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689" r:id="rId3"/>
    <p:sldMasterId id="2147483691" r:id="rId4"/>
  </p:sldMasterIdLst>
  <p:notesMasterIdLst>
    <p:notesMasterId r:id="rId10"/>
  </p:notesMasterIdLst>
  <p:handoutMasterIdLst>
    <p:handoutMasterId r:id="rId11"/>
  </p:handoutMasterIdLst>
  <p:sldIdLst>
    <p:sldId id="256" r:id="rId5"/>
    <p:sldId id="284" r:id="rId6"/>
    <p:sldId id="291" r:id="rId7"/>
    <p:sldId id="292" r:id="rId8"/>
    <p:sldId id="29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294" autoAdjust="0"/>
    <p:restoredTop sz="94671" autoAdjust="0"/>
  </p:normalViewPr>
  <p:slideViewPr>
    <p:cSldViewPr>
      <p:cViewPr>
        <p:scale>
          <a:sx n="71" d="100"/>
          <a:sy n="71" d="100"/>
        </p:scale>
        <p:origin x="-12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5DEF9-74D4-4657-B188-3F0C46B16070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D997D-9B81-4B56-9B3A-1B32AC615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86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D538F-4FC1-4B8A-B515-9D34CC5A139B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669CA-A650-483F-9B85-67827F5D288E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 descr="K:\Documents\Documents\Communication\Modèles et logos\Logos\Logos octobre 2018\Logos IG 2018\2018_logo_IGEN_vect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7884368"/>
            <a:ext cx="2620645" cy="1130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38789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669CA-A650-483F-9B85-67827F5D288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736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090609" y="976320"/>
            <a:ext cx="7894637" cy="2433895"/>
          </a:xfrm>
        </p:spPr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0609" y="3472208"/>
            <a:ext cx="759619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68308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54D5A-192B-4B07-8F58-250CDD527E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3674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E357-AB61-4042-B133-C3D82E92B457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BC0B-A19B-498E-AB8C-430E77AD8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5769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E357-AB61-4042-B133-C3D82E92B457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BC0B-A19B-498E-AB8C-430E77AD8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622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E357-AB61-4042-B133-C3D82E92B457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BC0B-A19B-498E-AB8C-430E77AD8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0408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E357-AB61-4042-B133-C3D82E92B457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BC0B-A19B-498E-AB8C-430E77AD8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474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E357-AB61-4042-B133-C3D82E92B457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BC0B-A19B-498E-AB8C-430E77AD8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3895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E357-AB61-4042-B133-C3D82E92B457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BC0B-A19B-498E-AB8C-430E77AD8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655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sous-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9851" y="6390910"/>
            <a:ext cx="351529" cy="365125"/>
          </a:xfrm>
        </p:spPr>
        <p:txBody>
          <a:bodyPr/>
          <a:lstStyle/>
          <a:p>
            <a:fld id="{C6B7B3CB-E3BA-F74C-AB76-86EFC5843CD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1095375" y="4121150"/>
            <a:ext cx="7505700" cy="1814513"/>
          </a:xfrm>
        </p:spPr>
        <p:txBody>
          <a:bodyPr>
            <a:normAutofit/>
          </a:bodyPr>
          <a:lstStyle>
            <a:lvl1pPr>
              <a:defRPr sz="1500"/>
            </a:lvl1pPr>
            <a:lvl2pPr marL="457200" indent="-457200">
              <a:buNone/>
              <a:defRPr sz="1500"/>
            </a:lvl2pPr>
            <a:lvl3pPr marL="457200" indent="-457200">
              <a:buNone/>
              <a:defRPr sz="1500"/>
            </a:lvl3pPr>
            <a:lvl4pPr marL="457200" indent="-457200">
              <a:buNone/>
              <a:defRPr sz="1500"/>
            </a:lvl4pPr>
            <a:lvl5pPr marL="457200" indent="-457200">
              <a:buNone/>
              <a:defRPr sz="15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1095375" y="2705101"/>
            <a:ext cx="7505700" cy="1156980"/>
          </a:xfrm>
        </p:spPr>
        <p:txBody>
          <a:bodyPr>
            <a:noAutofit/>
          </a:bodyPr>
          <a:lstStyle>
            <a:lvl1pPr marL="0" indent="0">
              <a:buFont typeface="Arial"/>
              <a:buNone/>
              <a:defRPr sz="3000"/>
            </a:lvl1pPr>
            <a:lvl2pPr marL="0" indent="0">
              <a:buNone/>
              <a:defRPr sz="3000"/>
            </a:lvl2pPr>
            <a:lvl3pPr marL="0" indent="0">
              <a:buNone/>
              <a:defRPr sz="3000"/>
            </a:lvl3pPr>
            <a:lvl4pPr marL="0" indent="0">
              <a:buNone/>
              <a:defRPr sz="3000"/>
            </a:lvl4pPr>
            <a:lvl5pPr marL="0" indent="0">
              <a:buNone/>
              <a:defRPr sz="30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0243255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71083"/>
            <a:ext cx="7881937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683086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9791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de contenu avec text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05400" y="1476296"/>
            <a:ext cx="7881400" cy="4525963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683086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5392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69378"/>
            <a:ext cx="7881937" cy="4397375"/>
          </a:xfrm>
        </p:spPr>
        <p:txBody>
          <a:bodyPr/>
          <a:lstStyle>
            <a:lvl1pPr>
              <a:buClr>
                <a:srgbClr val="683086"/>
              </a:buCl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fr-FR" dirty="0" smtClean="0"/>
              <a:t> Cliquez pour modifier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7172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97486" y="3283200"/>
            <a:ext cx="5897726" cy="2108160"/>
          </a:xfrm>
        </p:spPr>
        <p:txBody>
          <a:bodyPr anchor="t" anchorCtr="0">
            <a:normAutofit/>
          </a:bodyPr>
          <a:lstStyle>
            <a:lvl1pPr>
              <a:defRPr sz="1500" baseline="0"/>
            </a:lvl1pPr>
          </a:lstStyle>
          <a:p>
            <a:r>
              <a:rPr lang="fr-FR" dirty="0" smtClean="0"/>
              <a:t>Contacts :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54D5A-192B-4B07-8F58-250CDD527E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07218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8773" y="69692"/>
            <a:ext cx="8004162" cy="828574"/>
          </a:xfrm>
        </p:spPr>
        <p:txBody>
          <a:bodyPr anchor="b">
            <a:normAutofit/>
          </a:bodyPr>
          <a:lstStyle>
            <a:lvl1pPr algn="l">
              <a:defRPr sz="3000" b="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77333" y="1494531"/>
            <a:ext cx="7923066" cy="32330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7333" y="5367338"/>
            <a:ext cx="792306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0925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54D5A-192B-4B07-8F58-250CDD527E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5910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0386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E357-AB61-4042-B133-C3D82E92B457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BC0B-A19B-498E-AB8C-430E77AD8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219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E357-AB61-4042-B133-C3D82E92B457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BC0B-A19B-498E-AB8C-430E77AD8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3403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E357-AB61-4042-B133-C3D82E92B457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BC0B-A19B-498E-AB8C-430E77AD8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8644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E357-AB61-4042-B133-C3D82E92B457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BC0B-A19B-498E-AB8C-430E77AD8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074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E357-AB61-4042-B133-C3D82E92B457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BC0B-A19B-498E-AB8C-430E77AD8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1926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.jpe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7485" y="915840"/>
            <a:ext cx="7982797" cy="2548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ET MODIFIEZ </a:t>
            </a:r>
            <a:br>
              <a:rPr lang="fr-FR" dirty="0" smtClean="0"/>
            </a:br>
            <a:r>
              <a:rPr lang="fr-FR" dirty="0" smtClean="0"/>
              <a:t>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7486" y="3464803"/>
            <a:ext cx="7589313" cy="1249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97502" y="6390910"/>
            <a:ext cx="4038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fld id="{95654D5A-192B-4B07-8F58-250CDD527E53}" type="slidenum">
              <a:rPr lang="fr-FR" smtClean="0"/>
              <a:t>‹N°›</a:t>
            </a:fld>
            <a:endParaRPr lang="fr-FR"/>
          </a:p>
        </p:txBody>
      </p:sp>
      <p:cxnSp>
        <p:nvCxnSpPr>
          <p:cNvPr id="16" name="Connecteur droit 15"/>
          <p:cNvCxnSpPr/>
          <p:nvPr/>
        </p:nvCxnSpPr>
        <p:spPr>
          <a:xfrm>
            <a:off x="698885" y="5516417"/>
            <a:ext cx="6290733" cy="0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6995213" y="4489080"/>
            <a:ext cx="1519767" cy="1024465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H="1" flipV="1">
            <a:off x="698885" y="0"/>
            <a:ext cx="295" cy="5507953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Image 7" descr="K:\Documents\Documents\Communication\Modèles et logos\Logos\Logos octobre 2018\Logos IG 2018\2018_logo_IGEN_vecto.jpg"/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25" y="5589240"/>
            <a:ext cx="2620645" cy="1130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964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708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50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683086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4E357-AB61-4042-B133-C3D82E92B457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BBC0B-A19B-498E-AB8C-430E77AD8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59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5183" y="697997"/>
            <a:ext cx="7781697" cy="20063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5182" y="2704320"/>
            <a:ext cx="7781697" cy="1180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</a:t>
            </a:r>
            <a:br>
              <a:rPr lang="fr-FR" dirty="0" smtClean="0"/>
            </a:br>
            <a:r>
              <a:rPr lang="fr-FR" dirty="0" smtClean="0"/>
              <a:t>les styles du texte du masque</a:t>
            </a:r>
          </a:p>
          <a:p>
            <a:pPr lvl="0"/>
            <a:endParaRPr lang="fr-FR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49851" y="6390910"/>
            <a:ext cx="3515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000000"/>
                </a:solidFill>
              </a:defRPr>
            </a:lvl1pPr>
          </a:lstStyle>
          <a:p>
            <a:fld id="{C6B7B3CB-E3BA-F74C-AB76-86EFC5843CD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11" descr="2014_MENESRlogo_horizontal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05" y="6180053"/>
            <a:ext cx="1656184" cy="46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Connecteur droit 14"/>
          <p:cNvCxnSpPr/>
          <p:nvPr/>
        </p:nvCxnSpPr>
        <p:spPr>
          <a:xfrm>
            <a:off x="698885" y="3893512"/>
            <a:ext cx="6290733" cy="0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6995213" y="2866175"/>
            <a:ext cx="1519767" cy="1024465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H="1" flipV="1">
            <a:off x="699180" y="0"/>
            <a:ext cx="1" cy="3885049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pied de page 4"/>
          <p:cNvSpPr txBox="1">
            <a:spLocks/>
          </p:cNvSpPr>
          <p:nvPr/>
        </p:nvSpPr>
        <p:spPr>
          <a:xfrm>
            <a:off x="6989618" y="6390910"/>
            <a:ext cx="1160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JJ/MM/AAAA</a:t>
            </a:r>
          </a:p>
          <a:p>
            <a:endParaRPr lang="fr-FR" dirty="0"/>
          </a:p>
        </p:txBody>
      </p:sp>
      <p:sp>
        <p:nvSpPr>
          <p:cNvPr id="12" name="Espace réservé du pied de page 4"/>
          <p:cNvSpPr txBox="1">
            <a:spLocks/>
          </p:cNvSpPr>
          <p:nvPr/>
        </p:nvSpPr>
        <p:spPr>
          <a:xfrm>
            <a:off x="2357525" y="6146185"/>
            <a:ext cx="3120150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683086"/>
                </a:solidFill>
              </a:rPr>
              <a:t>IGEN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titre de la présentation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741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683086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05400" y="0"/>
            <a:ext cx="7881400" cy="1286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05400" y="1476022"/>
            <a:ext cx="788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49942" y="6390910"/>
            <a:ext cx="4504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11" descr="2014_MENESRlogo_horizontal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05" y="6180053"/>
            <a:ext cx="1656184" cy="46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Connecteur droit 12"/>
          <p:cNvCxnSpPr/>
          <p:nvPr/>
        </p:nvCxnSpPr>
        <p:spPr>
          <a:xfrm>
            <a:off x="698885" y="1295400"/>
            <a:ext cx="7173849" cy="0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7872734" y="872640"/>
            <a:ext cx="642246" cy="419889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H="1" flipV="1">
            <a:off x="699180" y="0"/>
            <a:ext cx="1" cy="1286937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pied de page 4"/>
          <p:cNvSpPr txBox="1">
            <a:spLocks/>
          </p:cNvSpPr>
          <p:nvPr/>
        </p:nvSpPr>
        <p:spPr>
          <a:xfrm>
            <a:off x="6989618" y="6390910"/>
            <a:ext cx="1160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JJ/MM/AAAA</a:t>
            </a:r>
          </a:p>
          <a:p>
            <a:endParaRPr lang="fr-FR" dirty="0"/>
          </a:p>
        </p:txBody>
      </p:sp>
      <p:sp>
        <p:nvSpPr>
          <p:cNvPr id="14" name="Espace réservé du pied de page 4"/>
          <p:cNvSpPr txBox="1">
            <a:spLocks/>
          </p:cNvSpPr>
          <p:nvPr/>
        </p:nvSpPr>
        <p:spPr>
          <a:xfrm>
            <a:off x="2357525" y="6146185"/>
            <a:ext cx="3120150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683086"/>
                </a:solidFill>
              </a:rPr>
              <a:t>IGEN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titre de la présentation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175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00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457200" rtl="0" eaLnBrk="1" latinLnBrk="0" hangingPunct="1">
        <a:spcBef>
          <a:spcPct val="20000"/>
        </a:spcBef>
        <a:buSzPct val="100000"/>
        <a:buFont typeface="Arial"/>
        <a:buChar char="■"/>
        <a:defRPr sz="2000" kern="1200">
          <a:solidFill>
            <a:srgbClr val="683086"/>
          </a:solidFill>
          <a:latin typeface="+mn-lt"/>
          <a:ea typeface="+mn-ea"/>
          <a:cs typeface="+mn-cs"/>
        </a:defRPr>
      </a:lvl1pPr>
      <a:lvl2pPr marL="627063" indent="-169863" algn="l" defTabSz="457200" rtl="0" eaLnBrk="1" latinLnBrk="0" hangingPunct="1">
        <a:spcBef>
          <a:spcPct val="20000"/>
        </a:spcBef>
        <a:buClr>
          <a:srgbClr val="683086"/>
        </a:buClr>
        <a:buFont typeface="Arial Italic"/>
        <a:buChar char="■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63" indent="0" algn="l" defTabSz="457200" rtl="0" eaLnBrk="1" latinLnBrk="0" hangingPunct="1">
        <a:spcBef>
          <a:spcPct val="20000"/>
        </a:spcBef>
        <a:buFont typeface="Arial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627063" indent="177800" algn="l" defTabSz="457200" rtl="0" eaLnBrk="1" latinLnBrk="0" hangingPunct="1">
        <a:spcBef>
          <a:spcPct val="20000"/>
        </a:spcBef>
        <a:buClr>
          <a:srgbClr val="683086"/>
        </a:buClr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806450" indent="0" algn="l" defTabSz="457200" rtl="0" eaLnBrk="1" latinLnBrk="0" hangingPunct="1">
        <a:spcBef>
          <a:spcPct val="20000"/>
        </a:spcBef>
        <a:buFont typeface="Arial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7724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b="1" cap="all" dirty="0" smtClean="0"/>
              <a:t/>
            </a:r>
            <a:br>
              <a:rPr lang="fr-FR" sz="4000" b="1" cap="all" dirty="0" smtClean="0"/>
            </a:br>
            <a:r>
              <a:rPr lang="fr-FR" b="1" cap="all" dirty="0" smtClean="0"/>
              <a:t/>
            </a:r>
            <a:br>
              <a:rPr lang="fr-FR" b="1" cap="all" dirty="0" smtClean="0"/>
            </a:br>
            <a:r>
              <a:rPr lang="fr-FR" b="1" cap="all" dirty="0" smtClean="0"/>
              <a:t>   </a:t>
            </a:r>
            <a:r>
              <a:rPr lang="fr-FR" sz="2700" b="1" cap="all" dirty="0" smtClean="0"/>
              <a:t>Référentiel DU BACCALAURÉAT </a:t>
            </a:r>
            <a:r>
              <a:rPr lang="fr-FR" sz="2700" b="1" cap="all" dirty="0"/>
              <a:t>PROFESSIONNEL</a:t>
            </a:r>
            <a:r>
              <a:rPr lang="fr-FR" sz="2700" dirty="0"/>
              <a:t/>
            </a:r>
            <a:br>
              <a:rPr lang="fr-FR" sz="2700" dirty="0"/>
            </a:br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fr-FR" sz="4400" b="1" cap="all" dirty="0" smtClean="0">
                <a:solidFill>
                  <a:srgbClr val="0070C0"/>
                </a:solidFill>
              </a:rPr>
              <a:t>Métiers </a:t>
            </a:r>
            <a:r>
              <a:rPr lang="fr-FR" sz="4400" b="1" cap="all" dirty="0">
                <a:solidFill>
                  <a:srgbClr val="0070C0"/>
                </a:solidFill>
              </a:rPr>
              <a:t>DE L’ACCUEIL</a:t>
            </a:r>
            <a:r>
              <a:rPr lang="fr-FR" sz="2700" b="1" cap="all" dirty="0" smtClean="0"/>
              <a:t/>
            </a:r>
            <a:br>
              <a:rPr lang="fr-FR" sz="2700" b="1" cap="all" dirty="0" smtClean="0"/>
            </a:br>
            <a:r>
              <a:rPr lang="fr-FR" sz="2700" b="1" cap="all" dirty="0"/>
              <a:t/>
            </a:r>
            <a:br>
              <a:rPr lang="fr-FR" sz="2700" b="1" cap="all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3356992"/>
            <a:ext cx="6400800" cy="2016224"/>
          </a:xfrm>
        </p:spPr>
        <p:txBody>
          <a:bodyPr>
            <a:normAutofit/>
          </a:bodyPr>
          <a:lstStyle/>
          <a:p>
            <a:r>
              <a:rPr lang="fr-FR" sz="2400" b="1" cap="all" dirty="0" smtClean="0">
                <a:solidFill>
                  <a:srgbClr val="7030A0"/>
                </a:solidFill>
              </a:rPr>
              <a:t> </a:t>
            </a:r>
          </a:p>
          <a:p>
            <a:r>
              <a:rPr lang="fr-FR" sz="2400" b="1" dirty="0" smtClean="0">
                <a:solidFill>
                  <a:srgbClr val="7030A0"/>
                </a:solidFill>
              </a:rPr>
              <a:t>16 janvier 2019</a:t>
            </a:r>
          </a:p>
          <a:p>
            <a:endParaRPr lang="fr-FR" sz="2400" b="1" dirty="0" smtClean="0">
              <a:solidFill>
                <a:srgbClr val="7030A0"/>
              </a:solidFill>
            </a:endParaRPr>
          </a:p>
          <a:p>
            <a:endParaRPr lang="fr-FR" sz="2400" b="1" dirty="0">
              <a:solidFill>
                <a:srgbClr val="7030A0"/>
              </a:solidFill>
            </a:endParaRPr>
          </a:p>
          <a:p>
            <a:endParaRPr lang="fr-FR" sz="2400" b="1" dirty="0" smtClean="0">
              <a:solidFill>
                <a:srgbClr val="7030A0"/>
              </a:solidFill>
            </a:endParaRPr>
          </a:p>
          <a:p>
            <a:endParaRPr lang="fr-FR" sz="2400" b="1" dirty="0" smtClean="0">
              <a:solidFill>
                <a:srgbClr val="7030A0"/>
              </a:solidFill>
            </a:endParaRPr>
          </a:p>
          <a:p>
            <a:endParaRPr lang="fr-FR" b="1" dirty="0"/>
          </a:p>
          <a:p>
            <a:endParaRPr lang="fr-FR" dirty="0"/>
          </a:p>
        </p:txBody>
      </p:sp>
      <p:pic>
        <p:nvPicPr>
          <p:cNvPr id="5" name="Image 4" descr="K:\Documents\Documents\Communication\Modèles et logos\Logos\Logos octobre 2018\Logos IG 2018\2018_logo_IGEN_vect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25" y="5589240"/>
            <a:ext cx="2620645" cy="1130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9712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3" name="Titre 6"/>
          <p:cNvSpPr txBox="1">
            <a:spLocks/>
          </p:cNvSpPr>
          <p:nvPr/>
        </p:nvSpPr>
        <p:spPr>
          <a:xfrm>
            <a:off x="800997" y="1128156"/>
            <a:ext cx="8248000" cy="448887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400" dirty="0"/>
              <a:t>	</a:t>
            </a:r>
            <a:endParaRPr lang="fr-FR" sz="1400" b="1" dirty="0"/>
          </a:p>
          <a:p>
            <a:r>
              <a:rPr lang="fr-FR" sz="1400" dirty="0"/>
              <a:t>	 </a:t>
            </a:r>
            <a:endParaRPr lang="fr-FR" sz="1400" b="1" dirty="0"/>
          </a:p>
        </p:txBody>
      </p:sp>
      <p:sp>
        <p:nvSpPr>
          <p:cNvPr id="4" name="Titre 6"/>
          <p:cNvSpPr txBox="1">
            <a:spLocks/>
          </p:cNvSpPr>
          <p:nvPr/>
        </p:nvSpPr>
        <p:spPr>
          <a:xfrm>
            <a:off x="899592" y="188640"/>
            <a:ext cx="7992887" cy="105576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b="1" dirty="0" smtClean="0"/>
              <a:t>LES PÉRIODES DE FORMATION </a:t>
            </a:r>
          </a:p>
          <a:p>
            <a:pPr algn="ctr"/>
            <a:r>
              <a:rPr lang="fr-FR" sz="3200" b="1" dirty="0" smtClean="0"/>
              <a:t>EN MILIEU PROFESSIONNEL</a:t>
            </a:r>
            <a:endParaRPr lang="fr-FR" sz="32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899592" y="1268760"/>
            <a:ext cx="7992887" cy="57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22 semaines</a:t>
            </a:r>
            <a:endParaRPr lang="fr-FR" sz="28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1259632" y="1988840"/>
            <a:ext cx="6840760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fr-FR" sz="2400" dirty="0" smtClean="0"/>
              <a:t>Acquisition de compétences professionnelles et de codes sociaux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fr-FR" sz="2400" dirty="0" smtClean="0"/>
              <a:t>Professionnalisation de l’élève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259632" y="3501008"/>
            <a:ext cx="6840760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fr-FR" sz="2400" dirty="0" smtClean="0"/>
              <a:t>Partie intégrante de la formation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fr-FR" sz="2400" dirty="0" smtClean="0"/>
              <a:t>Temps de formation complémentaire </a:t>
            </a:r>
            <a:endParaRPr lang="fr-FR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1275656" y="4649360"/>
            <a:ext cx="6840760" cy="5078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fr-FR" sz="2400" dirty="0" smtClean="0"/>
              <a:t>Evaluation certificative : E31 et E32</a:t>
            </a:r>
            <a:endParaRPr lang="fr-FR" sz="2400" dirty="0"/>
          </a:p>
        </p:txBody>
      </p:sp>
      <p:sp>
        <p:nvSpPr>
          <p:cNvPr id="11" name="Flèche vers le bas 10"/>
          <p:cNvSpPr/>
          <p:nvPr/>
        </p:nvSpPr>
        <p:spPr>
          <a:xfrm>
            <a:off x="4283968" y="3189169"/>
            <a:ext cx="612067" cy="31183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vers le bas 11"/>
          <p:cNvSpPr/>
          <p:nvPr/>
        </p:nvSpPr>
        <p:spPr>
          <a:xfrm>
            <a:off x="4390002" y="4328775"/>
            <a:ext cx="612067" cy="31183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65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3" name="Titre 6"/>
          <p:cNvSpPr txBox="1">
            <a:spLocks/>
          </p:cNvSpPr>
          <p:nvPr/>
        </p:nvSpPr>
        <p:spPr>
          <a:xfrm>
            <a:off x="800997" y="1128156"/>
            <a:ext cx="8248000" cy="448887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400" dirty="0"/>
              <a:t>	</a:t>
            </a:r>
            <a:endParaRPr lang="fr-FR" sz="1400" b="1" dirty="0"/>
          </a:p>
          <a:p>
            <a:r>
              <a:rPr lang="fr-FR" sz="1400" dirty="0"/>
              <a:t>	 </a:t>
            </a:r>
            <a:endParaRPr lang="fr-FR" sz="1400" b="1" dirty="0"/>
          </a:p>
        </p:txBody>
      </p:sp>
      <p:sp>
        <p:nvSpPr>
          <p:cNvPr id="4" name="Titre 6"/>
          <p:cNvSpPr txBox="1">
            <a:spLocks/>
          </p:cNvSpPr>
          <p:nvPr/>
        </p:nvSpPr>
        <p:spPr>
          <a:xfrm>
            <a:off x="899592" y="188640"/>
            <a:ext cx="7992887" cy="105576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b="1" dirty="0" smtClean="0"/>
              <a:t>LES PÉRIODES DE FORMATION </a:t>
            </a:r>
          </a:p>
          <a:p>
            <a:pPr algn="ctr"/>
            <a:r>
              <a:rPr lang="fr-FR" sz="3200" b="1" dirty="0" smtClean="0"/>
              <a:t>EN MILIEU PROFESSIONNEL</a:t>
            </a:r>
            <a:endParaRPr lang="fr-FR" sz="32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899592" y="1268760"/>
            <a:ext cx="7992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La mise en place et le suivi</a:t>
            </a:r>
            <a:endParaRPr lang="fr-FR" sz="2800" b="1" dirty="0"/>
          </a:p>
        </p:txBody>
      </p:sp>
      <p:sp>
        <p:nvSpPr>
          <p:cNvPr id="5" name="Organigramme : Connecteur 4"/>
          <p:cNvSpPr/>
          <p:nvPr/>
        </p:nvSpPr>
        <p:spPr>
          <a:xfrm>
            <a:off x="3131840" y="2492896"/>
            <a:ext cx="2232248" cy="2016224"/>
          </a:xfrm>
          <a:prstGeom prst="flowChartConnec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Le fichier Entreprises</a:t>
            </a:r>
            <a:endParaRPr lang="fr-FR" sz="2400" dirty="0"/>
          </a:p>
        </p:txBody>
      </p:sp>
      <p:sp>
        <p:nvSpPr>
          <p:cNvPr id="13" name="Organigramme : Connecteur 12"/>
          <p:cNvSpPr/>
          <p:nvPr/>
        </p:nvSpPr>
        <p:spPr>
          <a:xfrm>
            <a:off x="5040052" y="2583778"/>
            <a:ext cx="2232248" cy="2016224"/>
          </a:xfrm>
          <a:prstGeom prst="flowChartConnec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Le profil de l’élève </a:t>
            </a:r>
            <a:endParaRPr lang="fr-FR" sz="2400" dirty="0"/>
          </a:p>
        </p:txBody>
      </p:sp>
      <p:sp>
        <p:nvSpPr>
          <p:cNvPr id="14" name="Organigramme : Connecteur 13"/>
          <p:cNvSpPr/>
          <p:nvPr/>
        </p:nvSpPr>
        <p:spPr>
          <a:xfrm>
            <a:off x="3923928" y="3933056"/>
            <a:ext cx="2232248" cy="2016224"/>
          </a:xfrm>
          <a:prstGeom prst="flowChartConnec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Le tissu économique local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867018" y="2077397"/>
            <a:ext cx="2448272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Le rôle de l’équipe pédagogique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53764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3" name="Titre 6"/>
          <p:cNvSpPr txBox="1">
            <a:spLocks/>
          </p:cNvSpPr>
          <p:nvPr/>
        </p:nvSpPr>
        <p:spPr>
          <a:xfrm>
            <a:off x="800997" y="1128156"/>
            <a:ext cx="8248000" cy="448887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400" dirty="0"/>
              <a:t>	</a:t>
            </a:r>
            <a:endParaRPr lang="fr-FR" sz="1400" b="1" dirty="0"/>
          </a:p>
          <a:p>
            <a:r>
              <a:rPr lang="fr-FR" sz="1400" dirty="0"/>
              <a:t>	 </a:t>
            </a:r>
            <a:endParaRPr lang="fr-FR" sz="1400" b="1" dirty="0"/>
          </a:p>
        </p:txBody>
      </p:sp>
      <p:sp>
        <p:nvSpPr>
          <p:cNvPr id="4" name="Titre 6"/>
          <p:cNvSpPr txBox="1">
            <a:spLocks/>
          </p:cNvSpPr>
          <p:nvPr/>
        </p:nvSpPr>
        <p:spPr>
          <a:xfrm>
            <a:off x="899592" y="188640"/>
            <a:ext cx="7992887" cy="105576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b="1" dirty="0" smtClean="0"/>
              <a:t>LES PÉRIODES DE FORMATION </a:t>
            </a:r>
          </a:p>
          <a:p>
            <a:pPr algn="ctr"/>
            <a:r>
              <a:rPr lang="fr-FR" sz="3200" b="1" dirty="0" smtClean="0"/>
              <a:t>EN MILIEU PROFESSIONNEL</a:t>
            </a:r>
            <a:endParaRPr lang="fr-FR" sz="32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899592" y="1268760"/>
            <a:ext cx="7992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L’exploitation</a:t>
            </a:r>
            <a:endParaRPr lang="fr-FR" sz="2800" b="1" dirty="0"/>
          </a:p>
        </p:txBody>
      </p:sp>
      <p:sp>
        <p:nvSpPr>
          <p:cNvPr id="8" name="Organigramme : Connecteur 7"/>
          <p:cNvSpPr/>
          <p:nvPr/>
        </p:nvSpPr>
        <p:spPr>
          <a:xfrm>
            <a:off x="755576" y="1530370"/>
            <a:ext cx="2520280" cy="2232248"/>
          </a:xfrm>
          <a:prstGeom prst="flowChartConnec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 réinvestissement =</a:t>
            </a:r>
          </a:p>
          <a:p>
            <a:pPr algn="ctr"/>
            <a:r>
              <a:rPr lang="fr-FR" dirty="0" smtClean="0"/>
              <a:t>Mise en confiance</a:t>
            </a:r>
            <a:endParaRPr lang="fr-FR" dirty="0"/>
          </a:p>
        </p:txBody>
      </p:sp>
      <p:sp>
        <p:nvSpPr>
          <p:cNvPr id="11" name="Organigramme : Connecteur 10"/>
          <p:cNvSpPr/>
          <p:nvPr/>
        </p:nvSpPr>
        <p:spPr>
          <a:xfrm>
            <a:off x="3275856" y="1916832"/>
            <a:ext cx="2520280" cy="2232248"/>
          </a:xfrm>
          <a:prstGeom prst="flowChartConnec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Un temps de formation à part entière </a:t>
            </a:r>
          </a:p>
          <a:p>
            <a:pPr algn="ctr"/>
            <a:r>
              <a:rPr lang="fr-FR" dirty="0" smtClean="0"/>
              <a:t>=</a:t>
            </a:r>
          </a:p>
          <a:p>
            <a:pPr algn="ctr"/>
            <a:r>
              <a:rPr lang="fr-FR" dirty="0" smtClean="0"/>
              <a:t>Acteur de sa formation</a:t>
            </a:r>
            <a:endParaRPr lang="fr-FR" dirty="0"/>
          </a:p>
        </p:txBody>
      </p:sp>
      <p:sp>
        <p:nvSpPr>
          <p:cNvPr id="12" name="Organigramme : Connecteur 11"/>
          <p:cNvSpPr/>
          <p:nvPr/>
        </p:nvSpPr>
        <p:spPr>
          <a:xfrm>
            <a:off x="5724128" y="2492896"/>
            <a:ext cx="2520280" cy="2232248"/>
          </a:xfrm>
          <a:prstGeom prst="flowChartConnec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Un lieu de certification pour E31 et E32 </a:t>
            </a:r>
            <a:endParaRPr lang="fr-FR" dirty="0"/>
          </a:p>
        </p:txBody>
      </p:sp>
      <p:sp>
        <p:nvSpPr>
          <p:cNvPr id="15" name="Organigramme : Connecteur 14"/>
          <p:cNvSpPr/>
          <p:nvPr/>
        </p:nvSpPr>
        <p:spPr>
          <a:xfrm>
            <a:off x="2843808" y="4221505"/>
            <a:ext cx="2520280" cy="2232248"/>
          </a:xfrm>
          <a:prstGeom prst="flowChartConnec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 tuteur accompagnateur dans le parcours de l’élève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164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3" name="Titre 6"/>
          <p:cNvSpPr txBox="1">
            <a:spLocks/>
          </p:cNvSpPr>
          <p:nvPr/>
        </p:nvSpPr>
        <p:spPr>
          <a:xfrm>
            <a:off x="800997" y="1128156"/>
            <a:ext cx="8248000" cy="448887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400" dirty="0"/>
              <a:t>	</a:t>
            </a:r>
            <a:endParaRPr lang="fr-FR" sz="1400" b="1" dirty="0"/>
          </a:p>
          <a:p>
            <a:r>
              <a:rPr lang="fr-FR" sz="1400" dirty="0"/>
              <a:t>	 </a:t>
            </a:r>
            <a:endParaRPr lang="fr-FR" sz="1400" b="1" dirty="0"/>
          </a:p>
        </p:txBody>
      </p:sp>
      <p:sp>
        <p:nvSpPr>
          <p:cNvPr id="4" name="Titre 6"/>
          <p:cNvSpPr txBox="1">
            <a:spLocks/>
          </p:cNvSpPr>
          <p:nvPr/>
        </p:nvSpPr>
        <p:spPr>
          <a:xfrm>
            <a:off x="899592" y="188640"/>
            <a:ext cx="7992887" cy="105576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b="1" dirty="0" smtClean="0"/>
              <a:t>LES PÉRIODES DE FORMATION </a:t>
            </a:r>
          </a:p>
          <a:p>
            <a:pPr algn="ctr"/>
            <a:r>
              <a:rPr lang="fr-FR" sz="3200" b="1" dirty="0" smtClean="0"/>
              <a:t>EN MILIEU PROFESSIONNEL</a:t>
            </a:r>
            <a:endParaRPr lang="fr-FR" sz="32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899592" y="1175011"/>
            <a:ext cx="7992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Les types d’entreprises</a:t>
            </a:r>
            <a:endParaRPr lang="fr-FR" sz="2800" b="1" dirty="0"/>
          </a:p>
        </p:txBody>
      </p:sp>
      <p:sp>
        <p:nvSpPr>
          <p:cNvPr id="5" name="Organigramme : Connecteur 4"/>
          <p:cNvSpPr/>
          <p:nvPr/>
        </p:nvSpPr>
        <p:spPr>
          <a:xfrm>
            <a:off x="1835695" y="1621371"/>
            <a:ext cx="2016224" cy="1728192"/>
          </a:xfrm>
          <a:prstGeom prst="flowChartConnec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Les PME</a:t>
            </a:r>
            <a:endParaRPr lang="fr-FR" dirty="0"/>
          </a:p>
        </p:txBody>
      </p:sp>
      <p:sp>
        <p:nvSpPr>
          <p:cNvPr id="13" name="Organigramme : Connecteur 12"/>
          <p:cNvSpPr/>
          <p:nvPr/>
        </p:nvSpPr>
        <p:spPr>
          <a:xfrm>
            <a:off x="4972554" y="1635272"/>
            <a:ext cx="2016224" cy="1728192"/>
          </a:xfrm>
          <a:prstGeom prst="flowChartConnec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Les grands groupes</a:t>
            </a:r>
            <a:endParaRPr lang="fr-FR" dirty="0"/>
          </a:p>
        </p:txBody>
      </p:sp>
      <p:sp>
        <p:nvSpPr>
          <p:cNvPr id="14" name="Organigramme : Connecteur 13"/>
          <p:cNvSpPr/>
          <p:nvPr/>
        </p:nvSpPr>
        <p:spPr>
          <a:xfrm>
            <a:off x="3491880" y="3461458"/>
            <a:ext cx="2016224" cy="1728192"/>
          </a:xfrm>
          <a:prstGeom prst="flowChartConnec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Les associations</a:t>
            </a:r>
            <a:endParaRPr lang="fr-FR" dirty="0"/>
          </a:p>
        </p:txBody>
      </p:sp>
      <p:sp>
        <p:nvSpPr>
          <p:cNvPr id="16" name="Organigramme : Connecteur 15"/>
          <p:cNvSpPr/>
          <p:nvPr/>
        </p:nvSpPr>
        <p:spPr>
          <a:xfrm>
            <a:off x="1475656" y="3231994"/>
            <a:ext cx="2016224" cy="1728192"/>
          </a:xfrm>
          <a:prstGeom prst="flowChartConnec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Les organismes publics</a:t>
            </a:r>
            <a:endParaRPr lang="fr-FR" dirty="0"/>
          </a:p>
        </p:txBody>
      </p:sp>
      <p:sp>
        <p:nvSpPr>
          <p:cNvPr id="17" name="Organigramme : Connecteur 16"/>
          <p:cNvSpPr/>
          <p:nvPr/>
        </p:nvSpPr>
        <p:spPr>
          <a:xfrm>
            <a:off x="5724128" y="3592034"/>
            <a:ext cx="2016224" cy="1728192"/>
          </a:xfrm>
          <a:prstGeom prst="flowChartConnec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Des sociétés prestataires de service</a:t>
            </a:r>
            <a:endParaRPr lang="fr-FR" dirty="0"/>
          </a:p>
        </p:txBody>
      </p:sp>
      <p:sp>
        <p:nvSpPr>
          <p:cNvPr id="18" name="Organigramme : Connecteur 17"/>
          <p:cNvSpPr/>
          <p:nvPr/>
        </p:nvSpPr>
        <p:spPr>
          <a:xfrm>
            <a:off x="6732240" y="2338735"/>
            <a:ext cx="2368115" cy="1728192"/>
          </a:xfrm>
          <a:prstGeom prst="flowChartConnec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L’événementiel</a:t>
            </a:r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2843807" y="2871954"/>
            <a:ext cx="4144971" cy="72008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r>
              <a:rPr lang="fr-FR" dirty="0" smtClean="0"/>
              <a:t>Des fonctions, des missions, des activités différentes 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562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ge de presentation et de 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age de sous-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pages de contenu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2015-matrice-powerpoint-IGEN</Template>
  <TotalTime>849</TotalTime>
  <Words>151</Words>
  <Application>Microsoft Office PowerPoint</Application>
  <PresentationFormat>Affichage à l'écran (4:3)</PresentationFormat>
  <Paragraphs>56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page de presentation et de partie</vt:lpstr>
      <vt:lpstr>Conception personnalisée</vt:lpstr>
      <vt:lpstr>page de sous-partie</vt:lpstr>
      <vt:lpstr>pages de contenus</vt:lpstr>
      <vt:lpstr>     Référentiel DU BACCALAURÉAT PROFESSIONNEL   Métiers DE L’ACCUEIL   </vt:lpstr>
      <vt:lpstr>Présentation PowerPoint</vt:lpstr>
      <vt:lpstr>Présentation PowerPoint</vt:lpstr>
      <vt:lpstr>Présentation PowerPoint</vt:lpstr>
      <vt:lpstr>Présentation PowerPoint</vt:lpstr>
    </vt:vector>
  </TitlesOfParts>
  <Company>Ministere de l'Education Nationale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 d’opportunitÉ  BACCALAURÉAT PROFESSIONNEL ACCUEIL – RELATION CLIENTS ET USAGERS</dc:title>
  <dc:creator>D Catoir</dc:creator>
  <cp:lastModifiedBy>sylvette rodrigues</cp:lastModifiedBy>
  <cp:revision>109</cp:revision>
  <dcterms:created xsi:type="dcterms:W3CDTF">2016-10-26T09:10:31Z</dcterms:created>
  <dcterms:modified xsi:type="dcterms:W3CDTF">2019-01-14T22:20:28Z</dcterms:modified>
</cp:coreProperties>
</file>