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89" r:id="rId3"/>
    <p:sldMasterId id="214748369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84" r:id="rId7"/>
    <p:sldId id="285" r:id="rId8"/>
    <p:sldId id="288" r:id="rId9"/>
    <p:sldId id="259" r:id="rId10"/>
    <p:sldId id="272" r:id="rId11"/>
    <p:sldId id="277" r:id="rId12"/>
    <p:sldId id="278" r:id="rId13"/>
    <p:sldId id="283" r:id="rId14"/>
    <p:sldId id="258" r:id="rId15"/>
    <p:sldId id="281" r:id="rId16"/>
    <p:sldId id="261" r:id="rId17"/>
    <p:sldId id="28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71" d="100"/>
          <a:sy n="71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R&#233;f&#233;rentiel%20Comp&#233;tences,%20r&#233;sultats%20et%20limites%20-%20Copie.pdf" TargetMode="External"/><Relationship Id="rId1" Type="http://schemas.openxmlformats.org/officeDocument/2006/relationships/hyperlink" Target="R&#233;f&#233;rentiel%20Activit&#233;s,%20T&#226;ches%20%20-%20Copie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R&#233;f&#233;rentiel%20Comp&#233;tences,%20r&#233;sultats%20et%20limites%20-%20Copie.pdf" TargetMode="External"/><Relationship Id="rId1" Type="http://schemas.openxmlformats.org/officeDocument/2006/relationships/hyperlink" Target="R&#233;f&#233;rentiel%20Activit&#233;s,%20T&#226;ches%20%20-%20Copi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07E56-A66A-4C07-9F2B-7AE609F5D9F0}" type="doc">
      <dgm:prSet loTypeId="urn:microsoft.com/office/officeart/2011/layout/HexagonRadial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D377EB3-0888-4164-9CE0-F69D5077C19C}">
      <dgm:prSet phldrT="[Texte]"/>
      <dgm:spPr/>
      <dgm:t>
        <a:bodyPr/>
        <a:lstStyle/>
        <a:p>
          <a:r>
            <a:rPr lang="fr-FR" dirty="0" smtClean="0"/>
            <a:t>Compétences professionnelles </a:t>
          </a:r>
          <a:endParaRPr lang="fr-FR" dirty="0"/>
        </a:p>
      </dgm:t>
    </dgm:pt>
    <dgm:pt modelId="{8B3C7D8F-BEEC-4D48-B394-0F301E92D4CF}" type="parTrans" cxnId="{43019100-58DB-4D86-8FC0-2DB24204B40C}">
      <dgm:prSet/>
      <dgm:spPr/>
      <dgm:t>
        <a:bodyPr/>
        <a:lstStyle/>
        <a:p>
          <a:endParaRPr lang="fr-FR"/>
        </a:p>
      </dgm:t>
    </dgm:pt>
    <dgm:pt modelId="{495E326D-ECF7-4185-90A0-C96DA35EFD2E}" type="sibTrans" cxnId="{43019100-58DB-4D86-8FC0-2DB24204B40C}">
      <dgm:prSet/>
      <dgm:spPr/>
      <dgm:t>
        <a:bodyPr/>
        <a:lstStyle/>
        <a:p>
          <a:endParaRPr lang="fr-FR"/>
        </a:p>
      </dgm:t>
    </dgm:pt>
    <dgm:pt modelId="{78A25B6D-0A99-4496-9652-F9C584A34562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Des</a:t>
          </a:r>
          <a:r>
            <a:rPr lang="fr-FR" baseline="0" dirty="0" smtClean="0">
              <a:solidFill>
                <a:schemeClr val="bg1"/>
              </a:solidFill>
              <a:hlinkClick xmlns:r="http://schemas.openxmlformats.org/officeDocument/2006/relationships" r:id="" action="ppaction://hlinkfile"/>
            </a:rPr>
            <a:t> activités professionnelles,</a:t>
          </a:r>
        </a:p>
        <a:p>
          <a:r>
            <a:rPr lang="fr-FR" baseline="0" dirty="0" smtClean="0">
              <a:solidFill>
                <a:schemeClr val="bg1"/>
              </a:solidFill>
              <a:hlinkClick xmlns:r="http://schemas.openxmlformats.org/officeDocument/2006/relationships" r:id="" action="ppaction://hlinkfile"/>
            </a:rPr>
            <a:t> des tâches</a:t>
          </a:r>
          <a:endParaRPr lang="fr-FR" dirty="0">
            <a:solidFill>
              <a:schemeClr val="bg1"/>
            </a:solidFill>
          </a:endParaRPr>
        </a:p>
      </dgm:t>
    </dgm:pt>
    <dgm:pt modelId="{23EE0C68-9438-486F-9523-A7EF3B7E0C82}" type="parTrans" cxnId="{CAA002A0-8483-443D-9102-02CFCFC438BD}">
      <dgm:prSet/>
      <dgm:spPr/>
      <dgm:t>
        <a:bodyPr/>
        <a:lstStyle/>
        <a:p>
          <a:endParaRPr lang="fr-FR"/>
        </a:p>
      </dgm:t>
    </dgm:pt>
    <dgm:pt modelId="{1A19E2DB-D987-466B-970F-CC2266F07F5A}" type="sibTrans" cxnId="{CAA002A0-8483-443D-9102-02CFCFC438BD}">
      <dgm:prSet/>
      <dgm:spPr/>
      <dgm:t>
        <a:bodyPr/>
        <a:lstStyle/>
        <a:p>
          <a:endParaRPr lang="fr-FR"/>
        </a:p>
      </dgm:t>
    </dgm:pt>
    <dgm:pt modelId="{0F75E812-1D23-4F0B-9A1C-929176ED1898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Des</a:t>
          </a:r>
          <a:r>
            <a:rPr lang="fr-FR" baseline="0" dirty="0" smtClean="0"/>
            <a:t> démarches, des stratégies à mettre en œuvre</a:t>
          </a:r>
          <a:endParaRPr lang="fr-FR" dirty="0"/>
        </a:p>
      </dgm:t>
    </dgm:pt>
    <dgm:pt modelId="{A32F8FB8-468C-4F3C-A4D9-1B75FDC8A8B6}" type="parTrans" cxnId="{5F71F899-798E-475B-B4B9-D2D0C224F9F7}">
      <dgm:prSet/>
      <dgm:spPr/>
      <dgm:t>
        <a:bodyPr/>
        <a:lstStyle/>
        <a:p>
          <a:endParaRPr lang="fr-FR"/>
        </a:p>
      </dgm:t>
    </dgm:pt>
    <dgm:pt modelId="{36FB6EA1-7AE0-4B75-BE1E-0B955F96C342}" type="sibTrans" cxnId="{5F71F899-798E-475B-B4B9-D2D0C224F9F7}">
      <dgm:prSet/>
      <dgm:spPr/>
      <dgm:t>
        <a:bodyPr/>
        <a:lstStyle/>
        <a:p>
          <a:endParaRPr lang="fr-FR"/>
        </a:p>
      </dgm:t>
    </dgm:pt>
    <dgm:pt modelId="{6AAB4EB9-224B-4F06-9BFE-A1A2FCC17541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2" action="ppaction://hlinkfile"/>
            </a:rPr>
            <a:t>Des</a:t>
          </a:r>
          <a:r>
            <a:rPr lang="fr-FR" baseline="0" dirty="0" smtClean="0">
              <a:hlinkClick xmlns:r="http://schemas.openxmlformats.org/officeDocument/2006/relationships" r:id="rId2" action="ppaction://hlinkfile"/>
            </a:rPr>
            <a:t> savoirs  associés et des limites</a:t>
          </a:r>
          <a:endParaRPr lang="fr-FR" dirty="0"/>
        </a:p>
      </dgm:t>
    </dgm:pt>
    <dgm:pt modelId="{35974350-C71C-4221-BE11-5069235B6455}" type="parTrans" cxnId="{56F7E0F3-E5C6-4FD5-A2AC-8AD2CB01FA66}">
      <dgm:prSet/>
      <dgm:spPr/>
      <dgm:t>
        <a:bodyPr/>
        <a:lstStyle/>
        <a:p>
          <a:endParaRPr lang="fr-FR"/>
        </a:p>
      </dgm:t>
    </dgm:pt>
    <dgm:pt modelId="{45F4A8B3-8194-4241-BA5F-1858CEA25C98}" type="sibTrans" cxnId="{56F7E0F3-E5C6-4FD5-A2AC-8AD2CB01FA66}">
      <dgm:prSet/>
      <dgm:spPr/>
      <dgm:t>
        <a:bodyPr/>
        <a:lstStyle/>
        <a:p>
          <a:endParaRPr lang="fr-FR"/>
        </a:p>
      </dgm:t>
    </dgm:pt>
    <dgm:pt modelId="{9D78B95D-BC64-418F-BE01-3605649B8B0E}">
      <dgm:prSet phldrT="[Texte]"/>
      <dgm:spPr/>
      <dgm:t>
        <a:bodyPr/>
        <a:lstStyle/>
        <a:p>
          <a:r>
            <a:rPr lang="fr-FR" dirty="0" smtClean="0"/>
            <a:t>Des ressources</a:t>
          </a:r>
        </a:p>
        <a:p>
          <a:r>
            <a:rPr lang="fr-FR" dirty="0" smtClean="0"/>
            <a:t>Des données</a:t>
          </a:r>
        </a:p>
        <a:p>
          <a:r>
            <a:rPr lang="fr-FR" dirty="0" smtClean="0"/>
            <a:t>Des situations  professionnelles</a:t>
          </a:r>
          <a:endParaRPr lang="fr-FR" dirty="0"/>
        </a:p>
      </dgm:t>
    </dgm:pt>
    <dgm:pt modelId="{1ADF5C30-B088-4891-9D48-982CC8931416}" type="parTrans" cxnId="{448549F9-BE7C-43D7-A5EC-172B65DBF8AA}">
      <dgm:prSet/>
      <dgm:spPr/>
      <dgm:t>
        <a:bodyPr/>
        <a:lstStyle/>
        <a:p>
          <a:endParaRPr lang="fr-FR"/>
        </a:p>
      </dgm:t>
    </dgm:pt>
    <dgm:pt modelId="{6D5EDCBD-7D21-4348-861C-1DBD55814555}" type="sibTrans" cxnId="{448549F9-BE7C-43D7-A5EC-172B65DBF8AA}">
      <dgm:prSet/>
      <dgm:spPr/>
      <dgm:t>
        <a:bodyPr/>
        <a:lstStyle/>
        <a:p>
          <a:endParaRPr lang="fr-FR"/>
        </a:p>
      </dgm:t>
    </dgm:pt>
    <dgm:pt modelId="{F3DE348D-A973-4B27-A2B9-5AEDE1DFFE6D}">
      <dgm:prSet phldrT="[Texte]"/>
      <dgm:spPr/>
      <dgm:t>
        <a:bodyPr/>
        <a:lstStyle/>
        <a:p>
          <a:r>
            <a:rPr lang="fr-FR" dirty="0" smtClean="0"/>
            <a:t>Des résultats attendus</a:t>
          </a:r>
        </a:p>
        <a:p>
          <a:r>
            <a:rPr lang="fr-FR" dirty="0" smtClean="0"/>
            <a:t>(critères d’évaluation)</a:t>
          </a:r>
          <a:endParaRPr lang="fr-FR" dirty="0"/>
        </a:p>
      </dgm:t>
    </dgm:pt>
    <dgm:pt modelId="{62A9C9F0-194E-48CC-A6FE-ED7B1EC0C53E}" type="parTrans" cxnId="{9EFCB40D-6BCF-4D63-805B-6C95027E140B}">
      <dgm:prSet/>
      <dgm:spPr/>
      <dgm:t>
        <a:bodyPr/>
        <a:lstStyle/>
        <a:p>
          <a:endParaRPr lang="fr-FR"/>
        </a:p>
      </dgm:t>
    </dgm:pt>
    <dgm:pt modelId="{710ADEEC-F3A9-4C71-A3E6-BC152EA2693D}" type="sibTrans" cxnId="{9EFCB40D-6BCF-4D63-805B-6C95027E140B}">
      <dgm:prSet/>
      <dgm:spPr/>
      <dgm:t>
        <a:bodyPr/>
        <a:lstStyle/>
        <a:p>
          <a:endParaRPr lang="fr-FR"/>
        </a:p>
      </dgm:t>
    </dgm:pt>
    <dgm:pt modelId="{3E817929-F2FA-4C1D-AA04-EAEA92D8882E}" type="pres">
      <dgm:prSet presAssocID="{98307E56-A66A-4C07-9F2B-7AE609F5D9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4F7272B-1057-432B-820B-FB314E5C5A1B}" type="pres">
      <dgm:prSet presAssocID="{6D377EB3-0888-4164-9CE0-F69D5077C19C}" presName="Parent" presStyleLbl="node0" presStyleIdx="0" presStyleCnt="1" custAng="0" custScaleX="86272" custScaleY="80007" custLinFactNeighborX="-6953" custLinFactNeighborY="-3350">
        <dgm:presLayoutVars>
          <dgm:chMax val="6"/>
          <dgm:chPref val="6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DFEC6AAF-A57B-48E8-8433-4E7C537C9A41}" type="pres">
      <dgm:prSet presAssocID="{78A25B6D-0A99-4496-9652-F9C584A34562}" presName="Accent1" presStyleCnt="0"/>
      <dgm:spPr/>
      <dgm:t>
        <a:bodyPr/>
        <a:lstStyle/>
        <a:p>
          <a:endParaRPr lang="fr-FR"/>
        </a:p>
      </dgm:t>
    </dgm:pt>
    <dgm:pt modelId="{2E2691EB-1D6B-4400-A575-CAA852AC4733}" type="pres">
      <dgm:prSet presAssocID="{78A25B6D-0A99-4496-9652-F9C584A34562}" presName="Accent" presStyleLbl="bgShp" presStyleIdx="0" presStyleCnt="5"/>
      <dgm:spPr/>
      <dgm:t>
        <a:bodyPr/>
        <a:lstStyle/>
        <a:p>
          <a:endParaRPr lang="fr-FR"/>
        </a:p>
      </dgm:t>
    </dgm:pt>
    <dgm:pt modelId="{D3E3985F-AC35-45F1-9D91-557D5119664E}" type="pres">
      <dgm:prSet presAssocID="{78A25B6D-0A99-4496-9652-F9C584A34562}" presName="Child1" presStyleLbl="node1" presStyleIdx="0" presStyleCnt="5" custScaleX="148576" custScaleY="106563" custLinFactNeighborX="-4692" custLinFactNeighborY="7749">
        <dgm:presLayoutVars>
          <dgm:chMax val="0"/>
          <dgm:chPref val="0"/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fr-FR"/>
        </a:p>
      </dgm:t>
    </dgm:pt>
    <dgm:pt modelId="{BE5E5242-A04C-46B0-8F2B-17CE34871B3F}" type="pres">
      <dgm:prSet presAssocID="{0F75E812-1D23-4F0B-9A1C-929176ED1898}" presName="Accent2" presStyleCnt="0"/>
      <dgm:spPr/>
    </dgm:pt>
    <dgm:pt modelId="{EC09095D-9DF1-454A-8853-F9F968E3AAEA}" type="pres">
      <dgm:prSet presAssocID="{0F75E812-1D23-4F0B-9A1C-929176ED1898}" presName="Accent" presStyleLbl="bgShp" presStyleIdx="1" presStyleCnt="5"/>
      <dgm:spPr/>
      <dgm:t>
        <a:bodyPr/>
        <a:lstStyle/>
        <a:p>
          <a:endParaRPr lang="fr-FR"/>
        </a:p>
      </dgm:t>
    </dgm:pt>
    <dgm:pt modelId="{84955E88-B54D-41AD-B62F-4891A09105D1}" type="pres">
      <dgm:prSet presAssocID="{0F75E812-1D23-4F0B-9A1C-929176ED1898}" presName="Child2" presStyleLbl="node1" presStyleIdx="1" presStyleCnt="5" custLinFactY="70342" custLinFactNeighborX="5140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A1B5FF-DB87-4D4B-A7DA-42BF7ED5E875}" type="pres">
      <dgm:prSet presAssocID="{6AAB4EB9-224B-4F06-9BFE-A1A2FCC17541}" presName="Accent3" presStyleCnt="0"/>
      <dgm:spPr/>
    </dgm:pt>
    <dgm:pt modelId="{DB61E2C0-44DD-4368-8F32-EF299F1B9D76}" type="pres">
      <dgm:prSet presAssocID="{6AAB4EB9-224B-4F06-9BFE-A1A2FCC17541}" presName="Accent" presStyleLbl="bgShp" presStyleIdx="2" presStyleCnt="5" custScaleY="108276" custLinFactX="-96474" custLinFactY="100000" custLinFactNeighborX="-100000" custLinFactNeighborY="165305"/>
      <dgm:spPr/>
      <dgm:t>
        <a:bodyPr/>
        <a:lstStyle/>
        <a:p>
          <a:endParaRPr lang="fr-FR"/>
        </a:p>
      </dgm:t>
    </dgm:pt>
    <dgm:pt modelId="{2F147067-EAF5-46DC-BC0A-BF7F450E0645}" type="pres">
      <dgm:prSet presAssocID="{6AAB4EB9-224B-4F06-9BFE-A1A2FCC17541}" presName="Child3" presStyleLbl="node1" presStyleIdx="2" presStyleCnt="5" custLinFactNeighborX="6689" custLinFactNeighborY="-63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917A00-C26C-450B-98DB-E4B9C0D44DC8}" type="pres">
      <dgm:prSet presAssocID="{9D78B95D-BC64-418F-BE01-3605649B8B0E}" presName="Accent4" presStyleCnt="0"/>
      <dgm:spPr/>
    </dgm:pt>
    <dgm:pt modelId="{7347A882-8DED-41EE-BDC2-583092E1C4E6}" type="pres">
      <dgm:prSet presAssocID="{9D78B95D-BC64-418F-BE01-3605649B8B0E}" presName="Accent" presStyleLbl="bgShp" presStyleIdx="3" presStyleCnt="5" custLinFactX="50322" custLinFactY="7115" custLinFactNeighborX="100000" custLinFactNeighborY="100000"/>
      <dgm:spPr>
        <a:noFill/>
      </dgm:spPr>
      <dgm:t>
        <a:bodyPr/>
        <a:lstStyle/>
        <a:p>
          <a:endParaRPr lang="fr-FR"/>
        </a:p>
      </dgm:t>
    </dgm:pt>
    <dgm:pt modelId="{A66E127C-C6D4-4AA9-AD97-1230F814C166}" type="pres">
      <dgm:prSet presAssocID="{9D78B95D-BC64-418F-BE01-3605649B8B0E}" presName="Child4" presStyleLbl="node1" presStyleIdx="3" presStyleCnt="5" custLinFactNeighborX="-7285" custLinFactNeighborY="-16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7630E3-07CE-4117-9A17-668B32A0AAA3}" type="pres">
      <dgm:prSet presAssocID="{F3DE348D-A973-4B27-A2B9-5AEDE1DFFE6D}" presName="Accent5" presStyleCnt="0"/>
      <dgm:spPr/>
    </dgm:pt>
    <dgm:pt modelId="{D5DC1E42-13A8-4EB8-B44A-78880D8046C2}" type="pres">
      <dgm:prSet presAssocID="{F3DE348D-A973-4B27-A2B9-5AEDE1DFFE6D}" presName="Accent" presStyleLbl="bgShp" presStyleIdx="4" presStyleCnt="5" custLinFactNeighborX="18004" custLinFactNeighborY="21968"/>
      <dgm:spPr/>
      <dgm:t>
        <a:bodyPr/>
        <a:lstStyle/>
        <a:p>
          <a:endParaRPr lang="fr-FR"/>
        </a:p>
      </dgm:t>
    </dgm:pt>
    <dgm:pt modelId="{7B41A002-88BB-4550-BBEB-DF26C8BE7B58}" type="pres">
      <dgm:prSet presAssocID="{F3DE348D-A973-4B27-A2B9-5AEDE1DFFE6D}" presName="Child5" presStyleLbl="node1" presStyleIdx="4" presStyleCnt="5" custLinFactNeighborX="-24898" custLinFactNeighborY="-72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DD610F-C1E5-467A-8E4E-0B99A644E693}" type="presOf" srcId="{F3DE348D-A973-4B27-A2B9-5AEDE1DFFE6D}" destId="{7B41A002-88BB-4550-BBEB-DF26C8BE7B58}" srcOrd="0" destOrd="0" presId="urn:microsoft.com/office/officeart/2011/layout/HexagonRadial"/>
    <dgm:cxn modelId="{B3C5EC57-4AFB-4E74-92CC-D00DE63501BB}" type="presOf" srcId="{98307E56-A66A-4C07-9F2B-7AE609F5D9F0}" destId="{3E817929-F2FA-4C1D-AA04-EAEA92D8882E}" srcOrd="0" destOrd="0" presId="urn:microsoft.com/office/officeart/2011/layout/HexagonRadial"/>
    <dgm:cxn modelId="{448549F9-BE7C-43D7-A5EC-172B65DBF8AA}" srcId="{6D377EB3-0888-4164-9CE0-F69D5077C19C}" destId="{9D78B95D-BC64-418F-BE01-3605649B8B0E}" srcOrd="3" destOrd="0" parTransId="{1ADF5C30-B088-4891-9D48-982CC8931416}" sibTransId="{6D5EDCBD-7D21-4348-861C-1DBD55814555}"/>
    <dgm:cxn modelId="{20053F1A-1436-4807-849D-C9CFB86B5ADD}" type="presOf" srcId="{6D377EB3-0888-4164-9CE0-F69D5077C19C}" destId="{B4F7272B-1057-432B-820B-FB314E5C5A1B}" srcOrd="0" destOrd="0" presId="urn:microsoft.com/office/officeart/2011/layout/HexagonRadial"/>
    <dgm:cxn modelId="{56F7E0F3-E5C6-4FD5-A2AC-8AD2CB01FA66}" srcId="{6D377EB3-0888-4164-9CE0-F69D5077C19C}" destId="{6AAB4EB9-224B-4F06-9BFE-A1A2FCC17541}" srcOrd="2" destOrd="0" parTransId="{35974350-C71C-4221-BE11-5069235B6455}" sibTransId="{45F4A8B3-8194-4241-BA5F-1858CEA25C98}"/>
    <dgm:cxn modelId="{25F74569-D301-4FC9-9AFE-DD6275E38858}" type="presOf" srcId="{9D78B95D-BC64-418F-BE01-3605649B8B0E}" destId="{A66E127C-C6D4-4AA9-AD97-1230F814C166}" srcOrd="0" destOrd="0" presId="urn:microsoft.com/office/officeart/2011/layout/HexagonRadial"/>
    <dgm:cxn modelId="{EB14726E-267D-494A-ADE2-768692CFC8FF}" type="presOf" srcId="{78A25B6D-0A99-4496-9652-F9C584A34562}" destId="{D3E3985F-AC35-45F1-9D91-557D5119664E}" srcOrd="0" destOrd="0" presId="urn:microsoft.com/office/officeart/2011/layout/HexagonRadial"/>
    <dgm:cxn modelId="{1CE54DAF-F76A-48A0-98EE-15E54F8ADF06}" type="presOf" srcId="{0F75E812-1D23-4F0B-9A1C-929176ED1898}" destId="{84955E88-B54D-41AD-B62F-4891A09105D1}" srcOrd="0" destOrd="0" presId="urn:microsoft.com/office/officeart/2011/layout/HexagonRadial"/>
    <dgm:cxn modelId="{5F71F899-798E-475B-B4B9-D2D0C224F9F7}" srcId="{6D377EB3-0888-4164-9CE0-F69D5077C19C}" destId="{0F75E812-1D23-4F0B-9A1C-929176ED1898}" srcOrd="1" destOrd="0" parTransId="{A32F8FB8-468C-4F3C-A4D9-1B75FDC8A8B6}" sibTransId="{36FB6EA1-7AE0-4B75-BE1E-0B955F96C342}"/>
    <dgm:cxn modelId="{43019100-58DB-4D86-8FC0-2DB24204B40C}" srcId="{98307E56-A66A-4C07-9F2B-7AE609F5D9F0}" destId="{6D377EB3-0888-4164-9CE0-F69D5077C19C}" srcOrd="0" destOrd="0" parTransId="{8B3C7D8F-BEEC-4D48-B394-0F301E92D4CF}" sibTransId="{495E326D-ECF7-4185-90A0-C96DA35EFD2E}"/>
    <dgm:cxn modelId="{5CF3BFE4-A64E-43DF-A86A-510CD052D589}" type="presOf" srcId="{6AAB4EB9-224B-4F06-9BFE-A1A2FCC17541}" destId="{2F147067-EAF5-46DC-BC0A-BF7F450E0645}" srcOrd="0" destOrd="0" presId="urn:microsoft.com/office/officeart/2011/layout/HexagonRadial"/>
    <dgm:cxn modelId="{CAA002A0-8483-443D-9102-02CFCFC438BD}" srcId="{6D377EB3-0888-4164-9CE0-F69D5077C19C}" destId="{78A25B6D-0A99-4496-9652-F9C584A34562}" srcOrd="0" destOrd="0" parTransId="{23EE0C68-9438-486F-9523-A7EF3B7E0C82}" sibTransId="{1A19E2DB-D987-466B-970F-CC2266F07F5A}"/>
    <dgm:cxn modelId="{9EFCB40D-6BCF-4D63-805B-6C95027E140B}" srcId="{6D377EB3-0888-4164-9CE0-F69D5077C19C}" destId="{F3DE348D-A973-4B27-A2B9-5AEDE1DFFE6D}" srcOrd="4" destOrd="0" parTransId="{62A9C9F0-194E-48CC-A6FE-ED7B1EC0C53E}" sibTransId="{710ADEEC-F3A9-4C71-A3E6-BC152EA2693D}"/>
    <dgm:cxn modelId="{999938DD-1B87-49B7-8CF6-A2762E98FF2C}" type="presParOf" srcId="{3E817929-F2FA-4C1D-AA04-EAEA92D8882E}" destId="{B4F7272B-1057-432B-820B-FB314E5C5A1B}" srcOrd="0" destOrd="0" presId="urn:microsoft.com/office/officeart/2011/layout/HexagonRadial"/>
    <dgm:cxn modelId="{AE44E816-6E4A-433D-AFD1-0065C7DBF4D4}" type="presParOf" srcId="{3E817929-F2FA-4C1D-AA04-EAEA92D8882E}" destId="{DFEC6AAF-A57B-48E8-8433-4E7C537C9A41}" srcOrd="1" destOrd="0" presId="urn:microsoft.com/office/officeart/2011/layout/HexagonRadial"/>
    <dgm:cxn modelId="{40A37944-C53D-4EB9-A07E-F97A4FCDFEBF}" type="presParOf" srcId="{DFEC6AAF-A57B-48E8-8433-4E7C537C9A41}" destId="{2E2691EB-1D6B-4400-A575-CAA852AC4733}" srcOrd="0" destOrd="0" presId="urn:microsoft.com/office/officeart/2011/layout/HexagonRadial"/>
    <dgm:cxn modelId="{CC272775-7D76-4980-BC9E-BDF044A8B25F}" type="presParOf" srcId="{3E817929-F2FA-4C1D-AA04-EAEA92D8882E}" destId="{D3E3985F-AC35-45F1-9D91-557D5119664E}" srcOrd="2" destOrd="0" presId="urn:microsoft.com/office/officeart/2011/layout/HexagonRadial"/>
    <dgm:cxn modelId="{4C5BDF98-3E81-4636-AC5D-F140A221E09C}" type="presParOf" srcId="{3E817929-F2FA-4C1D-AA04-EAEA92D8882E}" destId="{BE5E5242-A04C-46B0-8F2B-17CE34871B3F}" srcOrd="3" destOrd="0" presId="urn:microsoft.com/office/officeart/2011/layout/HexagonRadial"/>
    <dgm:cxn modelId="{3DD1DF1B-4F65-4217-962A-675B284F195E}" type="presParOf" srcId="{BE5E5242-A04C-46B0-8F2B-17CE34871B3F}" destId="{EC09095D-9DF1-454A-8853-F9F968E3AAEA}" srcOrd="0" destOrd="0" presId="urn:microsoft.com/office/officeart/2011/layout/HexagonRadial"/>
    <dgm:cxn modelId="{2C449178-182E-4F13-8697-450716322A8D}" type="presParOf" srcId="{3E817929-F2FA-4C1D-AA04-EAEA92D8882E}" destId="{84955E88-B54D-41AD-B62F-4891A09105D1}" srcOrd="4" destOrd="0" presId="urn:microsoft.com/office/officeart/2011/layout/HexagonRadial"/>
    <dgm:cxn modelId="{EDA32A6B-C31E-4B2B-B822-5ABE1A1D99DF}" type="presParOf" srcId="{3E817929-F2FA-4C1D-AA04-EAEA92D8882E}" destId="{12A1B5FF-DB87-4D4B-A7DA-42BF7ED5E875}" srcOrd="5" destOrd="0" presId="urn:microsoft.com/office/officeart/2011/layout/HexagonRadial"/>
    <dgm:cxn modelId="{FB248C63-5365-4A48-8873-992D56C66264}" type="presParOf" srcId="{12A1B5FF-DB87-4D4B-A7DA-42BF7ED5E875}" destId="{DB61E2C0-44DD-4368-8F32-EF299F1B9D76}" srcOrd="0" destOrd="0" presId="urn:microsoft.com/office/officeart/2011/layout/HexagonRadial"/>
    <dgm:cxn modelId="{A7190FD3-B4A1-4F43-A611-12FC77BB580F}" type="presParOf" srcId="{3E817929-F2FA-4C1D-AA04-EAEA92D8882E}" destId="{2F147067-EAF5-46DC-BC0A-BF7F450E0645}" srcOrd="6" destOrd="0" presId="urn:microsoft.com/office/officeart/2011/layout/HexagonRadial"/>
    <dgm:cxn modelId="{609F9196-B595-4E54-9989-DF92E38F015E}" type="presParOf" srcId="{3E817929-F2FA-4C1D-AA04-EAEA92D8882E}" destId="{D9917A00-C26C-450B-98DB-E4B9C0D44DC8}" srcOrd="7" destOrd="0" presId="urn:microsoft.com/office/officeart/2011/layout/HexagonRadial"/>
    <dgm:cxn modelId="{49036CD1-699B-4435-AB3D-0088E69B3457}" type="presParOf" srcId="{D9917A00-C26C-450B-98DB-E4B9C0D44DC8}" destId="{7347A882-8DED-41EE-BDC2-583092E1C4E6}" srcOrd="0" destOrd="0" presId="urn:microsoft.com/office/officeart/2011/layout/HexagonRadial"/>
    <dgm:cxn modelId="{B81E38F4-104F-486C-A544-5FC99CD365F1}" type="presParOf" srcId="{3E817929-F2FA-4C1D-AA04-EAEA92D8882E}" destId="{A66E127C-C6D4-4AA9-AD97-1230F814C166}" srcOrd="8" destOrd="0" presId="urn:microsoft.com/office/officeart/2011/layout/HexagonRadial"/>
    <dgm:cxn modelId="{FE8C18AA-158F-4499-B2EB-5D2A1EB0B924}" type="presParOf" srcId="{3E817929-F2FA-4C1D-AA04-EAEA92D8882E}" destId="{0F7630E3-07CE-4117-9A17-668B32A0AAA3}" srcOrd="9" destOrd="0" presId="urn:microsoft.com/office/officeart/2011/layout/HexagonRadial"/>
    <dgm:cxn modelId="{52A39872-D707-48D0-993C-2B7EF3F836B9}" type="presParOf" srcId="{0F7630E3-07CE-4117-9A17-668B32A0AAA3}" destId="{D5DC1E42-13A8-4EB8-B44A-78880D8046C2}" srcOrd="0" destOrd="0" presId="urn:microsoft.com/office/officeart/2011/layout/HexagonRadial"/>
    <dgm:cxn modelId="{12152223-3B93-4FB2-813F-59019DCBB4A8}" type="presParOf" srcId="{3E817929-F2FA-4C1D-AA04-EAEA92D8882E}" destId="{7B41A002-88BB-4550-BBEB-DF26C8BE7B58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7272B-1057-432B-820B-FB314E5C5A1B}">
      <dsp:nvSpPr>
        <dsp:cNvPr id="0" name=""/>
        <dsp:cNvSpPr/>
      </dsp:nvSpPr>
      <dsp:spPr>
        <a:xfrm>
          <a:off x="3092977" y="1850154"/>
          <a:ext cx="1864935" cy="14960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Compétences professionnelles </a:t>
          </a:r>
          <a:endParaRPr lang="fr-FR" sz="1500" kern="1200" dirty="0"/>
        </a:p>
      </dsp:txBody>
      <dsp:txXfrm>
        <a:off x="3366090" y="2069252"/>
        <a:ext cx="1318709" cy="1057896"/>
      </dsp:txXfrm>
    </dsp:sp>
    <dsp:sp modelId="{EC09095D-9DF1-454A-8853-F9F968E3AAEA}">
      <dsp:nvSpPr>
        <dsp:cNvPr id="0" name=""/>
        <dsp:cNvSpPr/>
      </dsp:nvSpPr>
      <dsp:spPr>
        <a:xfrm>
          <a:off x="4448536" y="831222"/>
          <a:ext cx="815600" cy="7027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3985F-AC35-45F1-9D91-557D5119664E}">
      <dsp:nvSpPr>
        <dsp:cNvPr id="0" name=""/>
        <dsp:cNvSpPr/>
      </dsp:nvSpPr>
      <dsp:spPr>
        <a:xfrm>
          <a:off x="2780645" y="93611"/>
          <a:ext cx="2632011" cy="1633129"/>
        </a:xfrm>
        <a:prstGeom prst="pentagon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Des</a:t>
          </a:r>
          <a:r>
            <a:rPr lang="fr-FR" sz="1300" kern="1200" baseline="0" dirty="0" smtClean="0">
              <a:solidFill>
                <a:schemeClr val="bg1"/>
              </a:solidFill>
              <a:hlinkClick xmlns:r="http://schemas.openxmlformats.org/officeDocument/2006/relationships" r:id="" action="ppaction://hlinkfile"/>
            </a:rPr>
            <a:t> activités professionnelles,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bg1"/>
              </a:solidFill>
              <a:hlinkClick xmlns:r="http://schemas.openxmlformats.org/officeDocument/2006/relationships" r:id="" action="ppaction://hlinkfile"/>
            </a:rPr>
            <a:t> des tâches</a:t>
          </a:r>
          <a:endParaRPr lang="fr-FR" sz="1300" kern="1200" dirty="0">
            <a:solidFill>
              <a:schemeClr val="bg1"/>
            </a:solidFill>
          </a:endParaRPr>
        </a:p>
      </dsp:txBody>
      <dsp:txXfrm>
        <a:off x="3283316" y="479139"/>
        <a:ext cx="1626669" cy="1247597"/>
      </dsp:txXfrm>
    </dsp:sp>
    <dsp:sp modelId="{DB61E2C0-44DD-4368-8F32-EF299F1B9D76}">
      <dsp:nvSpPr>
        <dsp:cNvPr id="0" name=""/>
        <dsp:cNvSpPr/>
      </dsp:nvSpPr>
      <dsp:spPr>
        <a:xfrm>
          <a:off x="3797962" y="3980331"/>
          <a:ext cx="815600" cy="76090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55E88-B54D-41AD-B62F-4891A09105D1}">
      <dsp:nvSpPr>
        <dsp:cNvPr id="0" name=""/>
        <dsp:cNvSpPr/>
      </dsp:nvSpPr>
      <dsp:spPr>
        <a:xfrm>
          <a:off x="5829270" y="3578339"/>
          <a:ext cx="1771491" cy="1532548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Des</a:t>
          </a:r>
          <a:r>
            <a:rPr lang="fr-FR" sz="1300" kern="1200" baseline="0" dirty="0" smtClean="0"/>
            <a:t> démarches, des stratégies à mettre en œuvre</a:t>
          </a:r>
          <a:endParaRPr lang="fr-FR" sz="1300" kern="1200" dirty="0"/>
        </a:p>
      </dsp:txBody>
      <dsp:txXfrm>
        <a:off x="6122844" y="3832315"/>
        <a:ext cx="1184343" cy="1024596"/>
      </dsp:txXfrm>
    </dsp:sp>
    <dsp:sp modelId="{7347A882-8DED-41EE-BDC2-583092E1C4E6}">
      <dsp:nvSpPr>
        <dsp:cNvPr id="0" name=""/>
        <dsp:cNvSpPr/>
      </dsp:nvSpPr>
      <dsp:spPr>
        <a:xfrm>
          <a:off x="5965202" y="4380726"/>
          <a:ext cx="815600" cy="702747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7067-EAF5-46DC-BC0A-BF7F450E0645}">
      <dsp:nvSpPr>
        <dsp:cNvPr id="0" name=""/>
        <dsp:cNvSpPr/>
      </dsp:nvSpPr>
      <dsp:spPr>
        <a:xfrm>
          <a:off x="5037183" y="1850146"/>
          <a:ext cx="1771491" cy="15325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hlinkClick xmlns:r="http://schemas.openxmlformats.org/officeDocument/2006/relationships" r:id="rId2" action="ppaction://hlinkfile"/>
            </a:rPr>
            <a:t>Des</a:t>
          </a:r>
          <a:r>
            <a:rPr lang="fr-FR" sz="1300" kern="1200" baseline="0" dirty="0" smtClean="0">
              <a:hlinkClick xmlns:r="http://schemas.openxmlformats.org/officeDocument/2006/relationships" r:id="rId2" action="ppaction://hlinkfile"/>
            </a:rPr>
            <a:t> savoirs  associés et des limites</a:t>
          </a:r>
          <a:endParaRPr lang="fr-FR" sz="1300" kern="1200" dirty="0"/>
        </a:p>
      </dsp:txBody>
      <dsp:txXfrm>
        <a:off x="5330757" y="2104122"/>
        <a:ext cx="1184343" cy="1024596"/>
      </dsp:txXfrm>
    </dsp:sp>
    <dsp:sp modelId="{D5DC1E42-13A8-4EB8-B44A-78880D8046C2}">
      <dsp:nvSpPr>
        <dsp:cNvPr id="0" name=""/>
        <dsp:cNvSpPr/>
      </dsp:nvSpPr>
      <dsp:spPr>
        <a:xfrm>
          <a:off x="3245764" y="3936298"/>
          <a:ext cx="815600" cy="70274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E127C-C6D4-4AA9-AD97-1230F814C166}">
      <dsp:nvSpPr>
        <dsp:cNvPr id="0" name=""/>
        <dsp:cNvSpPr/>
      </dsp:nvSpPr>
      <dsp:spPr>
        <a:xfrm>
          <a:off x="3164971" y="3506333"/>
          <a:ext cx="1771491" cy="15325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Des ressources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Des données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Des situations  professionnelles</a:t>
          </a:r>
          <a:endParaRPr lang="fr-FR" sz="1300" kern="1200" dirty="0"/>
        </a:p>
      </dsp:txBody>
      <dsp:txXfrm>
        <a:off x="3458545" y="3760309"/>
        <a:ext cx="1184343" cy="1024596"/>
      </dsp:txXfrm>
    </dsp:sp>
    <dsp:sp modelId="{7B41A002-88BB-4550-BBEB-DF26C8BE7B58}">
      <dsp:nvSpPr>
        <dsp:cNvPr id="0" name=""/>
        <dsp:cNvSpPr/>
      </dsp:nvSpPr>
      <dsp:spPr>
        <a:xfrm>
          <a:off x="1220751" y="1706129"/>
          <a:ext cx="1771491" cy="15325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Des résultats attendus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(critères d’évaluation)</a:t>
          </a:r>
          <a:endParaRPr lang="fr-FR" sz="1300" kern="1200" dirty="0"/>
        </a:p>
      </dsp:txBody>
      <dsp:txXfrm>
        <a:off x="1514325" y="1960105"/>
        <a:ext cx="1184343" cy="102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e radial"/>
  <dgm:desc val="Permet de représenter un processus séquentiel associé à une idée ou un thème central. Limité à six formes Niveau 2. Utilisation optimale avec de petites quantités de texte. Le texte non utilisé n’apparaît pas mais reste disponible si vous changez de disposition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DEF9-74D4-4657-B188-3F0C46B16070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997D-9B81-4B56-9B3A-1B32AC615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38F-4FC1-4B8A-B515-9D34CC5A139B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69CA-A650-483F-9B85-67827F5D288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K:\Documents\Documents\Communication\Modèles et logos\Logos\Logos octobre 2018\Logos IG 2018\2018_logo_IGEN_vec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7884368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87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69CA-A650-483F-9B85-67827F5D28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3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6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6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2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0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7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9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91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EC366C-9800-4306-BD96-F146532FF969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K:\Documents\Documents\Communication\Modèles et logos\Logos\Logos octobre 2018\Logos IG 2018\2018_logo_IGEN_vecto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04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3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1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0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74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K:\Documents\Documents\Communication\Modèles et logos\Logos\Logos octobre 2018\Logos IG 2018\2018_logo_IGEN_vecto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0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E357-AB61-4042-B133-C3D82E92B4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c39e3fd633e1c6e51cbc0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06Num&#233;rique%20Accueil.png" TargetMode="External"/><Relationship Id="rId13" Type="http://schemas.openxmlformats.org/officeDocument/2006/relationships/hyperlink" Target="11Certification%20E31%20et%20E32.pptx" TargetMode="External"/><Relationship Id="rId3" Type="http://schemas.openxmlformats.org/officeDocument/2006/relationships/hyperlink" Target="03Bloc%20de%20comp&#233;tence%202.pptx" TargetMode="External"/><Relationship Id="rId7" Type="http://schemas.openxmlformats.org/officeDocument/2006/relationships/hyperlink" Target="06Equipements%20classe%20Accueil.png" TargetMode="External"/><Relationship Id="rId12" Type="http://schemas.openxmlformats.org/officeDocument/2006/relationships/hyperlink" Target="10ACCUEIL%20CCF.pptx" TargetMode="External"/><Relationship Id="rId2" Type="http://schemas.openxmlformats.org/officeDocument/2006/relationships/hyperlink" Target="02Bloc%20de%20comp&#233;tence1.pptx%20%5bEnregistrement%20automatique%5d.ppt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06Salle%20classe%20Accueil.png" TargetMode="External"/><Relationship Id="rId11" Type="http://schemas.openxmlformats.org/officeDocument/2006/relationships/hyperlink" Target="09SUJET%20ZERO.pptx" TargetMode="External"/><Relationship Id="rId5" Type="http://schemas.openxmlformats.org/officeDocument/2006/relationships/hyperlink" Target="05D&#233;marche%20didactique%202.pptx" TargetMode="External"/><Relationship Id="rId10" Type="http://schemas.openxmlformats.org/officeDocument/2006/relationships/hyperlink" Target="https://padlet.com/celine_laurence_rousseau/1rcdknl8d49v" TargetMode="External"/><Relationship Id="rId4" Type="http://schemas.openxmlformats.org/officeDocument/2006/relationships/hyperlink" Target="04Bloc%20de%20comp&#233;tence%203.pptx" TargetMode="External"/><Relationship Id="rId9" Type="http://schemas.openxmlformats.org/officeDocument/2006/relationships/hyperlink" Target="07LES%20PFMP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06Num&#233;rique%20Accueil.png" TargetMode="External"/><Relationship Id="rId13" Type="http://schemas.openxmlformats.org/officeDocument/2006/relationships/hyperlink" Target="11Certification%20E31%20et%20E32.pptx" TargetMode="External"/><Relationship Id="rId3" Type="http://schemas.openxmlformats.org/officeDocument/2006/relationships/hyperlink" Target="03Bloc%20de%20comp&#233;tence%202.pptx" TargetMode="External"/><Relationship Id="rId7" Type="http://schemas.openxmlformats.org/officeDocument/2006/relationships/hyperlink" Target="06Equipements%20classe%20Accueil.png" TargetMode="External"/><Relationship Id="rId12" Type="http://schemas.openxmlformats.org/officeDocument/2006/relationships/hyperlink" Target="10ACCUEIL%20CCF.pptx" TargetMode="External"/><Relationship Id="rId2" Type="http://schemas.openxmlformats.org/officeDocument/2006/relationships/hyperlink" Target="02Bloc%20de%20comp&#233;tence1.pptx%20%5bEnregistrement%20automatique%5d.ppt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06Salle%20classe%20Accueil.png" TargetMode="External"/><Relationship Id="rId11" Type="http://schemas.openxmlformats.org/officeDocument/2006/relationships/hyperlink" Target="09SUJET%20ZERO.pptx" TargetMode="External"/><Relationship Id="rId5" Type="http://schemas.openxmlformats.org/officeDocument/2006/relationships/hyperlink" Target="05D&#233;marche%20didactique%202.pptx" TargetMode="External"/><Relationship Id="rId10" Type="http://schemas.openxmlformats.org/officeDocument/2006/relationships/hyperlink" Target="https://padlet.com/celine_laurence_rousseau/1rcdknl8d49v" TargetMode="External"/><Relationship Id="rId4" Type="http://schemas.openxmlformats.org/officeDocument/2006/relationships/hyperlink" Target="04Bloc%20de%20comp&#233;tence%203.pptx" TargetMode="External"/><Relationship Id="rId9" Type="http://schemas.openxmlformats.org/officeDocument/2006/relationships/hyperlink" Target="07LES%20PFMP.ppt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&#233;f&#233;rentiel%20BAC%20PRO%20ARCU%20VERSION%20RELUE%20pou%20CPC%2019%20OCTOBRE%202017.docx" TargetMode="External"/><Relationship Id="rId2" Type="http://schemas.openxmlformats.org/officeDocument/2006/relationships/hyperlink" Target="https://view.genial.ly/5c39e3fd633e1c6e51cbc08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cap="all" dirty="0" smtClean="0"/>
              <a:t/>
            </a:r>
            <a:br>
              <a:rPr lang="fr-FR" sz="4000" b="1" cap="all" dirty="0" smtClean="0"/>
            </a:br>
            <a:r>
              <a:rPr lang="fr-FR" b="1" cap="all" dirty="0" smtClean="0"/>
              <a:t/>
            </a:r>
            <a:br>
              <a:rPr lang="fr-FR" b="1" cap="all" dirty="0" smtClean="0"/>
            </a:br>
            <a:r>
              <a:rPr lang="fr-FR" b="1" cap="all" dirty="0" smtClean="0"/>
              <a:t>   </a:t>
            </a:r>
            <a:r>
              <a:rPr lang="fr-FR" sz="2700" b="1" cap="all" dirty="0" smtClean="0"/>
              <a:t>Référentiel DU BACCALAURÉAT </a:t>
            </a:r>
            <a:r>
              <a:rPr lang="fr-FR" sz="2700" b="1" cap="all" dirty="0"/>
              <a:t>PROFESSIONNEL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4400" b="1" cap="all" dirty="0" smtClean="0">
                <a:solidFill>
                  <a:srgbClr val="0070C0"/>
                </a:solidFill>
              </a:rPr>
              <a:t>Métiers </a:t>
            </a:r>
            <a:r>
              <a:rPr lang="fr-FR" sz="4400" b="1" cap="all" dirty="0">
                <a:solidFill>
                  <a:srgbClr val="0070C0"/>
                </a:solidFill>
              </a:rPr>
              <a:t>DE L’ACCUEIL</a:t>
            </a:r>
            <a:r>
              <a:rPr lang="fr-FR" sz="2700" b="1" cap="all" dirty="0" smtClean="0"/>
              <a:t/>
            </a:r>
            <a:br>
              <a:rPr lang="fr-FR" sz="2700" b="1" cap="all" dirty="0" smtClean="0"/>
            </a:br>
            <a:r>
              <a:rPr lang="fr-FR" sz="2700" b="1" cap="all" dirty="0"/>
              <a:t/>
            </a:r>
            <a:br>
              <a:rPr lang="fr-FR" sz="2700" b="1" cap="all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016224"/>
          </a:xfrm>
        </p:spPr>
        <p:txBody>
          <a:bodyPr>
            <a:normAutofit/>
          </a:bodyPr>
          <a:lstStyle/>
          <a:p>
            <a:r>
              <a:rPr lang="fr-FR" sz="2400" b="1" cap="all" dirty="0" smtClean="0">
                <a:solidFill>
                  <a:srgbClr val="7030A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rgbClr val="7030A0"/>
                </a:solidFill>
                <a:hlinkClick r:id="rId3"/>
              </a:rPr>
              <a:t>16 janvier 2019</a:t>
            </a:r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sz="2400" b="1" dirty="0">
              <a:solidFill>
                <a:srgbClr val="7030A0"/>
              </a:solidFill>
            </a:endParaRPr>
          </a:p>
          <a:p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 descr="K:\Documents\Documents\Communication\Modèles et logos\Logos\Logos octobre 2018\Logos IG 2018\2018_logo_IGEN_vec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" y="0"/>
            <a:ext cx="9045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151707"/>
              </p:ext>
            </p:extLst>
          </p:nvPr>
        </p:nvGraphicFramePr>
        <p:xfrm>
          <a:off x="686945" y="1218811"/>
          <a:ext cx="8351998" cy="52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878773" y="233522"/>
            <a:ext cx="796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La compétence au cœur du processus de professionnalisation, de formation et de certification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683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772816"/>
            <a:ext cx="7920880" cy="2736305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82797" cy="648072"/>
          </a:xfrm>
        </p:spPr>
        <p:txBody>
          <a:bodyPr/>
          <a:lstStyle/>
          <a:p>
            <a:r>
              <a:rPr lang="fr-FR" sz="2800" dirty="0" smtClean="0"/>
              <a:t>Référentiel de certification</a:t>
            </a:r>
            <a:endParaRPr lang="fr-FR" sz="2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90654"/>
              </p:ext>
            </p:extLst>
          </p:nvPr>
        </p:nvGraphicFramePr>
        <p:xfrm>
          <a:off x="1043606" y="2132856"/>
          <a:ext cx="7488834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262"/>
                <a:gridCol w="583737"/>
                <a:gridCol w="533492"/>
                <a:gridCol w="746298"/>
                <a:gridCol w="639894"/>
                <a:gridCol w="959843"/>
                <a:gridCol w="639155"/>
                <a:gridCol w="506153"/>
              </a:tblGrid>
              <a:tr h="69436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E2 Analyse de situations professionnelles liées à la relation commerciale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   U2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   4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Ponctuel écrit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3h 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Ponctuel écrit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3 h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CCF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</a:tr>
              <a:tr h="25459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E3 Pratiques professionnelles liées à l’accueil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Sous épreuve E31 : Gestion de l’accueil multicanal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Sous-épreuve E32 : Gestion de l’information et des prestations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Sous épreuve E33 Prévention santé environnement</a:t>
                      </a:r>
                      <a:endParaRPr lang="fr-FR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 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U33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Ponctuel oral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Ponctuel oral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</a:t>
                      </a:r>
                      <a:r>
                        <a:rPr lang="fr-FR" sz="1400" dirty="0" smtClean="0">
                          <a:effectLst/>
                        </a:rPr>
                        <a:t>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30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00" marR="26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</a:txBody>
                  <a:tcPr marL="26900" marR="26900" marT="0" marB="0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99592" y="1189229"/>
            <a:ext cx="7632848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Une épreuve par bloc de compétences (E2-Bloc 3, E31-Bloc 1, E32-Bloc 2)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6/8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6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1" y="1338734"/>
            <a:ext cx="7988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 </a:t>
            </a:r>
            <a:r>
              <a:rPr lang="fr-FR" b="1" dirty="0"/>
              <a:t>Gérer l’accueil multicanal à des fins d’information, d’orientation et de </a:t>
            </a:r>
            <a:r>
              <a:rPr lang="fr-FR" b="1" dirty="0" smtClean="0"/>
              <a:t>conseil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79712" y="2764868"/>
            <a:ext cx="702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 </a:t>
            </a:r>
            <a:r>
              <a:rPr lang="fr-FR" b="1" dirty="0"/>
              <a:t>Gérer l’information et des prestations </a:t>
            </a:r>
            <a:r>
              <a:rPr lang="fr-FR" b="1" dirty="0" smtClean="0"/>
              <a:t>organisationnelles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27246" y="4073590"/>
            <a:ext cx="567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 </a:t>
            </a:r>
            <a:r>
              <a:rPr lang="fr-FR" b="1" dirty="0"/>
              <a:t>Gérer la relation </a:t>
            </a:r>
            <a:r>
              <a:rPr lang="fr-FR" b="1" dirty="0" smtClean="0"/>
              <a:t>commerciale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442" y="773544"/>
            <a:ext cx="5688632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 épreuves pour 3 blocs </a:t>
            </a:r>
            <a:r>
              <a:rPr lang="fr-FR" b="1" dirty="0">
                <a:solidFill>
                  <a:schemeClr val="bg1"/>
                </a:solidFill>
              </a:rPr>
              <a:t>de compétences professionnelles 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904998" y="150337"/>
            <a:ext cx="798279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Référentiel de certification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000380" y="4447895"/>
            <a:ext cx="7604068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E2</a:t>
            </a:r>
            <a:r>
              <a:rPr lang="fr-FR" dirty="0"/>
              <a:t> Analyse de situations professionnelles liées à la relation </a:t>
            </a:r>
            <a:r>
              <a:rPr lang="fr-FR" dirty="0" smtClean="0"/>
              <a:t>commerciale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coef</a:t>
            </a:r>
            <a:r>
              <a:rPr lang="fr-FR" dirty="0" smtClean="0"/>
              <a:t> 4, écrit 3h, ponctuel</a:t>
            </a:r>
            <a:endParaRPr lang="fr-FR" dirty="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009" y="1827382"/>
            <a:ext cx="76040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Sous épreuve E31 : Gestion de l’accueil </a:t>
            </a:r>
            <a:r>
              <a:rPr lang="fr-FR" dirty="0" smtClean="0"/>
              <a:t>multicanal</a:t>
            </a:r>
          </a:p>
          <a:p>
            <a:r>
              <a:rPr lang="fr-FR" dirty="0" err="1" smtClean="0"/>
              <a:t>Coef</a:t>
            </a:r>
            <a:r>
              <a:rPr lang="fr-FR" dirty="0" smtClean="0"/>
              <a:t> 4, CCF, 1 situation fondée sur les travaux professionnels, en entreprise</a:t>
            </a:r>
          </a:p>
          <a:p>
            <a:r>
              <a:rPr lang="fr-FR" dirty="0" smtClean="0"/>
              <a:t>En ponctuel, oral 1h dont 20’ </a:t>
            </a:r>
            <a:r>
              <a:rPr lang="fr-FR" dirty="0" err="1" smtClean="0"/>
              <a:t>prép</a:t>
            </a:r>
            <a:r>
              <a:rPr lang="fr-FR" dirty="0" smtClean="0"/>
              <a:t>., dossier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99591" y="3150260"/>
            <a:ext cx="769948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Sous-épreuve E32 : Gestion de l’information et des prestations </a:t>
            </a:r>
            <a:endParaRPr lang="fr-FR" dirty="0" smtClean="0"/>
          </a:p>
          <a:p>
            <a:r>
              <a:rPr lang="fr-FR" dirty="0" err="1" smtClean="0"/>
              <a:t>Coef</a:t>
            </a:r>
            <a:r>
              <a:rPr lang="fr-FR" dirty="0" smtClean="0"/>
              <a:t> 4, CCF, 1 situation fondée sur les travaux professionnels</a:t>
            </a:r>
          </a:p>
          <a:p>
            <a:r>
              <a:rPr lang="fr-FR" dirty="0" smtClean="0"/>
              <a:t>En ponctuel, oral 30’, dossier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7/8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0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700808"/>
            <a:ext cx="758931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Une professionnalisation renforcée pour des métiers stratégiques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Une meilleure visibilité et lisibilité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3707904" y="1124744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25217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8/8</a:t>
            </a:r>
            <a:endParaRPr lang="fr-FR" dirty="0"/>
          </a:p>
        </p:txBody>
      </p:sp>
      <p:pic>
        <p:nvPicPr>
          <p:cNvPr id="5" name="Image 4" descr="K:\Documents\Documents\Communication\Modèles et logos\Logos\Logos octobre 2018\Logos IG 2018\2018_logo_IGEN_vec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908720"/>
            <a:ext cx="8248000" cy="4708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r>
              <a:rPr lang="fr-FR" sz="1400" dirty="0" smtClean="0"/>
              <a:t>                       </a:t>
            </a:r>
            <a:r>
              <a:rPr lang="fr-FR" sz="1400" b="1" dirty="0" smtClean="0"/>
              <a:t>Le </a:t>
            </a:r>
            <a:r>
              <a:rPr lang="fr-FR" sz="1400" b="1" dirty="0"/>
              <a:t>baccalauréat métiers de </a:t>
            </a:r>
            <a:r>
              <a:rPr lang="fr-FR" sz="1400" b="1" dirty="0" smtClean="0"/>
              <a:t>l’accueil, intentions de la rénovation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dirty="0"/>
              <a:t>10h30 – 10h45	Intervention sur les métiers de l’accueil par le président du Syndicat national des prestataires de services d’accueil et d’animation et de promotion des ventes (SNPA), Nicolas </a:t>
            </a:r>
            <a:r>
              <a:rPr lang="fr-FR" sz="1400" dirty="0" smtClean="0"/>
              <a:t>LIXI</a:t>
            </a:r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/>
              <a:t>10h45 - 12H30	Présentation des grands axes et  principes d’écriture du référentiel Métiers de l’accueil    </a:t>
            </a:r>
            <a:endParaRPr lang="fr-FR" sz="1400" b="1" dirty="0"/>
          </a:p>
          <a:p>
            <a:r>
              <a:rPr lang="fr-FR" sz="1400" dirty="0" smtClean="0"/>
              <a:t>Des </a:t>
            </a:r>
            <a:r>
              <a:rPr lang="fr-FR" sz="1400" dirty="0"/>
              <a:t>activités aux compétences, la place des savoirs associés, </a:t>
            </a:r>
            <a:r>
              <a:rPr lang="fr-FR" sz="1400" dirty="0" smtClean="0"/>
              <a:t>explicitation  (</a:t>
            </a:r>
            <a:r>
              <a:rPr lang="fr-FR" sz="1400" dirty="0" smtClean="0">
                <a:hlinkClick r:id="rId2" action="ppaction://hlinkpres?slideindex=1&amp;slidetitle="/>
              </a:rPr>
              <a:t>C1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" action="ppaction://hlinkpres?slideindex=1&amp;slidetitle="/>
              </a:rPr>
              <a:t>C2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" action="ppaction://hlinkpres?slideindex=1&amp;slidetitle="/>
              </a:rPr>
              <a:t>C3</a:t>
            </a:r>
            <a:r>
              <a:rPr lang="fr-FR" sz="1400" dirty="0" smtClean="0"/>
              <a:t>)</a:t>
            </a:r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/>
              <a:t>12h30-12h45     Échanges avec la salle</a:t>
            </a:r>
            <a:endParaRPr lang="fr-FR" sz="1400" b="1" dirty="0"/>
          </a:p>
          <a:p>
            <a:r>
              <a:rPr lang="fr-FR" sz="1400" dirty="0"/>
              <a:t> </a:t>
            </a:r>
            <a:endParaRPr lang="fr-FR" sz="1400" b="1" dirty="0"/>
          </a:p>
          <a:p>
            <a:r>
              <a:rPr lang="fr-FR" sz="1400" dirty="0"/>
              <a:t>14H </a:t>
            </a:r>
            <a:r>
              <a:rPr lang="fr-FR" sz="1400" dirty="0" smtClean="0"/>
              <a:t>– 15h30</a:t>
            </a:r>
            <a:r>
              <a:rPr lang="fr-FR" sz="1400" i="1" dirty="0"/>
              <a:t>	</a:t>
            </a:r>
            <a:r>
              <a:rPr lang="fr-FR" sz="1400" b="1" dirty="0"/>
              <a:t>Les enjeux de formation et de certification</a:t>
            </a:r>
            <a:r>
              <a:rPr lang="fr-FR" sz="1400" b="1" i="1" dirty="0"/>
              <a:t> </a:t>
            </a:r>
            <a:endParaRPr lang="fr-FR" sz="1400" b="1" dirty="0"/>
          </a:p>
          <a:p>
            <a:r>
              <a:rPr lang="fr-FR" sz="1400" dirty="0" smtClean="0"/>
              <a:t>Les </a:t>
            </a:r>
            <a:r>
              <a:rPr lang="fr-FR" sz="1400" dirty="0"/>
              <a:t>dispositifs de formation au service des apprentissages, </a:t>
            </a:r>
            <a:r>
              <a:rPr lang="fr-FR" sz="1400" dirty="0">
                <a:hlinkClick r:id="rId5" action="ppaction://hlinkpres?slideindex=1&amp;slidetitle="/>
              </a:rPr>
              <a:t>quelles modalités pédagogiques </a:t>
            </a:r>
            <a:r>
              <a:rPr lang="fr-FR" sz="1400" dirty="0"/>
              <a:t>pour répondre aux enjeux de formation ? (</a:t>
            </a:r>
            <a:r>
              <a:rPr lang="fr-FR" sz="1400" dirty="0">
                <a:hlinkClick r:id="rId6" action="ppaction://hlinkfile"/>
              </a:rPr>
              <a:t>environnements </a:t>
            </a:r>
            <a:r>
              <a:rPr lang="fr-FR" sz="1400" dirty="0"/>
              <a:t>de</a:t>
            </a:r>
            <a:r>
              <a:rPr lang="fr-FR" sz="1400" dirty="0">
                <a:hlinkClick r:id="rId7" action="ppaction://hlinkfile"/>
              </a:rPr>
              <a:t> formation</a:t>
            </a:r>
            <a:r>
              <a:rPr lang="fr-FR" sz="1400" dirty="0"/>
              <a:t>, usages </a:t>
            </a:r>
            <a:r>
              <a:rPr lang="fr-FR" sz="1400" dirty="0" smtClean="0">
                <a:hlinkClick r:id="rId8" action="ppaction://hlinkfile"/>
              </a:rPr>
              <a:t>numériques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9" action="ppaction://hlinkpres?slideindex=1&amp;slidetitle="/>
              </a:rPr>
              <a:t>PFMP</a:t>
            </a:r>
            <a:r>
              <a:rPr lang="fr-FR" sz="1400" dirty="0"/>
              <a:t>,  </a:t>
            </a:r>
            <a:r>
              <a:rPr lang="fr-FR" sz="1400" dirty="0" smtClean="0">
                <a:hlinkClick r:id="rId10"/>
              </a:rPr>
              <a:t>GAP</a:t>
            </a:r>
            <a:r>
              <a:rPr lang="fr-FR" sz="1400" dirty="0" smtClean="0"/>
              <a:t>)</a:t>
            </a:r>
            <a:endParaRPr lang="fr-FR" sz="1400" b="1" dirty="0"/>
          </a:p>
          <a:p>
            <a:r>
              <a:rPr lang="fr-FR" sz="1400" dirty="0" smtClean="0"/>
              <a:t>Échanges </a:t>
            </a:r>
            <a:r>
              <a:rPr lang="fr-FR" sz="1400" dirty="0"/>
              <a:t>avec la salle</a:t>
            </a:r>
            <a:endParaRPr lang="fr-FR" sz="1400" b="1" dirty="0"/>
          </a:p>
          <a:p>
            <a:r>
              <a:rPr lang="fr-FR" sz="1400" dirty="0"/>
              <a:t> </a:t>
            </a:r>
            <a:endParaRPr lang="fr-FR" sz="1400" b="1" dirty="0"/>
          </a:p>
          <a:p>
            <a:r>
              <a:rPr lang="fr-FR" sz="1400" dirty="0"/>
              <a:t>15h30-15h45     Pause	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 smtClean="0"/>
              <a:t>15h45-17h00   Les </a:t>
            </a:r>
            <a:r>
              <a:rPr lang="fr-FR" sz="1400" dirty="0"/>
              <a:t>épreuves certificatives (</a:t>
            </a:r>
            <a:r>
              <a:rPr lang="fr-FR" sz="1400" dirty="0">
                <a:hlinkClick r:id="rId11" action="ppaction://hlinkpres?slideindex=1&amp;slidetitle="/>
              </a:rPr>
              <a:t>sujet zéro</a:t>
            </a:r>
            <a:r>
              <a:rPr lang="fr-FR" sz="1400" dirty="0"/>
              <a:t>, grilles d’évaluation), le </a:t>
            </a:r>
            <a:r>
              <a:rPr lang="fr-FR" sz="1400" dirty="0">
                <a:hlinkClick r:id="rId12" action="ppaction://hlinkpres?slideindex=1&amp;slidetitle="/>
              </a:rPr>
              <a:t>CCF</a:t>
            </a:r>
            <a:r>
              <a:rPr lang="fr-FR" sz="1400" dirty="0"/>
              <a:t> et </a:t>
            </a:r>
            <a:r>
              <a:rPr lang="fr-FR" sz="1400" dirty="0">
                <a:hlinkClick r:id="rId13" action="ppaction://hlinkpres?slideindex=1&amp;slidetitle="/>
              </a:rPr>
              <a:t>les </a:t>
            </a:r>
            <a:r>
              <a:rPr lang="fr-FR" sz="1400" dirty="0" smtClean="0">
                <a:hlinkClick r:id="rId13" action="ppaction://hlinkpres?slideindex=1&amp;slidetitle="/>
              </a:rPr>
              <a:t>épreuves</a:t>
            </a:r>
            <a:r>
              <a:rPr lang="fr-FR" sz="1400" dirty="0" smtClean="0"/>
              <a:t> E31 et E32</a:t>
            </a:r>
            <a:endParaRPr lang="fr-FR" sz="1400" b="1" dirty="0"/>
          </a:p>
          <a:p>
            <a:r>
              <a:rPr lang="fr-FR" sz="1400" dirty="0"/>
              <a:t> </a:t>
            </a:r>
            <a:endParaRPr lang="fr-FR" sz="1400" b="1" dirty="0"/>
          </a:p>
          <a:p>
            <a:r>
              <a:rPr lang="fr-FR" sz="1400" dirty="0"/>
              <a:t>17h00- 17h45    Échanges, conclusion et clôture de la journée </a:t>
            </a:r>
            <a:endParaRPr lang="fr-FR" sz="1400" b="1" dirty="0"/>
          </a:p>
          <a:p>
            <a:r>
              <a:rPr lang="fr-FR" sz="1400" dirty="0"/>
              <a:t>	 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68192"/>
            <a:ext cx="6822373" cy="8431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Programme de la journée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677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82797" cy="1656184"/>
          </a:xfrm>
        </p:spPr>
        <p:txBody>
          <a:bodyPr/>
          <a:lstStyle/>
          <a:p>
            <a:r>
              <a:rPr lang="fr-FR" sz="3200" dirty="0" smtClean="0"/>
              <a:t>Plan d’intervention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132856"/>
            <a:ext cx="7589313" cy="2509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/>
              <a:t>Le groupe de travail</a:t>
            </a:r>
          </a:p>
          <a:p>
            <a:pPr marL="0" indent="0">
              <a:buNone/>
            </a:pPr>
            <a:r>
              <a:rPr lang="fr-FR" sz="2800" b="1" dirty="0" smtClean="0"/>
              <a:t>Les évolutions des métiers de l’accueil</a:t>
            </a:r>
          </a:p>
          <a:p>
            <a:r>
              <a:rPr lang="fr-FR" sz="2800" b="1" dirty="0" smtClean="0"/>
              <a:t>Le référentiel des activités professionnelles</a:t>
            </a:r>
          </a:p>
          <a:p>
            <a:pPr marL="0" indent="0">
              <a:buNone/>
            </a:pPr>
            <a:r>
              <a:rPr lang="fr-FR" sz="2800" b="1" dirty="0" smtClean="0"/>
              <a:t>Le référentiel de certification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1/8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5799"/>
            <a:ext cx="6494363" cy="49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908720"/>
            <a:ext cx="8248000" cy="4708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r>
              <a:rPr lang="fr-FR" sz="1400" dirty="0" smtClean="0"/>
              <a:t>                       </a:t>
            </a:r>
            <a:r>
              <a:rPr lang="fr-FR" sz="1400" b="1" dirty="0" smtClean="0"/>
              <a:t>Le </a:t>
            </a:r>
            <a:r>
              <a:rPr lang="fr-FR" sz="1400" b="1" dirty="0"/>
              <a:t>baccalauréat métiers de </a:t>
            </a:r>
            <a:r>
              <a:rPr lang="fr-FR" sz="1400" b="1" dirty="0" smtClean="0"/>
              <a:t>l’accueil, intentions de la rénovation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dirty="0"/>
              <a:t>10h30 – 10h45	Intervention sur les métiers de l’accueil par le président du Syndicat national des prestataires de services d’accueil et d’animation et de promotion des ventes (SNPA), Nicolas </a:t>
            </a:r>
            <a:r>
              <a:rPr lang="fr-FR" sz="1400" dirty="0" smtClean="0"/>
              <a:t>LIXI</a:t>
            </a:r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/>
              <a:t>10h45 - 12H30	Présentation des grands axes et  principes d’écriture du référentiel Métiers de l’accueil    </a:t>
            </a:r>
            <a:endParaRPr lang="fr-FR" sz="1400" b="1" dirty="0"/>
          </a:p>
          <a:p>
            <a:r>
              <a:rPr lang="fr-FR" sz="1400" dirty="0" smtClean="0"/>
              <a:t>Des </a:t>
            </a:r>
            <a:r>
              <a:rPr lang="fr-FR" sz="1400" dirty="0"/>
              <a:t>activités aux compétences, la place des savoirs associés, </a:t>
            </a:r>
            <a:r>
              <a:rPr lang="fr-FR" sz="1400" dirty="0" smtClean="0"/>
              <a:t>explicitation  (</a:t>
            </a:r>
            <a:r>
              <a:rPr lang="fr-FR" sz="1400" dirty="0" smtClean="0">
                <a:hlinkClick r:id="rId2" action="ppaction://hlinkpres?slideindex=1&amp;slidetitle="/>
              </a:rPr>
              <a:t>C1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" action="ppaction://hlinkpres?slideindex=1&amp;slidetitle="/>
              </a:rPr>
              <a:t>C2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" action="ppaction://hlinkpres?slideindex=1&amp;slidetitle="/>
              </a:rPr>
              <a:t>C3</a:t>
            </a:r>
            <a:r>
              <a:rPr lang="fr-FR" sz="1400" dirty="0" smtClean="0"/>
              <a:t>)</a:t>
            </a:r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/>
              <a:t>12h30-12h45     Échanges avec la salle</a:t>
            </a:r>
            <a:endParaRPr lang="fr-FR" sz="1400" b="1" dirty="0"/>
          </a:p>
          <a:p>
            <a:r>
              <a:rPr lang="fr-FR" sz="1400" dirty="0"/>
              <a:t> </a:t>
            </a:r>
            <a:endParaRPr lang="fr-FR" sz="1400" b="1" dirty="0"/>
          </a:p>
          <a:p>
            <a:r>
              <a:rPr lang="fr-FR" sz="1400" dirty="0"/>
              <a:t>14H </a:t>
            </a:r>
            <a:r>
              <a:rPr lang="fr-FR" sz="1400" dirty="0" smtClean="0"/>
              <a:t>– 15h30</a:t>
            </a:r>
            <a:r>
              <a:rPr lang="fr-FR" sz="1400" i="1" dirty="0"/>
              <a:t>	</a:t>
            </a:r>
            <a:r>
              <a:rPr lang="fr-FR" sz="1400" b="1" dirty="0"/>
              <a:t>Les enjeux de formation et de certification</a:t>
            </a:r>
            <a:r>
              <a:rPr lang="fr-FR" sz="1400" b="1" i="1" dirty="0"/>
              <a:t> </a:t>
            </a:r>
            <a:endParaRPr lang="fr-FR" sz="1400" b="1" dirty="0"/>
          </a:p>
          <a:p>
            <a:r>
              <a:rPr lang="fr-FR" sz="1400" dirty="0" smtClean="0"/>
              <a:t>Les </a:t>
            </a:r>
            <a:r>
              <a:rPr lang="fr-FR" sz="1400" dirty="0"/>
              <a:t>dispositifs de formation au service des apprentissages, </a:t>
            </a:r>
            <a:r>
              <a:rPr lang="fr-FR" sz="1400" dirty="0">
                <a:hlinkClick r:id="rId5" action="ppaction://hlinkpres?slideindex=1&amp;slidetitle="/>
              </a:rPr>
              <a:t>quelles modalités pédagogiques </a:t>
            </a:r>
            <a:r>
              <a:rPr lang="fr-FR" sz="1400" dirty="0"/>
              <a:t>pour répondre aux enjeux de formation ? (</a:t>
            </a:r>
            <a:r>
              <a:rPr lang="fr-FR" sz="1400" dirty="0">
                <a:hlinkClick r:id="rId6" action="ppaction://hlinkfile"/>
              </a:rPr>
              <a:t>environnements </a:t>
            </a:r>
            <a:r>
              <a:rPr lang="fr-FR" sz="1400" dirty="0"/>
              <a:t>de</a:t>
            </a:r>
            <a:r>
              <a:rPr lang="fr-FR" sz="1400" dirty="0">
                <a:hlinkClick r:id="rId7" action="ppaction://hlinkfile"/>
              </a:rPr>
              <a:t> formation</a:t>
            </a:r>
            <a:r>
              <a:rPr lang="fr-FR" sz="1400" dirty="0"/>
              <a:t>, usages </a:t>
            </a:r>
            <a:r>
              <a:rPr lang="fr-FR" sz="1400" dirty="0" smtClean="0">
                <a:hlinkClick r:id="rId8" action="ppaction://hlinkfile"/>
              </a:rPr>
              <a:t>numériques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9" action="ppaction://hlinkpres?slideindex=1&amp;slidetitle="/>
              </a:rPr>
              <a:t>PFMP</a:t>
            </a:r>
            <a:r>
              <a:rPr lang="fr-FR" sz="1400" dirty="0"/>
              <a:t>,  </a:t>
            </a:r>
            <a:r>
              <a:rPr lang="fr-FR" sz="1400" dirty="0" smtClean="0">
                <a:hlinkClick r:id="rId10"/>
              </a:rPr>
              <a:t>GAP</a:t>
            </a:r>
            <a:r>
              <a:rPr lang="fr-FR" sz="1400" dirty="0" smtClean="0"/>
              <a:t>)</a:t>
            </a:r>
            <a:endParaRPr lang="fr-FR" sz="1400" b="1" dirty="0"/>
          </a:p>
          <a:p>
            <a:r>
              <a:rPr lang="fr-FR" sz="1400" dirty="0" smtClean="0"/>
              <a:t>Échanges </a:t>
            </a:r>
            <a:r>
              <a:rPr lang="fr-FR" sz="1400" dirty="0"/>
              <a:t>avec la salle</a:t>
            </a:r>
            <a:endParaRPr lang="fr-FR" sz="1400" b="1" dirty="0"/>
          </a:p>
          <a:p>
            <a:r>
              <a:rPr lang="fr-FR" sz="1400" dirty="0"/>
              <a:t> </a:t>
            </a:r>
            <a:endParaRPr lang="fr-FR" sz="1400" b="1" dirty="0"/>
          </a:p>
          <a:p>
            <a:r>
              <a:rPr lang="fr-FR" sz="1400" dirty="0"/>
              <a:t>15h30-15h45     Pause	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r>
              <a:rPr lang="fr-FR" sz="1400" dirty="0" smtClean="0"/>
              <a:t>15h45-17h00   Les </a:t>
            </a:r>
            <a:r>
              <a:rPr lang="fr-FR" sz="1400" dirty="0"/>
              <a:t>épreuves certificatives (</a:t>
            </a:r>
            <a:r>
              <a:rPr lang="fr-FR" sz="1400" dirty="0">
                <a:hlinkClick r:id="rId11" action="ppaction://hlinkpres?slideindex=1&amp;slidetitle="/>
              </a:rPr>
              <a:t>sujet zéro</a:t>
            </a:r>
            <a:r>
              <a:rPr lang="fr-FR" sz="1400" dirty="0"/>
              <a:t>, grilles d’évaluation), le </a:t>
            </a:r>
            <a:r>
              <a:rPr lang="fr-FR" sz="1400" dirty="0">
                <a:hlinkClick r:id="rId12" action="ppaction://hlinkpres?slideindex=1&amp;slidetitle="/>
              </a:rPr>
              <a:t>CCF</a:t>
            </a:r>
            <a:r>
              <a:rPr lang="fr-FR" sz="1400" dirty="0"/>
              <a:t> et </a:t>
            </a:r>
            <a:r>
              <a:rPr lang="fr-FR" sz="1400" dirty="0">
                <a:hlinkClick r:id="rId13" action="ppaction://hlinkpres?slideindex=1&amp;slidetitle="/>
              </a:rPr>
              <a:t>les </a:t>
            </a:r>
            <a:r>
              <a:rPr lang="fr-FR" sz="1400" dirty="0" smtClean="0">
                <a:hlinkClick r:id="rId13" action="ppaction://hlinkpres?slideindex=1&amp;slidetitle="/>
              </a:rPr>
              <a:t>épreuves</a:t>
            </a:r>
            <a:r>
              <a:rPr lang="fr-FR" sz="1400" dirty="0" smtClean="0"/>
              <a:t> E31 et E32</a:t>
            </a:r>
            <a:endParaRPr lang="fr-FR" sz="1400" b="1" dirty="0"/>
          </a:p>
          <a:p>
            <a:r>
              <a:rPr lang="fr-FR" sz="1400" dirty="0"/>
              <a:t> </a:t>
            </a:r>
            <a:endParaRPr lang="fr-FR" sz="1400" b="1" dirty="0"/>
          </a:p>
          <a:p>
            <a:r>
              <a:rPr lang="fr-FR" sz="1400" dirty="0"/>
              <a:t>17h00- 17h45    Échanges, conclusion et clôture de la journée </a:t>
            </a:r>
            <a:endParaRPr lang="fr-FR" sz="1400" b="1" dirty="0"/>
          </a:p>
          <a:p>
            <a:r>
              <a:rPr lang="fr-FR" sz="1400" dirty="0"/>
              <a:t>	 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68192"/>
            <a:ext cx="6822373" cy="8431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Programme de la journée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736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61203" y="476672"/>
            <a:ext cx="7982797" cy="1073000"/>
          </a:xfrm>
        </p:spPr>
        <p:txBody>
          <a:bodyPr/>
          <a:lstStyle/>
          <a:p>
            <a:r>
              <a:rPr lang="fr-FR" sz="3200" dirty="0" smtClean="0"/>
              <a:t>Les membres du groupe de rénovation</a:t>
            </a:r>
            <a:endParaRPr lang="fr-FR" sz="32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87762"/>
              </p:ext>
            </p:extLst>
          </p:nvPr>
        </p:nvGraphicFramePr>
        <p:xfrm>
          <a:off x="2123728" y="1700808"/>
          <a:ext cx="4896544" cy="331236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57700"/>
                <a:gridCol w="1474808"/>
                <a:gridCol w="2164036"/>
              </a:tblGrid>
              <a:tr h="40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BEGEY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Sébastien</a:t>
                      </a:r>
                      <a:endParaRPr lang="fr-FR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effectLst/>
                        </a:rPr>
                        <a:t>Inspecteur</a:t>
                      </a:r>
                      <a:endParaRPr lang="fr-FR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  <a:tr h="403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BODIN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Marie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Professionnel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  <a:tr h="32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BONASTRE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Eric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Professeur</a:t>
                      </a:r>
                      <a:endParaRPr lang="fr-F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  <a:tr h="32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BORGNET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Marie-France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Professeur</a:t>
                      </a:r>
                      <a:endParaRPr lang="fr-F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  <a:tr h="32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BUTAYE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Stéphanie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Inspecteur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  <a:tr h="32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ETTAHIRI</a:t>
                      </a:r>
                      <a:endParaRPr lang="fr-F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Zineb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Professeur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  <a:tr h="32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PICAULT  </a:t>
                      </a:r>
                      <a:endParaRPr lang="fr-FR" sz="16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Pascal</a:t>
                      </a:r>
                      <a:endParaRPr lang="fr-FR" sz="1600" b="1" dirty="0" smtClean="0">
                        <a:effectLst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Professionnel</a:t>
                      </a:r>
                    </a:p>
                  </a:txBody>
                  <a:tcPr marL="56717" marR="56717" marT="0" marB="0"/>
                </a:tc>
              </a:tr>
              <a:tr h="341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REBIERE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Christine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effectLst/>
                        </a:rPr>
                        <a:t>Dgesco</a:t>
                      </a:r>
                      <a:endParaRPr lang="fr-FR" sz="1600" dirty="0" smtClean="0">
                        <a:effectLst/>
                      </a:endParaRPr>
                    </a:p>
                  </a:txBody>
                  <a:tcPr marL="56717" marR="56717" marT="0" marB="0"/>
                </a:tc>
              </a:tr>
              <a:tr h="547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RODRIGUES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ROUSSEAU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Sylvette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Céline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Inspecteur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Professeur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717" marR="567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4251" y="836712"/>
            <a:ext cx="8172400" cy="868958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Un référentiel fondé sur l’étude d’opportunité des métiers de l’accueil et des apports scientifiques récents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28800"/>
            <a:ext cx="7704856" cy="3744416"/>
          </a:xfrm>
        </p:spPr>
        <p:txBody>
          <a:bodyPr>
            <a:normAutofit fontScale="92500"/>
          </a:bodyPr>
          <a:lstStyle/>
          <a:p>
            <a:pPr marL="457200" indent="-457200">
              <a:buFontTx/>
              <a:buChar char="-"/>
            </a:pPr>
            <a:r>
              <a:rPr lang="fr-FR" sz="2000" b="1" dirty="0" smtClean="0"/>
              <a:t>Avec des professionnels</a:t>
            </a:r>
          </a:p>
          <a:p>
            <a:pPr marL="457200" indent="-457200">
              <a:buFontTx/>
              <a:buChar char="-"/>
            </a:pPr>
            <a:r>
              <a:rPr lang="fr-FR" sz="2000" b="1" dirty="0" smtClean="0"/>
              <a:t>Des auditions et enquêtes auprès d’une cinquantaine d’organisations (des agents et responsables)</a:t>
            </a:r>
          </a:p>
          <a:p>
            <a:pPr marL="457200" indent="-457200">
              <a:buFontTx/>
              <a:buChar char="-"/>
            </a:pPr>
            <a:r>
              <a:rPr lang="fr-FR" sz="2000" b="1" dirty="0" smtClean="0"/>
              <a:t>Des enquêtes en ligne auprès de plus de 900 anciens élèves</a:t>
            </a:r>
          </a:p>
          <a:p>
            <a:pPr marL="457200" indent="-457200">
              <a:buFontTx/>
              <a:buChar char="-"/>
            </a:pPr>
            <a:r>
              <a:rPr lang="fr-FR" sz="2000" b="1" dirty="0"/>
              <a:t>Des analyses du travail in situ (quatre significatives</a:t>
            </a:r>
            <a:r>
              <a:rPr lang="fr-FR" sz="2000" b="1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fr-FR" sz="2000" b="1" dirty="0" smtClean="0"/>
              <a:t>Les apports des chercheurs et leurs analyses du travail sur l’accueil</a:t>
            </a:r>
          </a:p>
          <a:p>
            <a:r>
              <a:rPr lang="fr-FR" sz="2000" b="1" dirty="0"/>
              <a:t> </a:t>
            </a:r>
            <a:r>
              <a:rPr lang="fr-FR" sz="2000" b="1" dirty="0" smtClean="0"/>
              <a:t>       (caractère protéiforme, simultanéité, variabilité et complexité, </a:t>
            </a:r>
            <a:r>
              <a:rPr lang="fr-FR" sz="2000" b="1" dirty="0" err="1" smtClean="0"/>
              <a:t>co</a:t>
            </a:r>
            <a:r>
              <a:rPr lang="fr-FR" sz="2000" b="1" dirty="0" smtClean="0"/>
              <a:t> etc.)</a:t>
            </a:r>
          </a:p>
          <a:p>
            <a:pPr marL="457200" indent="-457200">
              <a:buFontTx/>
              <a:buChar char="-"/>
            </a:pPr>
            <a:r>
              <a:rPr lang="fr-FR" sz="2000" b="1" dirty="0" smtClean="0"/>
              <a:t>Des études de chercheurs sur les métiers de l’accueil (</a:t>
            </a:r>
            <a:r>
              <a:rPr lang="fr-FR" sz="2000" b="1" dirty="0" err="1" smtClean="0"/>
              <a:t>Cereq</a:t>
            </a:r>
            <a:r>
              <a:rPr lang="fr-FR" sz="2000" b="1" dirty="0" smtClean="0"/>
              <a:t>) et de la relation de service</a:t>
            </a:r>
          </a:p>
          <a:p>
            <a:pPr marL="457200" indent="-457200">
              <a:buFontTx/>
              <a:buChar char="-"/>
            </a:pPr>
            <a:r>
              <a:rPr lang="fr-FR" sz="2000" b="1" dirty="0" smtClean="0"/>
              <a:t>Des enquêtes et ateliers de réflexion auprès des enseignants et inspecteurs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2/8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2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172400" cy="868958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Évolutions des métiers de l’accueil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268760"/>
            <a:ext cx="7704856" cy="3816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/>
              <a:t>1. La diversité des métiers de l’accueil et des structures 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2</a:t>
            </a:r>
            <a:r>
              <a:rPr lang="fr-FR" b="1" dirty="0"/>
              <a:t>. Le marché de l’accueil en entreprise poursuit son </a:t>
            </a:r>
            <a:r>
              <a:rPr lang="fr-FR" b="1" dirty="0" smtClean="0"/>
              <a:t>développement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3. La digitalisation enrichit et réinterroge la relation humaine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4. L’accueil comme fonction stratégique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5. Un niveau de compétence attendu plus important avec un périmètre d’activités plus </a:t>
            </a:r>
            <a:r>
              <a:rPr lang="fr-FR" b="1" dirty="0" smtClean="0"/>
              <a:t>étendu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2/8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5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9482" y="1988840"/>
            <a:ext cx="8052362" cy="1800200"/>
          </a:xfrm>
        </p:spPr>
        <p:txBody>
          <a:bodyPr/>
          <a:lstStyle/>
          <a:p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…. Le </a:t>
            </a:r>
            <a:r>
              <a:rPr lang="fr-FR" sz="1800" dirty="0"/>
              <a:t>personnel chargé de l’accueil est en </a:t>
            </a:r>
            <a:r>
              <a:rPr lang="fr-FR" sz="1800" b="1" dirty="0"/>
              <a:t>position d’interface </a:t>
            </a:r>
            <a:r>
              <a:rPr lang="fr-FR" sz="1800" dirty="0"/>
              <a:t>directement </a:t>
            </a:r>
            <a:r>
              <a:rPr lang="fr-FR" sz="1800" b="1" dirty="0"/>
              <a:t>avec les publics accueillis, </a:t>
            </a:r>
            <a:r>
              <a:rPr lang="fr-FR" sz="1800" dirty="0"/>
              <a:t>mais aussi</a:t>
            </a:r>
            <a:r>
              <a:rPr lang="fr-FR" sz="1800" b="1" dirty="0"/>
              <a:t> entre les services de l’organisation, ceux d’autres organisations partenaires et/ou prestataires.</a:t>
            </a:r>
            <a:r>
              <a:rPr lang="fr-FR" sz="1800" dirty="0"/>
              <a:t> La </a:t>
            </a:r>
            <a:r>
              <a:rPr lang="fr-FR" sz="1800" b="1" dirty="0"/>
              <a:t>relation</a:t>
            </a:r>
            <a:r>
              <a:rPr lang="fr-FR" sz="1800" dirty="0"/>
              <a:t> qu’il entretient avec les services et les personnes accueillies participe aux finalités de l’organisation quelles qu’elles soient.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35896" y="1440038"/>
            <a:ext cx="1656184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Définition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969481" y="368614"/>
            <a:ext cx="798279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/>
              <a:t>Référentiel des activités professionnelles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3/8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2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9538" y="1266596"/>
            <a:ext cx="2376264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 Activités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963414" y="2204864"/>
            <a:ext cx="774086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Tâches / </a:t>
            </a:r>
            <a:r>
              <a:rPr lang="fr-FR" dirty="0"/>
              <a:t>Conditions </a:t>
            </a:r>
            <a:r>
              <a:rPr lang="fr-FR" dirty="0" smtClean="0"/>
              <a:t>d’exercice / Contexte professionnel / </a:t>
            </a:r>
            <a:r>
              <a:rPr lang="fr-FR" dirty="0"/>
              <a:t>Résultats attendus  </a:t>
            </a: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842446" y="332656"/>
            <a:ext cx="798279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/>
              <a:t>Du référentiel des activités professionnelles au référentiel de certification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3917413" y="1266596"/>
            <a:ext cx="4187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/>
              <a:t>Accueil </a:t>
            </a:r>
            <a:r>
              <a:rPr lang="fr-FR" b="1" dirty="0"/>
              <a:t>multicanal </a:t>
            </a:r>
            <a:endParaRPr lang="fr-FR" b="1" dirty="0" smtClean="0"/>
          </a:p>
          <a:p>
            <a:pPr marL="342900" indent="-342900">
              <a:buFontTx/>
              <a:buAutoNum type="arabicPeriod"/>
            </a:pPr>
            <a:r>
              <a:rPr lang="fr-FR" b="1" dirty="0" smtClean="0"/>
              <a:t>Interface </a:t>
            </a:r>
            <a:r>
              <a:rPr lang="fr-FR" b="1" dirty="0"/>
              <a:t>à des fins </a:t>
            </a:r>
            <a:r>
              <a:rPr lang="fr-FR" b="1" dirty="0" smtClean="0"/>
              <a:t>organisationnelles</a:t>
            </a:r>
          </a:p>
          <a:p>
            <a:pPr marL="342900" lvl="0" indent="-342900">
              <a:buFontTx/>
              <a:buAutoNum type="arabicPeriod"/>
            </a:pPr>
            <a:r>
              <a:rPr lang="fr-FR" b="1" dirty="0" smtClean="0"/>
              <a:t>Interface </a:t>
            </a:r>
            <a:r>
              <a:rPr lang="fr-FR" b="1" dirty="0"/>
              <a:t>dans la relation </a:t>
            </a:r>
            <a:r>
              <a:rPr lang="fr-FR" b="1" dirty="0" smtClean="0"/>
              <a:t>commerciale</a:t>
            </a: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0083" y="4428558"/>
            <a:ext cx="8020705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 activités pour 3 blocs de compétences, 3 groupes de savoirs et 3 épreuves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69538" y="2852936"/>
            <a:ext cx="4510574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 Blocs de compétences professionnelles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9538" y="3428999"/>
            <a:ext cx="763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 Gérer l’accueil multicanal à des fins d’information, d’orientation et de </a:t>
            </a:r>
            <a:r>
              <a:rPr lang="fr-FR" b="1" dirty="0" smtClean="0"/>
              <a:t>conseil</a:t>
            </a:r>
          </a:p>
          <a:p>
            <a:r>
              <a:rPr lang="fr-FR" b="1" dirty="0"/>
              <a:t>2 Gérer l’information et des prestations organisationnelles</a:t>
            </a:r>
            <a:endParaRPr lang="fr-FR" dirty="0"/>
          </a:p>
          <a:p>
            <a:r>
              <a:rPr lang="fr-FR" b="1" dirty="0"/>
              <a:t>3 Gérer la relation commerciale</a:t>
            </a:r>
            <a:endParaRPr lang="fr-FR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09228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4/8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6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1" y="1338734"/>
            <a:ext cx="79882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 </a:t>
            </a:r>
            <a:r>
              <a:rPr lang="fr-FR" b="1" dirty="0"/>
              <a:t>Gérer l’accueil multicanal à des fins d’information, d’orientation et de conseil</a:t>
            </a:r>
            <a:endParaRPr lang="fr-FR" dirty="0"/>
          </a:p>
          <a:p>
            <a:pPr lvl="0"/>
            <a:r>
              <a:rPr lang="fr-FR" dirty="0"/>
              <a:t>Gérer simultanément les activités</a:t>
            </a:r>
          </a:p>
          <a:p>
            <a:pPr lvl="0"/>
            <a:r>
              <a:rPr lang="fr-FR" dirty="0"/>
              <a:t>Prendre contact avec le public</a:t>
            </a:r>
          </a:p>
          <a:p>
            <a:pPr lvl="0"/>
            <a:r>
              <a:rPr lang="fr-FR" dirty="0"/>
              <a:t>Identifier la demande</a:t>
            </a:r>
          </a:p>
          <a:p>
            <a:pPr lvl="0"/>
            <a:r>
              <a:rPr lang="fr-FR" dirty="0"/>
              <a:t>Traiter la demande</a:t>
            </a:r>
          </a:p>
          <a:p>
            <a:pPr lvl="0"/>
            <a:r>
              <a:rPr lang="fr-FR" dirty="0"/>
              <a:t>Gérer les flux</a:t>
            </a:r>
          </a:p>
          <a:p>
            <a:r>
              <a:rPr lang="fr-FR" dirty="0"/>
              <a:t>Gérer les conflits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2780928"/>
            <a:ext cx="5731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 </a:t>
            </a:r>
            <a:r>
              <a:rPr lang="fr-FR" b="1" dirty="0"/>
              <a:t>Gérer l’information et des prestations organisationnelles</a:t>
            </a:r>
            <a:endParaRPr lang="fr-FR" dirty="0"/>
          </a:p>
          <a:p>
            <a:pPr lvl="0"/>
            <a:r>
              <a:rPr lang="fr-FR" dirty="0"/>
              <a:t>Gérer l’information</a:t>
            </a:r>
          </a:p>
          <a:p>
            <a:pPr lvl="0"/>
            <a:r>
              <a:rPr lang="fr-FR" dirty="0"/>
              <a:t>Gérer des prestations internes et externes</a:t>
            </a:r>
          </a:p>
          <a:p>
            <a:r>
              <a:rPr lang="fr-FR" dirty="0"/>
              <a:t>Contribuer à la mise en œuvre de projet lié à l’accueil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1142" y="4221088"/>
            <a:ext cx="5677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 </a:t>
            </a:r>
            <a:r>
              <a:rPr lang="fr-FR" b="1" dirty="0"/>
              <a:t>Gérer la relation commerciale</a:t>
            </a:r>
            <a:endParaRPr lang="fr-FR" dirty="0"/>
          </a:p>
          <a:p>
            <a:pPr lvl="0"/>
            <a:r>
              <a:rPr lang="fr-FR" dirty="0"/>
              <a:t>Contribuer au développement de la relation commerciale</a:t>
            </a:r>
          </a:p>
          <a:p>
            <a:pPr lvl="0"/>
            <a:r>
              <a:rPr lang="fr-FR" dirty="0"/>
              <a:t>Satisfaire et fidéliser le public</a:t>
            </a:r>
          </a:p>
          <a:p>
            <a:r>
              <a:rPr lang="fr-FR" dirty="0"/>
              <a:t>Gérer les réclamations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35442" y="773544"/>
            <a:ext cx="5688632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 Blocs de compétences professionnelles</a:t>
            </a: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904998" y="150337"/>
            <a:ext cx="798279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hlinkClick r:id="rId2"/>
              </a:rPr>
              <a:t>Référentiel de certification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5661248"/>
            <a:ext cx="8636275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compétences, </a:t>
            </a:r>
            <a:r>
              <a:rPr lang="fr-FR" b="1" dirty="0" smtClean="0">
                <a:solidFill>
                  <a:schemeClr val="bg1"/>
                </a:solidFill>
                <a:hlinkClick r:id="rId3" action="ppaction://hlinkfile"/>
              </a:rPr>
              <a:t>savoirs associés</a:t>
            </a:r>
            <a:r>
              <a:rPr lang="fr-FR" b="1" dirty="0" smtClean="0">
                <a:solidFill>
                  <a:schemeClr val="bg1"/>
                </a:solidFill>
              </a:rPr>
              <a:t>, critères d’évaluation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56276" y="62839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5/8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0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2015-matrice-powerpoint-IGEN</Template>
  <TotalTime>795</TotalTime>
  <Words>565</Words>
  <Application>Microsoft Office PowerPoint</Application>
  <PresentationFormat>Affichage à l'écran (4:3)</PresentationFormat>
  <Paragraphs>256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page de presentation et de partie</vt:lpstr>
      <vt:lpstr>Conception personnalisée</vt:lpstr>
      <vt:lpstr>page de sous-partie</vt:lpstr>
      <vt:lpstr>pages de contenus</vt:lpstr>
      <vt:lpstr>     Référentiel DU BACCALAURÉAT PROFESSIONNEL   Métiers DE L’ACCUEIL   </vt:lpstr>
      <vt:lpstr>Plan d’intervention</vt:lpstr>
      <vt:lpstr>Présentation PowerPoint</vt:lpstr>
      <vt:lpstr>Les membres du groupe de rénovation</vt:lpstr>
      <vt:lpstr>Un référentiel fondé sur l’étude d’opportunité des métiers de l’accueil et des apports scientifiques récents </vt:lpstr>
      <vt:lpstr>Évolutions des métiers de l’accueil </vt:lpstr>
      <vt:lpstr>  …. Le personnel chargé de l’accueil est en position d’interface directement avec les publics accueillis, mais aussi entre les services de l’organisation, ceux d’autres organisations partenaires et/ou prestataires. La relation qu’il entretient avec les services et les personnes accueillies participe aux finalités de l’organisation quelles qu’elles soient. </vt:lpstr>
      <vt:lpstr>Présentation PowerPoint</vt:lpstr>
      <vt:lpstr>Présentation PowerPoint</vt:lpstr>
      <vt:lpstr>Présentation PowerPoint</vt:lpstr>
      <vt:lpstr>Référentiel de certification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d’opportunitÉ  BACCALAURÉAT PROFESSIONNEL ACCUEIL – RELATION CLIENTS ET USAGERS</dc:title>
  <dc:creator>D Catoir</dc:creator>
  <cp:lastModifiedBy>D Catoir</cp:lastModifiedBy>
  <cp:revision>110</cp:revision>
  <dcterms:created xsi:type="dcterms:W3CDTF">2016-10-26T09:10:31Z</dcterms:created>
  <dcterms:modified xsi:type="dcterms:W3CDTF">2019-01-17T17:31:07Z</dcterms:modified>
</cp:coreProperties>
</file>