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7878" y="10160"/>
            <a:ext cx="8448243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6BA00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C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C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C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340" y="8636"/>
            <a:ext cx="8821318" cy="1219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C000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6476" y="1849501"/>
            <a:ext cx="8335645" cy="4333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1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5385" y="2243293"/>
            <a:ext cx="7659370" cy="4599940"/>
            <a:chOff x="925385" y="2243293"/>
            <a:chExt cx="7659370" cy="4599940"/>
          </a:xfrm>
        </p:grpSpPr>
        <p:sp>
          <p:nvSpPr>
            <p:cNvPr id="3" name="object 3"/>
            <p:cNvSpPr/>
            <p:nvPr/>
          </p:nvSpPr>
          <p:spPr>
            <a:xfrm>
              <a:off x="2433691" y="2243293"/>
              <a:ext cx="4550502" cy="45999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992112" y="4243641"/>
              <a:ext cx="1592199" cy="1168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25385" y="5644095"/>
              <a:ext cx="1564005" cy="10290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5255" rIns="0" bIns="0" rtlCol="0" vert="horz">
            <a:spAutoFit/>
          </a:bodyPr>
          <a:lstStyle/>
          <a:p>
            <a:pPr algn="ctr" marL="275082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000000"/>
                </a:solidFill>
              </a:rPr>
              <a:t>PLAN </a:t>
            </a:r>
            <a:r>
              <a:rPr dirty="0" sz="2400" spc="-30">
                <a:solidFill>
                  <a:srgbClr val="000000"/>
                </a:solidFill>
              </a:rPr>
              <a:t>NATIONAL </a:t>
            </a:r>
            <a:r>
              <a:rPr dirty="0" sz="2400" spc="-5">
                <a:solidFill>
                  <a:srgbClr val="000000"/>
                </a:solidFill>
              </a:rPr>
              <a:t>DE</a:t>
            </a:r>
            <a:r>
              <a:rPr dirty="0" sz="2400" spc="-70">
                <a:solidFill>
                  <a:srgbClr val="000000"/>
                </a:solidFill>
              </a:rPr>
              <a:t> </a:t>
            </a:r>
            <a:r>
              <a:rPr dirty="0" sz="2400" spc="-30">
                <a:solidFill>
                  <a:srgbClr val="000000"/>
                </a:solidFill>
              </a:rPr>
              <a:t>FORMATION</a:t>
            </a:r>
            <a:endParaRPr sz="2400"/>
          </a:p>
          <a:p>
            <a:pPr algn="ctr" marL="2752725">
              <a:lnSpc>
                <a:spcPct val="100000"/>
              </a:lnSpc>
            </a:pPr>
            <a:r>
              <a:rPr dirty="0" sz="2400" spc="-5">
                <a:solidFill>
                  <a:srgbClr val="000000"/>
                </a:solidFill>
              </a:rPr>
              <a:t>Du </a:t>
            </a:r>
            <a:r>
              <a:rPr dirty="0" sz="2400">
                <a:solidFill>
                  <a:srgbClr val="000000"/>
                </a:solidFill>
              </a:rPr>
              <a:t>20 au </a:t>
            </a:r>
            <a:r>
              <a:rPr dirty="0" sz="2400" spc="-10">
                <a:solidFill>
                  <a:srgbClr val="000000"/>
                </a:solidFill>
              </a:rPr>
              <a:t>23 janvier</a:t>
            </a:r>
            <a:r>
              <a:rPr dirty="0" sz="2400" spc="-55">
                <a:solidFill>
                  <a:srgbClr val="000000"/>
                </a:solidFill>
              </a:rPr>
              <a:t> </a:t>
            </a:r>
            <a:r>
              <a:rPr dirty="0" sz="2400" spc="-5">
                <a:solidFill>
                  <a:srgbClr val="000000"/>
                </a:solidFill>
              </a:rPr>
              <a:t>2020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82296" y="122301"/>
            <a:ext cx="3693287" cy="11334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42517" y="1336675"/>
            <a:ext cx="73653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44511" y="2297048"/>
            <a:ext cx="1439799" cy="11804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2296" y="4018026"/>
            <a:ext cx="1439799" cy="1050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25398" y="2606954"/>
            <a:ext cx="1428115" cy="10171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4069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0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644" y="1097026"/>
            <a:ext cx="8030209" cy="5424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Individualiser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</a:t>
            </a:r>
            <a:r>
              <a:rPr dirty="0" u="heavy" sz="2400" spc="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2200" spc="-55">
                <a:latin typeface="Trebuchet MS"/>
                <a:cs typeface="Trebuchet MS"/>
              </a:rPr>
              <a:t>Donner </a:t>
            </a:r>
            <a:r>
              <a:rPr dirty="0" sz="2200" spc="-105">
                <a:latin typeface="Trebuchet MS"/>
                <a:cs typeface="Trebuchet MS"/>
              </a:rPr>
              <a:t>aux </a:t>
            </a:r>
            <a:r>
              <a:rPr dirty="0" sz="2200" spc="-130">
                <a:latin typeface="Trebuchet MS"/>
                <a:cs typeface="Trebuchet MS"/>
              </a:rPr>
              <a:t>élèves, </a:t>
            </a:r>
            <a:r>
              <a:rPr dirty="0" sz="2200" spc="-105">
                <a:latin typeface="Trebuchet MS"/>
                <a:cs typeface="Trebuchet MS"/>
              </a:rPr>
              <a:t>à </a:t>
            </a:r>
            <a:r>
              <a:rPr dirty="0" sz="2200" spc="-110">
                <a:latin typeface="Trebuchet MS"/>
                <a:cs typeface="Trebuchet MS"/>
              </a:rPr>
              <a:t>partir</a:t>
            </a:r>
            <a:r>
              <a:rPr dirty="0" sz="2200" spc="-434">
                <a:latin typeface="Trebuchet MS"/>
                <a:cs typeface="Trebuchet MS"/>
              </a:rPr>
              <a:t> </a:t>
            </a:r>
            <a:r>
              <a:rPr dirty="0" sz="2200" spc="-225">
                <a:latin typeface="Trebuchet MS"/>
                <a:cs typeface="Trebuchet MS"/>
              </a:rPr>
              <a:t>:</a:t>
            </a:r>
            <a:endParaRPr sz="2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125">
                <a:latin typeface="Trebuchet MS"/>
                <a:cs typeface="Trebuchet MS"/>
              </a:rPr>
              <a:t>d’un </a:t>
            </a:r>
            <a:r>
              <a:rPr dirty="0" sz="2200" spc="-85">
                <a:latin typeface="Trebuchet MS"/>
                <a:cs typeface="Trebuchet MS"/>
              </a:rPr>
              <a:t>positionnement </a:t>
            </a:r>
            <a:r>
              <a:rPr dirty="0" sz="2200" spc="-105">
                <a:latin typeface="Trebuchet MS"/>
                <a:cs typeface="Trebuchet MS"/>
              </a:rPr>
              <a:t>à </a:t>
            </a:r>
            <a:r>
              <a:rPr dirty="0" sz="2200" spc="-155">
                <a:latin typeface="Trebuchet MS"/>
                <a:cs typeface="Trebuchet MS"/>
              </a:rPr>
              <a:t>l’entrée </a:t>
            </a:r>
            <a:r>
              <a:rPr dirty="0" sz="2200" spc="-80">
                <a:latin typeface="Trebuchet MS"/>
                <a:cs typeface="Trebuchet MS"/>
              </a:rPr>
              <a:t>en</a:t>
            </a:r>
            <a:r>
              <a:rPr dirty="0" sz="2200" spc="-335">
                <a:latin typeface="Trebuchet MS"/>
                <a:cs typeface="Trebuchet MS"/>
              </a:rPr>
              <a:t> </a:t>
            </a:r>
            <a:r>
              <a:rPr dirty="0" sz="2200" spc="-110">
                <a:latin typeface="Trebuchet MS"/>
                <a:cs typeface="Trebuchet MS"/>
              </a:rPr>
              <a:t>formation,</a:t>
            </a:r>
            <a:endParaRPr sz="2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200" spc="-125">
                <a:latin typeface="Trebuchet MS"/>
                <a:cs typeface="Trebuchet MS"/>
              </a:rPr>
              <a:t>d’un </a:t>
            </a:r>
            <a:r>
              <a:rPr dirty="0" sz="2200" spc="-90">
                <a:latin typeface="Trebuchet MS"/>
                <a:cs typeface="Trebuchet MS"/>
              </a:rPr>
              <a:t>suivi </a:t>
            </a:r>
            <a:r>
              <a:rPr dirty="0" sz="2200" spc="-95">
                <a:latin typeface="Trebuchet MS"/>
                <a:cs typeface="Trebuchet MS"/>
              </a:rPr>
              <a:t>permanent de </a:t>
            </a:r>
            <a:r>
              <a:rPr dirty="0" sz="2200" spc="-125">
                <a:latin typeface="Trebuchet MS"/>
                <a:cs typeface="Trebuchet MS"/>
              </a:rPr>
              <a:t>l’évolution </a:t>
            </a:r>
            <a:r>
              <a:rPr dirty="0" sz="2200" spc="-75">
                <a:latin typeface="Trebuchet MS"/>
                <a:cs typeface="Trebuchet MS"/>
              </a:rPr>
              <a:t>des</a:t>
            </a:r>
            <a:r>
              <a:rPr dirty="0" sz="2200" spc="-465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acquis,</a:t>
            </a:r>
            <a:endParaRPr sz="2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dirty="0" sz="2200" spc="-130">
                <a:latin typeface="Trebuchet MS"/>
                <a:cs typeface="Trebuchet MS"/>
              </a:rPr>
              <a:t>l’opportunité, </a:t>
            </a:r>
            <a:r>
              <a:rPr dirty="0" sz="2200" spc="-155">
                <a:latin typeface="Trebuchet MS"/>
                <a:cs typeface="Trebuchet MS"/>
              </a:rPr>
              <a:t>d’effectuer </a:t>
            </a:r>
            <a:r>
              <a:rPr dirty="0" sz="2200" spc="-75">
                <a:latin typeface="Trebuchet MS"/>
                <a:cs typeface="Trebuchet MS"/>
              </a:rPr>
              <a:t>des </a:t>
            </a:r>
            <a:r>
              <a:rPr dirty="0" sz="2200" spc="-95">
                <a:latin typeface="Trebuchet MS"/>
                <a:cs typeface="Trebuchet MS"/>
              </a:rPr>
              <a:t>parcours </a:t>
            </a:r>
            <a:r>
              <a:rPr dirty="0" sz="2200" spc="-114">
                <a:latin typeface="Trebuchet MS"/>
                <a:cs typeface="Trebuchet MS"/>
              </a:rPr>
              <a:t>d’apprentissage </a:t>
            </a:r>
            <a:r>
              <a:rPr dirty="0" sz="2200" spc="-120">
                <a:latin typeface="Trebuchet MS"/>
                <a:cs typeface="Trebuchet MS"/>
              </a:rPr>
              <a:t>différents </a:t>
            </a:r>
            <a:r>
              <a:rPr dirty="0" sz="2200" spc="-75">
                <a:latin typeface="Trebuchet MS"/>
                <a:cs typeface="Trebuchet MS"/>
              </a:rPr>
              <a:t>selon  </a:t>
            </a:r>
            <a:r>
              <a:rPr dirty="0" sz="2200" spc="-95">
                <a:latin typeface="Trebuchet MS"/>
                <a:cs typeface="Trebuchet MS"/>
              </a:rPr>
              <a:t>leurs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acquis,</a:t>
            </a:r>
            <a:r>
              <a:rPr dirty="0" sz="2200" spc="-18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leurs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65">
                <a:latin typeface="Trebuchet MS"/>
                <a:cs typeface="Trebuchet MS"/>
              </a:rPr>
              <a:t>besoins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30">
                <a:latin typeface="Trebuchet MS"/>
                <a:cs typeface="Trebuchet MS"/>
              </a:rPr>
              <a:t>et</a:t>
            </a:r>
            <a:r>
              <a:rPr dirty="0" sz="2200" spc="-15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leurs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30">
                <a:latin typeface="Trebuchet MS"/>
                <a:cs typeface="Trebuchet MS"/>
              </a:rPr>
              <a:t>objectifs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personnels,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00">
                <a:latin typeface="Trebuchet MS"/>
                <a:cs typeface="Trebuchet MS"/>
              </a:rPr>
              <a:t>leur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10">
                <a:latin typeface="Trebuchet MS"/>
                <a:cs typeface="Trebuchet MS"/>
              </a:rPr>
              <a:t>rythme.</a:t>
            </a:r>
            <a:endParaRPr sz="2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Trebuchet MS"/>
              <a:cs typeface="Trebuchet MS"/>
            </a:endParaRPr>
          </a:p>
          <a:p>
            <a:pPr marL="355600" marR="114935" indent="-342900">
              <a:lnSpc>
                <a:spcPct val="100000"/>
              </a:lnSpc>
            </a:pPr>
            <a:r>
              <a:rPr dirty="0" sz="2200" spc="-5">
                <a:latin typeface="Symbol"/>
                <a:cs typeface="Symbol"/>
              </a:rPr>
              <a:t></a:t>
            </a:r>
            <a:r>
              <a:rPr dirty="0" sz="2200" spc="-5">
                <a:latin typeface="Times New Roman"/>
                <a:cs typeface="Times New Roman"/>
              </a:rPr>
              <a:t> </a:t>
            </a:r>
            <a:r>
              <a:rPr dirty="0" sz="2200" spc="-45">
                <a:latin typeface="Trebuchet MS"/>
                <a:cs typeface="Trebuchet MS"/>
              </a:rPr>
              <a:t>Des </a:t>
            </a:r>
            <a:r>
              <a:rPr dirty="0" sz="2200" spc="-85">
                <a:latin typeface="Trebuchet MS"/>
                <a:cs typeface="Trebuchet MS"/>
              </a:rPr>
              <a:t>situations </a:t>
            </a:r>
            <a:r>
              <a:rPr dirty="0" sz="2200" spc="-114">
                <a:latin typeface="Trebuchet MS"/>
                <a:cs typeface="Trebuchet MS"/>
              </a:rPr>
              <a:t>d’apprentissage </a:t>
            </a:r>
            <a:r>
              <a:rPr dirty="0" sz="2200" spc="-70">
                <a:latin typeface="Trebuchet MS"/>
                <a:cs typeface="Trebuchet MS"/>
              </a:rPr>
              <a:t>proposées </a:t>
            </a:r>
            <a:r>
              <a:rPr dirty="0" sz="2200" spc="-105">
                <a:latin typeface="Trebuchet MS"/>
                <a:cs typeface="Trebuchet MS"/>
              </a:rPr>
              <a:t>à </a:t>
            </a:r>
            <a:r>
              <a:rPr dirty="0" sz="2200" spc="-100">
                <a:latin typeface="Trebuchet MS"/>
                <a:cs typeface="Trebuchet MS"/>
              </a:rPr>
              <a:t>chacune </a:t>
            </a:r>
            <a:r>
              <a:rPr dirty="0" sz="2200" spc="-130">
                <a:latin typeface="Trebuchet MS"/>
                <a:cs typeface="Trebuchet MS"/>
              </a:rPr>
              <a:t>et </a:t>
            </a:r>
            <a:r>
              <a:rPr dirty="0" sz="2200" spc="-125">
                <a:latin typeface="Trebuchet MS"/>
                <a:cs typeface="Trebuchet MS"/>
              </a:rPr>
              <a:t>chacun, </a:t>
            </a:r>
            <a:r>
              <a:rPr dirty="0" sz="2200" spc="-95">
                <a:latin typeface="Trebuchet MS"/>
                <a:cs typeface="Trebuchet MS"/>
              </a:rPr>
              <a:t>les  </a:t>
            </a:r>
            <a:r>
              <a:rPr dirty="0" sz="2200" spc="-80">
                <a:latin typeface="Trebuchet MS"/>
                <a:cs typeface="Trebuchet MS"/>
              </a:rPr>
              <a:t>plus </a:t>
            </a:r>
            <a:r>
              <a:rPr dirty="0" sz="2200" spc="-105">
                <a:latin typeface="Trebuchet MS"/>
                <a:cs typeface="Trebuchet MS"/>
              </a:rPr>
              <a:t>à </a:t>
            </a:r>
            <a:r>
              <a:rPr dirty="0" sz="2200" spc="-95">
                <a:latin typeface="Trebuchet MS"/>
                <a:cs typeface="Trebuchet MS"/>
              </a:rPr>
              <a:t>même de </a:t>
            </a:r>
            <a:r>
              <a:rPr dirty="0" sz="2200" spc="-100">
                <a:latin typeface="Trebuchet MS"/>
                <a:cs typeface="Trebuchet MS"/>
              </a:rPr>
              <a:t>générer </a:t>
            </a:r>
            <a:r>
              <a:rPr dirty="0" sz="2200" spc="-65">
                <a:latin typeface="Trebuchet MS"/>
                <a:cs typeface="Trebuchet MS"/>
              </a:rPr>
              <a:t>du </a:t>
            </a:r>
            <a:r>
              <a:rPr dirty="0" sz="2200" spc="-100">
                <a:latin typeface="Trebuchet MS"/>
                <a:cs typeface="Trebuchet MS"/>
              </a:rPr>
              <a:t>sens, </a:t>
            </a:r>
            <a:r>
              <a:rPr dirty="0" sz="2200" spc="-95">
                <a:latin typeface="Trebuchet MS"/>
                <a:cs typeface="Trebuchet MS"/>
              </a:rPr>
              <a:t>de </a:t>
            </a:r>
            <a:r>
              <a:rPr dirty="0" sz="2200" spc="-125">
                <a:latin typeface="Trebuchet MS"/>
                <a:cs typeface="Trebuchet MS"/>
              </a:rPr>
              <a:t>la </a:t>
            </a:r>
            <a:r>
              <a:rPr dirty="0" sz="2200" spc="-90">
                <a:latin typeface="Trebuchet MS"/>
                <a:cs typeface="Trebuchet MS"/>
              </a:rPr>
              <a:t>mobilisation </a:t>
            </a:r>
            <a:r>
              <a:rPr dirty="0" sz="2200" spc="-135">
                <a:latin typeface="Trebuchet MS"/>
                <a:cs typeface="Trebuchet MS"/>
              </a:rPr>
              <a:t>et </a:t>
            </a:r>
            <a:r>
              <a:rPr dirty="0" sz="2200" spc="-80">
                <a:latin typeface="Trebuchet MS"/>
                <a:cs typeface="Trebuchet MS"/>
              </a:rPr>
              <a:t>des  </a:t>
            </a:r>
            <a:r>
              <a:rPr dirty="0" sz="2200" spc="-90">
                <a:latin typeface="Trebuchet MS"/>
                <a:cs typeface="Trebuchet MS"/>
              </a:rPr>
              <a:t>apprentissages</a:t>
            </a:r>
            <a:r>
              <a:rPr dirty="0" sz="2200" spc="-155">
                <a:latin typeface="Trebuchet MS"/>
                <a:cs typeface="Trebuchet MS"/>
              </a:rPr>
              <a:t> </a:t>
            </a:r>
            <a:r>
              <a:rPr dirty="0" sz="2200" spc="-65">
                <a:latin typeface="Trebuchet MS"/>
                <a:cs typeface="Trebuchet MS"/>
              </a:rPr>
              <a:t>pour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chaque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20">
                <a:latin typeface="Trebuchet MS"/>
                <a:cs typeface="Trebuchet MS"/>
              </a:rPr>
              <a:t>élève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120">
                <a:latin typeface="Trebuchet MS"/>
                <a:cs typeface="Trebuchet MS"/>
              </a:rPr>
              <a:t>concerné,</a:t>
            </a:r>
            <a:r>
              <a:rPr dirty="0" sz="2200" spc="-155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au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00">
                <a:latin typeface="Trebuchet MS"/>
                <a:cs typeface="Trebuchet MS"/>
              </a:rPr>
              <a:t>fur</a:t>
            </a:r>
            <a:r>
              <a:rPr dirty="0" sz="2200" spc="-155">
                <a:latin typeface="Trebuchet MS"/>
                <a:cs typeface="Trebuchet MS"/>
              </a:rPr>
              <a:t> </a:t>
            </a:r>
            <a:r>
              <a:rPr dirty="0" sz="2200" spc="-130">
                <a:latin typeface="Trebuchet MS"/>
                <a:cs typeface="Trebuchet MS"/>
              </a:rPr>
              <a:t>et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à</a:t>
            </a:r>
            <a:r>
              <a:rPr dirty="0" sz="2200" spc="-145">
                <a:latin typeface="Trebuchet MS"/>
                <a:cs typeface="Trebuchet MS"/>
              </a:rPr>
              <a:t> </a:t>
            </a:r>
            <a:r>
              <a:rPr dirty="0" sz="2200" spc="-85">
                <a:latin typeface="Trebuchet MS"/>
                <a:cs typeface="Trebuchet MS"/>
              </a:rPr>
              <a:t>mesure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de  </a:t>
            </a:r>
            <a:r>
              <a:rPr dirty="0" sz="2200" spc="-70">
                <a:latin typeface="Trebuchet MS"/>
                <a:cs typeface="Trebuchet MS"/>
              </a:rPr>
              <a:t>sa </a:t>
            </a:r>
            <a:r>
              <a:rPr dirty="0" sz="2200" spc="-90">
                <a:latin typeface="Trebuchet MS"/>
                <a:cs typeface="Trebuchet MS"/>
              </a:rPr>
              <a:t>progression. </a:t>
            </a:r>
            <a:r>
              <a:rPr dirty="0" sz="2200" spc="-105">
                <a:latin typeface="Trebuchet MS"/>
                <a:cs typeface="Trebuchet MS"/>
              </a:rPr>
              <a:t>Certains </a:t>
            </a:r>
            <a:r>
              <a:rPr dirty="0" sz="2200" spc="-95">
                <a:latin typeface="Trebuchet MS"/>
                <a:cs typeface="Trebuchet MS"/>
              </a:rPr>
              <a:t>de </a:t>
            </a:r>
            <a:r>
              <a:rPr dirty="0" sz="2200" spc="-105">
                <a:latin typeface="Trebuchet MS"/>
                <a:cs typeface="Trebuchet MS"/>
              </a:rPr>
              <a:t>ces choix </a:t>
            </a:r>
            <a:r>
              <a:rPr dirty="0" sz="2200" spc="-70">
                <a:latin typeface="Trebuchet MS"/>
                <a:cs typeface="Trebuchet MS"/>
              </a:rPr>
              <a:t>sont </a:t>
            </a:r>
            <a:r>
              <a:rPr dirty="0" sz="2200" spc="-120">
                <a:latin typeface="Trebuchet MS"/>
                <a:cs typeface="Trebuchet MS"/>
              </a:rPr>
              <a:t>faits </a:t>
            </a:r>
            <a:r>
              <a:rPr dirty="0" sz="2200" spc="-95">
                <a:latin typeface="Trebuchet MS"/>
                <a:cs typeface="Trebuchet MS"/>
              </a:rPr>
              <a:t>par les </a:t>
            </a:r>
            <a:r>
              <a:rPr dirty="0" sz="2200" spc="-85">
                <a:latin typeface="Trebuchet MS"/>
                <a:cs typeface="Trebuchet MS"/>
              </a:rPr>
              <a:t>enseignants  </a:t>
            </a:r>
            <a:r>
              <a:rPr dirty="0" sz="2200" spc="-40">
                <a:latin typeface="Trebuchet MS"/>
                <a:cs typeface="Trebuchet MS"/>
              </a:rPr>
              <a:t>ou </a:t>
            </a:r>
            <a:r>
              <a:rPr dirty="0" sz="2200" spc="-100">
                <a:latin typeface="Trebuchet MS"/>
                <a:cs typeface="Trebuchet MS"/>
              </a:rPr>
              <a:t>les </a:t>
            </a:r>
            <a:r>
              <a:rPr dirty="0" sz="2200" spc="-120">
                <a:latin typeface="Trebuchet MS"/>
                <a:cs typeface="Trebuchet MS"/>
              </a:rPr>
              <a:t>tuteurs, </a:t>
            </a:r>
            <a:r>
              <a:rPr dirty="0" sz="2200" spc="-145">
                <a:latin typeface="Trebuchet MS"/>
                <a:cs typeface="Trebuchet MS"/>
              </a:rPr>
              <a:t>d’autres, </a:t>
            </a:r>
            <a:r>
              <a:rPr dirty="0" sz="2200" spc="-95">
                <a:latin typeface="Trebuchet MS"/>
                <a:cs typeface="Trebuchet MS"/>
              </a:rPr>
              <a:t>par </a:t>
            </a:r>
            <a:r>
              <a:rPr dirty="0" sz="2200" spc="-165">
                <a:latin typeface="Trebuchet MS"/>
                <a:cs typeface="Trebuchet MS"/>
              </a:rPr>
              <a:t>l’élève </a:t>
            </a:r>
            <a:r>
              <a:rPr dirty="0" sz="2200" spc="-105">
                <a:latin typeface="Trebuchet MS"/>
                <a:cs typeface="Trebuchet MS"/>
              </a:rPr>
              <a:t>lui-même </a:t>
            </a:r>
            <a:r>
              <a:rPr dirty="0" sz="2200" spc="-220">
                <a:latin typeface="Trebuchet MS"/>
                <a:cs typeface="Trebuchet MS"/>
              </a:rPr>
              <a:t>(cf. </a:t>
            </a:r>
            <a:r>
              <a:rPr dirty="0" sz="2200" spc="-114">
                <a:latin typeface="Trebuchet MS"/>
                <a:cs typeface="Trebuchet MS"/>
              </a:rPr>
              <a:t>différenciation </a:t>
            </a:r>
            <a:r>
              <a:rPr dirty="0" sz="2200" spc="-310">
                <a:latin typeface="Trebuchet MS"/>
                <a:cs typeface="Trebuchet MS"/>
              </a:rPr>
              <a:t>/  </a:t>
            </a:r>
            <a:r>
              <a:rPr dirty="0" sz="2200" spc="-100">
                <a:latin typeface="Trebuchet MS"/>
                <a:cs typeface="Trebuchet MS"/>
              </a:rPr>
              <a:t>modularisation). </a:t>
            </a:r>
            <a:r>
              <a:rPr dirty="0" sz="2200" spc="-70" i="1">
                <a:latin typeface="Carlito"/>
                <a:cs typeface="Carlito"/>
              </a:rPr>
              <a:t>CF. </a:t>
            </a:r>
            <a:r>
              <a:rPr dirty="0" sz="2200" spc="-20" i="1">
                <a:latin typeface="Carlito"/>
                <a:cs typeface="Carlito"/>
              </a:rPr>
              <a:t>Vademecum </a:t>
            </a:r>
            <a:r>
              <a:rPr dirty="0" sz="2200" spc="-10" i="1">
                <a:latin typeface="Carlito"/>
                <a:cs typeface="Carlito"/>
              </a:rPr>
              <a:t>CAP </a:t>
            </a:r>
            <a:r>
              <a:rPr dirty="0" sz="2200" spc="-5" i="1">
                <a:latin typeface="Carlito"/>
                <a:cs typeface="Carlito"/>
              </a:rPr>
              <a:t>1, 2, 3</a:t>
            </a:r>
            <a:r>
              <a:rPr dirty="0" sz="2200" spc="25" i="1">
                <a:latin typeface="Carlito"/>
                <a:cs typeface="Carlito"/>
              </a:rPr>
              <a:t> </a:t>
            </a:r>
            <a:r>
              <a:rPr dirty="0" sz="2200" spc="-10" i="1">
                <a:latin typeface="Carlito"/>
                <a:cs typeface="Carlito"/>
              </a:rPr>
              <a:t>ans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9415" marR="5080" indent="-15875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0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955" y="1109217"/>
            <a:ext cx="7967345" cy="5029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Individualiser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</a:t>
            </a:r>
            <a:r>
              <a:rPr dirty="0" u="heavy" sz="2400" spc="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rlito"/>
              <a:cs typeface="Carlito"/>
            </a:endParaRPr>
          </a:p>
          <a:p>
            <a:pPr marL="355600" marR="894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0">
                <a:latin typeface="Trebuchet MS"/>
                <a:cs typeface="Trebuchet MS"/>
              </a:rPr>
              <a:t>De </a:t>
            </a:r>
            <a:r>
              <a:rPr dirty="0" sz="2000" spc="-90">
                <a:latin typeface="Trebuchet MS"/>
                <a:cs typeface="Trebuchet MS"/>
              </a:rPr>
              <a:t>multiples </a:t>
            </a:r>
            <a:r>
              <a:rPr dirty="0" sz="2000" spc="-75">
                <a:latin typeface="Trebuchet MS"/>
                <a:cs typeface="Trebuchet MS"/>
              </a:rPr>
              <a:t>situations </a:t>
            </a:r>
            <a:r>
              <a:rPr dirty="0" sz="2000" spc="-80">
                <a:latin typeface="Trebuchet MS"/>
                <a:cs typeface="Trebuchet MS"/>
              </a:rPr>
              <a:t>professionnelles </a:t>
            </a:r>
            <a:r>
              <a:rPr dirty="0" sz="2000" spc="-60">
                <a:latin typeface="Trebuchet MS"/>
                <a:cs typeface="Trebuchet MS"/>
              </a:rPr>
              <a:t>sont </a:t>
            </a:r>
            <a:r>
              <a:rPr dirty="0" sz="2000" spc="-85">
                <a:latin typeface="Trebuchet MS"/>
                <a:cs typeface="Trebuchet MS"/>
              </a:rPr>
              <a:t>envisageables </a:t>
            </a:r>
            <a:r>
              <a:rPr dirty="0" sz="2000" spc="-55">
                <a:latin typeface="Trebuchet MS"/>
                <a:cs typeface="Trebuchet MS"/>
              </a:rPr>
              <a:t>pour  </a:t>
            </a:r>
            <a:r>
              <a:rPr dirty="0" sz="2000" spc="-85">
                <a:latin typeface="Trebuchet MS"/>
                <a:cs typeface="Trebuchet MS"/>
              </a:rPr>
              <a:t>construire les</a:t>
            </a:r>
            <a:r>
              <a:rPr dirty="0" sz="2000" spc="-21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compétences.</a:t>
            </a:r>
            <a:endParaRPr sz="2000">
              <a:latin typeface="Trebuchet MS"/>
              <a:cs typeface="Trebuchet MS"/>
            </a:endParaRPr>
          </a:p>
          <a:p>
            <a:pPr marL="355600" marR="230504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20">
                <a:latin typeface="Trebuchet MS"/>
                <a:cs typeface="Trebuchet MS"/>
              </a:rPr>
              <a:t>Toutes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105">
                <a:latin typeface="Trebuchet MS"/>
                <a:cs typeface="Trebuchet MS"/>
              </a:rPr>
              <a:t>activités </a:t>
            </a:r>
            <a:r>
              <a:rPr dirty="0" sz="2000" spc="-90">
                <a:latin typeface="Trebuchet MS"/>
                <a:cs typeface="Trebuchet MS"/>
              </a:rPr>
              <a:t>réalisées contribuent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construction </a:t>
            </a:r>
            <a:r>
              <a:rPr dirty="0" sz="2000" spc="-70">
                <a:latin typeface="Trebuchet MS"/>
                <a:cs typeface="Trebuchet MS"/>
              </a:rPr>
              <a:t>des  </a:t>
            </a:r>
            <a:r>
              <a:rPr dirty="0" sz="2000" spc="-90">
                <a:latin typeface="Trebuchet MS"/>
                <a:cs typeface="Trebuchet MS"/>
              </a:rPr>
              <a:t>compétences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55">
                <a:latin typeface="Trebuchet MS"/>
                <a:cs typeface="Trebuchet MS"/>
              </a:rPr>
              <a:t>=&gt;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Accepter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toutes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activités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lien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avec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le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25">
                <a:latin typeface="Trebuchet MS"/>
                <a:cs typeface="Trebuchet MS"/>
              </a:rPr>
              <a:t>référentiel,  </a:t>
            </a:r>
            <a:r>
              <a:rPr dirty="0" sz="2000" spc="-60">
                <a:latin typeface="Trebuchet MS"/>
                <a:cs typeface="Trebuchet MS"/>
              </a:rPr>
              <a:t>tous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80">
                <a:latin typeface="Trebuchet MS"/>
                <a:cs typeface="Trebuchet MS"/>
              </a:rPr>
              <a:t>dispositifs </a:t>
            </a:r>
            <a:r>
              <a:rPr dirty="0" sz="2000" spc="-70">
                <a:latin typeface="Trebuchet MS"/>
                <a:cs typeface="Trebuchet MS"/>
              </a:rPr>
              <a:t>pédagogiques </a:t>
            </a:r>
            <a:r>
              <a:rPr dirty="0" sz="2000" spc="-100">
                <a:latin typeface="Trebuchet MS"/>
                <a:cs typeface="Trebuchet MS"/>
              </a:rPr>
              <a:t>intelligents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100">
                <a:latin typeface="Trebuchet MS"/>
                <a:cs typeface="Trebuchet MS"/>
              </a:rPr>
              <a:t>tolérer </a:t>
            </a:r>
            <a:r>
              <a:rPr dirty="0" sz="2000" spc="-65">
                <a:latin typeface="Trebuchet MS"/>
                <a:cs typeface="Trebuchet MS"/>
              </a:rPr>
              <a:t>que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95">
                <a:latin typeface="Trebuchet MS"/>
                <a:cs typeface="Trebuchet MS"/>
              </a:rPr>
              <a:t>élèves  </a:t>
            </a:r>
            <a:r>
              <a:rPr dirty="0" sz="2000" spc="-100">
                <a:latin typeface="Trebuchet MS"/>
                <a:cs typeface="Trebuchet MS"/>
              </a:rPr>
              <a:t>atteignent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petit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petit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leur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niveau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de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compétence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(intérêt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25">
                <a:latin typeface="Trebuchet MS"/>
                <a:cs typeface="Trebuchet MS"/>
              </a:rPr>
              <a:t>cet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35">
                <a:latin typeface="Trebuchet MS"/>
                <a:cs typeface="Trebuchet MS"/>
              </a:rPr>
              <a:t>effet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le  </a:t>
            </a:r>
            <a:r>
              <a:rPr dirty="0" sz="2000" spc="-85">
                <a:latin typeface="Trebuchet MS"/>
                <a:cs typeface="Trebuchet MS"/>
              </a:rPr>
              <a:t>principes </a:t>
            </a:r>
            <a:r>
              <a:rPr dirty="0" sz="2000" spc="-105">
                <a:latin typeface="Trebuchet MS"/>
                <a:cs typeface="Trebuchet MS"/>
              </a:rPr>
              <a:t>d’une </a:t>
            </a:r>
            <a:r>
              <a:rPr dirty="0" sz="2000" spc="-80">
                <a:latin typeface="Trebuchet MS"/>
                <a:cs typeface="Trebuchet MS"/>
              </a:rPr>
              <a:t>pédagogie</a:t>
            </a:r>
            <a:r>
              <a:rPr dirty="0" sz="2000" spc="-28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spiralaire)</a:t>
            </a:r>
            <a:endParaRPr sz="20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0">
                <a:latin typeface="Trebuchet MS"/>
                <a:cs typeface="Trebuchet MS"/>
              </a:rPr>
              <a:t>Une </a:t>
            </a:r>
            <a:r>
              <a:rPr dirty="0" sz="2000" spc="-110">
                <a:latin typeface="Trebuchet MS"/>
                <a:cs typeface="Trebuchet MS"/>
              </a:rPr>
              <a:t>pluralité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105">
                <a:latin typeface="Trebuchet MS"/>
                <a:cs typeface="Trebuchet MS"/>
              </a:rPr>
              <a:t>lieux </a:t>
            </a:r>
            <a:r>
              <a:rPr dirty="0" sz="2000" spc="-95">
                <a:latin typeface="Trebuchet MS"/>
                <a:cs typeface="Trebuchet MS"/>
              </a:rPr>
              <a:t>est </a:t>
            </a:r>
            <a:r>
              <a:rPr dirty="0" sz="2000" spc="-90">
                <a:latin typeface="Trebuchet MS"/>
                <a:cs typeface="Trebuchet MS"/>
              </a:rPr>
              <a:t>envisageable </a:t>
            </a:r>
            <a:r>
              <a:rPr dirty="0" sz="2000" spc="-135">
                <a:latin typeface="Trebuchet MS"/>
                <a:cs typeface="Trebuchet MS"/>
              </a:rPr>
              <a:t>(lycée, </a:t>
            </a:r>
            <a:r>
              <a:rPr dirty="0" sz="2000" spc="-110">
                <a:latin typeface="Trebuchet MS"/>
                <a:cs typeface="Trebuchet MS"/>
              </a:rPr>
              <a:t>lieux </a:t>
            </a:r>
            <a:r>
              <a:rPr dirty="0" sz="2000" spc="-75">
                <a:latin typeface="Trebuchet MS"/>
                <a:cs typeface="Trebuchet MS"/>
              </a:rPr>
              <a:t>de </a:t>
            </a:r>
            <a:r>
              <a:rPr dirty="0" sz="2000" spc="-114">
                <a:latin typeface="Trebuchet MS"/>
                <a:cs typeface="Trebuchet MS"/>
              </a:rPr>
              <a:t>pfmp, </a:t>
            </a:r>
            <a:r>
              <a:rPr dirty="0" sz="2000" spc="-85">
                <a:latin typeface="Trebuchet MS"/>
                <a:cs typeface="Trebuchet MS"/>
              </a:rPr>
              <a:t>entreprises  </a:t>
            </a:r>
            <a:r>
              <a:rPr dirty="0" sz="2000" spc="-135">
                <a:latin typeface="Trebuchet MS"/>
                <a:cs typeface="Trebuchet MS"/>
              </a:rPr>
              <a:t>d’accueil </a:t>
            </a:r>
            <a:r>
              <a:rPr dirty="0" sz="2000" spc="-55">
                <a:latin typeface="Trebuchet MS"/>
                <a:cs typeface="Trebuchet MS"/>
              </a:rPr>
              <a:t>pour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105">
                <a:latin typeface="Trebuchet MS"/>
                <a:cs typeface="Trebuchet MS"/>
              </a:rPr>
              <a:t>activités</a:t>
            </a:r>
            <a:r>
              <a:rPr dirty="0" sz="2000" spc="-37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diverses…)</a:t>
            </a:r>
            <a:endParaRPr sz="2000">
              <a:latin typeface="Trebuchet MS"/>
              <a:cs typeface="Trebuchet MS"/>
            </a:endParaRPr>
          </a:p>
          <a:p>
            <a:pPr marL="355600" marR="30607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0">
                <a:latin typeface="Trebuchet MS"/>
                <a:cs typeface="Trebuchet MS"/>
              </a:rPr>
              <a:t>Une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pluralité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modalités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d’évaluation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acquis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(par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35">
                <a:latin typeface="Trebuchet MS"/>
                <a:cs typeface="Trebuchet MS"/>
              </a:rPr>
              <a:t>tuteur,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par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le  </a:t>
            </a:r>
            <a:r>
              <a:rPr dirty="0" sz="2000" spc="-110">
                <a:latin typeface="Trebuchet MS"/>
                <a:cs typeface="Trebuchet MS"/>
              </a:rPr>
              <a:t>professeur, </a:t>
            </a:r>
            <a:r>
              <a:rPr dirty="0" sz="2000" spc="-85">
                <a:latin typeface="Trebuchet MS"/>
                <a:cs typeface="Trebuchet MS"/>
              </a:rPr>
              <a:t>par les </a:t>
            </a:r>
            <a:r>
              <a:rPr dirty="0" sz="2000" spc="-120">
                <a:latin typeface="Trebuchet MS"/>
                <a:cs typeface="Trebuchet MS"/>
              </a:rPr>
              <a:t>deux, </a:t>
            </a:r>
            <a:r>
              <a:rPr dirty="0" sz="2000" spc="-85">
                <a:latin typeface="Trebuchet MS"/>
                <a:cs typeface="Trebuchet MS"/>
              </a:rPr>
              <a:t>par </a:t>
            </a:r>
            <a:r>
              <a:rPr dirty="0" sz="2000" spc="-165">
                <a:latin typeface="Trebuchet MS"/>
                <a:cs typeface="Trebuchet MS"/>
              </a:rPr>
              <a:t>l’élève, </a:t>
            </a:r>
            <a:r>
              <a:rPr dirty="0" sz="2000" spc="-90">
                <a:latin typeface="Trebuchet MS"/>
                <a:cs typeface="Trebuchet MS"/>
              </a:rPr>
              <a:t>évaluation </a:t>
            </a:r>
            <a:r>
              <a:rPr dirty="0" sz="2000" spc="-120">
                <a:latin typeface="Trebuchet MS"/>
                <a:cs typeface="Trebuchet MS"/>
              </a:rPr>
              <a:t>orale, </a:t>
            </a:r>
            <a:r>
              <a:rPr dirty="0" sz="2000" spc="-130">
                <a:latin typeface="Trebuchet MS"/>
                <a:cs typeface="Trebuchet MS"/>
              </a:rPr>
              <a:t>écrite, </a:t>
            </a:r>
            <a:r>
              <a:rPr dirty="0" sz="2000" spc="-150">
                <a:latin typeface="Trebuchet MS"/>
                <a:cs typeface="Trebuchet MS"/>
              </a:rPr>
              <a:t>etc.) </a:t>
            </a:r>
            <a:r>
              <a:rPr dirty="0" sz="2000" spc="-95">
                <a:latin typeface="Trebuchet MS"/>
                <a:cs typeface="Trebuchet MS"/>
              </a:rPr>
              <a:t>à  </a:t>
            </a:r>
            <a:r>
              <a:rPr dirty="0" sz="2000" spc="-110">
                <a:latin typeface="Trebuchet MS"/>
                <a:cs typeface="Trebuchet MS"/>
              </a:rPr>
              <a:t>convoquer.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rebuchet MS"/>
              <a:cs typeface="Trebuchet MS"/>
            </a:endParaRPr>
          </a:p>
          <a:p>
            <a:pPr marL="127000">
              <a:lnSpc>
                <a:spcPct val="100000"/>
              </a:lnSpc>
              <a:spcBef>
                <a:spcPts val="5"/>
              </a:spcBef>
            </a:pPr>
            <a:r>
              <a:rPr dirty="0" sz="2000" spc="-55">
                <a:latin typeface="Trebuchet MS"/>
                <a:cs typeface="Trebuchet MS"/>
              </a:rPr>
              <a:t>=&gt; </a:t>
            </a:r>
            <a:r>
              <a:rPr dirty="0" sz="2000" spc="-5" b="1">
                <a:latin typeface="Carlito"/>
                <a:cs typeface="Carlito"/>
              </a:rPr>
              <a:t>Articuler </a:t>
            </a:r>
            <a:r>
              <a:rPr dirty="0" sz="2000" b="1">
                <a:latin typeface="Carlito"/>
                <a:cs typeface="Carlito"/>
              </a:rPr>
              <a:t>les </a:t>
            </a:r>
            <a:r>
              <a:rPr dirty="0" sz="2000" spc="-5" b="1">
                <a:latin typeface="Carlito"/>
                <a:cs typeface="Carlito"/>
              </a:rPr>
              <a:t>dispositifs </a:t>
            </a:r>
            <a:r>
              <a:rPr dirty="0" sz="2000" spc="-170" b="1">
                <a:latin typeface="Arial"/>
                <a:cs typeface="Arial"/>
              </a:rPr>
              <a:t>pédagogiques </a:t>
            </a:r>
            <a:r>
              <a:rPr dirty="0" sz="2000" spc="-45" b="1">
                <a:latin typeface="Arial"/>
                <a:cs typeface="Arial"/>
              </a:rPr>
              <a:t>et </a:t>
            </a:r>
            <a:r>
              <a:rPr dirty="0" sz="2000" spc="-160" b="1">
                <a:latin typeface="Arial"/>
                <a:cs typeface="Arial"/>
              </a:rPr>
              <a:t>les </a:t>
            </a:r>
            <a:r>
              <a:rPr dirty="0" sz="2000" spc="-130" b="1">
                <a:latin typeface="Arial"/>
                <a:cs typeface="Arial"/>
              </a:rPr>
              <a:t>situations</a:t>
            </a:r>
            <a:r>
              <a:rPr dirty="0" sz="2000" spc="-175" b="1">
                <a:latin typeface="Arial"/>
                <a:cs typeface="Arial"/>
              </a:rPr>
              <a:t> </a:t>
            </a:r>
            <a:r>
              <a:rPr dirty="0" sz="2000" spc="-155" b="1">
                <a:latin typeface="Arial"/>
                <a:cs typeface="Arial"/>
              </a:rPr>
              <a:t>d’apprentissage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878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0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495" y="1072641"/>
            <a:ext cx="8112125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Individualiser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</a:t>
            </a:r>
            <a:r>
              <a:rPr dirty="0" u="heavy" sz="2400" spc="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Symbol"/>
                <a:cs typeface="Symbol"/>
              </a:rPr>
              <a:t></a:t>
            </a:r>
            <a:r>
              <a:rPr dirty="0" sz="2400" spc="-270">
                <a:latin typeface="Times New Roman"/>
                <a:cs typeface="Times New Roman"/>
              </a:rPr>
              <a:t> </a:t>
            </a:r>
            <a:r>
              <a:rPr dirty="0" sz="2400" spc="-60">
                <a:latin typeface="Trebuchet MS"/>
                <a:cs typeface="Trebuchet MS"/>
              </a:rPr>
              <a:t>Mettre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en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œuvre</a:t>
            </a:r>
            <a:r>
              <a:rPr dirty="0" sz="2400" spc="-16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une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stratégie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différenciation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pédagogique  </a:t>
            </a:r>
            <a:r>
              <a:rPr dirty="0" sz="2400" spc="-95">
                <a:latin typeface="Trebuchet MS"/>
                <a:cs typeface="Trebuchet MS"/>
              </a:rPr>
              <a:t>pouvant </a:t>
            </a:r>
            <a:r>
              <a:rPr dirty="0" sz="2400" spc="-130">
                <a:latin typeface="Trebuchet MS"/>
                <a:cs typeface="Trebuchet MS"/>
              </a:rPr>
              <a:t>être </a:t>
            </a:r>
            <a:r>
              <a:rPr dirty="0" sz="2400" spc="-105">
                <a:latin typeface="Trebuchet MS"/>
                <a:cs typeface="Trebuchet MS"/>
              </a:rPr>
              <a:t>fondée</a:t>
            </a:r>
            <a:r>
              <a:rPr dirty="0" sz="2400" spc="-320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65">
                <a:latin typeface="Trebuchet MS"/>
                <a:cs typeface="Trebuchet MS"/>
              </a:rPr>
              <a:t>sur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40">
                <a:latin typeface="Trebuchet MS"/>
                <a:cs typeface="Trebuchet MS"/>
              </a:rPr>
              <a:t>objectifs </a:t>
            </a:r>
            <a:r>
              <a:rPr dirty="0" sz="2400" spc="-110">
                <a:latin typeface="Trebuchet MS"/>
                <a:cs typeface="Trebuchet MS"/>
              </a:rPr>
              <a:t>distincts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130">
                <a:latin typeface="Trebuchet MS"/>
                <a:cs typeface="Trebuchet MS"/>
              </a:rPr>
              <a:t>différencier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54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contenus</a:t>
            </a:r>
            <a:endParaRPr sz="2400">
              <a:latin typeface="Trebuchet MS"/>
              <a:cs typeface="Trebuchet MS"/>
            </a:endParaRPr>
          </a:p>
          <a:p>
            <a:pPr marL="355600" marR="172085">
              <a:lnSpc>
                <a:spcPct val="100000"/>
              </a:lnSpc>
            </a:pPr>
            <a:r>
              <a:rPr dirty="0" sz="2400" spc="-135">
                <a:latin typeface="Trebuchet MS"/>
                <a:cs typeface="Trebuchet MS"/>
              </a:rPr>
              <a:t>d’apprentissage,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80">
                <a:latin typeface="Trebuchet MS"/>
                <a:cs typeface="Trebuchet MS"/>
              </a:rPr>
              <a:t>processus </a:t>
            </a:r>
            <a:r>
              <a:rPr dirty="0" sz="2400" spc="-125">
                <a:latin typeface="Trebuchet MS"/>
                <a:cs typeface="Trebuchet MS"/>
              </a:rPr>
              <a:t>d’apprentissage </a:t>
            </a:r>
            <a:r>
              <a:rPr dirty="0" sz="2400" spc="-85">
                <a:latin typeface="Trebuchet MS"/>
                <a:cs typeface="Trebuchet MS"/>
              </a:rPr>
              <a:t>en proposant 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00">
                <a:latin typeface="Trebuchet MS"/>
                <a:cs typeface="Trebuchet MS"/>
              </a:rPr>
              <a:t>modalités </a:t>
            </a:r>
            <a:r>
              <a:rPr dirty="0" sz="2400" spc="-125">
                <a:latin typeface="Trebuchet MS"/>
                <a:cs typeface="Trebuchet MS"/>
              </a:rPr>
              <a:t>d’apprentissage multiples,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0">
                <a:latin typeface="Trebuchet MS"/>
                <a:cs typeface="Trebuchet MS"/>
              </a:rPr>
              <a:t>productions</a:t>
            </a:r>
            <a:r>
              <a:rPr dirty="0" sz="2400" spc="-390">
                <a:latin typeface="Trebuchet MS"/>
                <a:cs typeface="Trebuchet MS"/>
              </a:rPr>
              <a:t> </a:t>
            </a:r>
            <a:r>
              <a:rPr dirty="0" sz="2400" spc="-335">
                <a:latin typeface="Trebuchet MS"/>
                <a:cs typeface="Trebuchet MS"/>
              </a:rPr>
              <a:t>/ </a:t>
            </a:r>
            <a:r>
              <a:rPr dirty="0" sz="2400" spc="-105">
                <a:latin typeface="Trebuchet MS"/>
                <a:cs typeface="Trebuchet MS"/>
              </a:rPr>
              <a:t>les  </a:t>
            </a:r>
            <a:r>
              <a:rPr dirty="0" sz="2400" spc="-110">
                <a:latin typeface="Trebuchet MS"/>
                <a:cs typeface="Trebuchet MS"/>
              </a:rPr>
              <a:t>résultats </a:t>
            </a:r>
            <a:r>
              <a:rPr dirty="0" sz="2400" spc="-125">
                <a:latin typeface="Trebuchet MS"/>
                <a:cs typeface="Trebuchet MS"/>
              </a:rPr>
              <a:t>attendus,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environnements </a:t>
            </a:r>
            <a:r>
              <a:rPr dirty="0" sz="2400" spc="-85">
                <a:latin typeface="Trebuchet MS"/>
                <a:cs typeface="Trebuchet MS"/>
              </a:rPr>
              <a:t>physiques</a:t>
            </a:r>
            <a:r>
              <a:rPr dirty="0" sz="2400" spc="-505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;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355600" marR="34925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65">
                <a:latin typeface="Trebuchet MS"/>
                <a:cs typeface="Trebuchet MS"/>
              </a:rPr>
              <a:t>sur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56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modalités </a:t>
            </a:r>
            <a:r>
              <a:rPr dirty="0" sz="2400" spc="-100">
                <a:latin typeface="Trebuchet MS"/>
                <a:cs typeface="Trebuchet MS"/>
              </a:rPr>
              <a:t>diverses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105">
                <a:latin typeface="Trebuchet MS"/>
                <a:cs typeface="Trebuchet MS"/>
              </a:rPr>
              <a:t>modularisation, classe </a:t>
            </a:r>
            <a:r>
              <a:rPr dirty="0" sz="2400" spc="-130">
                <a:latin typeface="Trebuchet MS"/>
                <a:cs typeface="Trebuchet MS"/>
              </a:rPr>
              <a:t>inversée,  </a:t>
            </a:r>
            <a:r>
              <a:rPr dirty="0" sz="2400" spc="-95">
                <a:latin typeface="Trebuchet MS"/>
                <a:cs typeface="Trebuchet MS"/>
              </a:rPr>
              <a:t>pédagogie </a:t>
            </a:r>
            <a:r>
              <a:rPr dirty="0" sz="2400" spc="-135">
                <a:latin typeface="Trebuchet MS"/>
                <a:cs typeface="Trebuchet MS"/>
              </a:rPr>
              <a:t>collaborative,</a:t>
            </a:r>
            <a:r>
              <a:rPr dirty="0" sz="2400" spc="-280">
                <a:latin typeface="Trebuchet MS"/>
                <a:cs typeface="Trebuchet MS"/>
              </a:rPr>
              <a:t> </a:t>
            </a:r>
            <a:r>
              <a:rPr dirty="0" sz="2400" spc="-190">
                <a:latin typeface="Trebuchet MS"/>
                <a:cs typeface="Trebuchet MS"/>
              </a:rPr>
              <a:t>etc.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2495" y="6560311"/>
            <a:ext cx="68624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Symbol"/>
                <a:cs typeface="Symbol"/>
              </a:rPr>
              <a:t></a:t>
            </a:r>
            <a:r>
              <a:rPr dirty="0" sz="2400" spc="-270">
                <a:latin typeface="Times New Roman"/>
                <a:cs typeface="Times New Roman"/>
              </a:rPr>
              <a:t> </a:t>
            </a:r>
            <a:r>
              <a:rPr dirty="0" sz="2400" spc="-165">
                <a:latin typeface="Trebuchet MS"/>
                <a:cs typeface="Trebuchet MS"/>
              </a:rPr>
              <a:t>La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modularisation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enseignements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participe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2323" rIns="0" bIns="0" rtlCol="0" vert="horz">
            <a:spAutoFit/>
          </a:bodyPr>
          <a:lstStyle/>
          <a:p>
            <a:pPr marL="610870" marR="5080" indent="-285115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COMMERCE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ET</a:t>
            </a:r>
            <a:r>
              <a:rPr dirty="0" spc="16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955" y="1133602"/>
            <a:ext cx="8110220" cy="551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Exploiter 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pédagogique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Symbol"/>
                <a:cs typeface="Symbol"/>
              </a:rPr>
              <a:t></a:t>
            </a:r>
            <a:r>
              <a:rPr dirty="0" sz="2400" spc="-270">
                <a:latin typeface="Times New Roman"/>
                <a:cs typeface="Times New Roman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S’assurer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que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pfmp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contribuent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pleinement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au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parcours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dirty="0" sz="2400" spc="-100">
                <a:latin typeface="Trebuchet MS"/>
                <a:cs typeface="Trebuchet MS"/>
              </a:rPr>
              <a:t>formation de chaque</a:t>
            </a:r>
            <a:r>
              <a:rPr dirty="0" sz="2400" spc="-370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élève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dirty="0" sz="1800" b="1">
                <a:solidFill>
                  <a:srgbClr val="F6BA00"/>
                </a:solidFill>
                <a:latin typeface="Carlito"/>
                <a:cs typeface="Carlito"/>
              </a:rPr>
              <a:t>-</a:t>
            </a:r>
            <a:r>
              <a:rPr dirty="0" u="heavy" sz="1800" b="1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1800" spc="-9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Témoignage </a:t>
            </a:r>
            <a:r>
              <a:rPr dirty="0" u="heavy" sz="1800" spc="-1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d’un</a:t>
            </a:r>
            <a:r>
              <a:rPr dirty="0" u="heavy" sz="1800" spc="-17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1800" spc="-7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enseignant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80">
                <a:latin typeface="Trebuchet MS"/>
                <a:cs typeface="Trebuchet MS"/>
              </a:rPr>
              <a:t>Rappel </a:t>
            </a:r>
            <a:r>
              <a:rPr dirty="0" sz="1800" spc="-180">
                <a:latin typeface="Trebuchet MS"/>
                <a:cs typeface="Trebuchet MS"/>
              </a:rPr>
              <a:t>: </a:t>
            </a:r>
            <a:r>
              <a:rPr dirty="0" sz="1800" spc="-45">
                <a:latin typeface="Trebuchet MS"/>
                <a:cs typeface="Trebuchet MS"/>
              </a:rPr>
              <a:t>un </a:t>
            </a:r>
            <a:r>
              <a:rPr dirty="0" sz="1800" spc="-95">
                <a:latin typeface="Trebuchet MS"/>
                <a:cs typeface="Trebuchet MS"/>
              </a:rPr>
              <a:t>cadre juridique </a:t>
            </a:r>
            <a:r>
              <a:rPr dirty="0" sz="1800" spc="-70">
                <a:latin typeface="Trebuchet MS"/>
                <a:cs typeface="Trebuchet MS"/>
              </a:rPr>
              <a:t>rénové </a:t>
            </a:r>
            <a:r>
              <a:rPr dirty="0" sz="1800" spc="-75">
                <a:latin typeface="Trebuchet MS"/>
                <a:cs typeface="Trebuchet MS"/>
              </a:rPr>
              <a:t>par </a:t>
            </a:r>
            <a:r>
              <a:rPr dirty="0" sz="1800" spc="-105">
                <a:latin typeface="Trebuchet MS"/>
                <a:cs typeface="Trebuchet MS"/>
              </a:rPr>
              <a:t>la circulaire </a:t>
            </a:r>
            <a:r>
              <a:rPr dirty="0" sz="1800" spc="-185">
                <a:latin typeface="Trebuchet MS"/>
                <a:cs typeface="Trebuchet MS"/>
              </a:rPr>
              <a:t>n° </a:t>
            </a:r>
            <a:r>
              <a:rPr dirty="0" sz="1800" spc="-45">
                <a:latin typeface="Trebuchet MS"/>
                <a:cs typeface="Trebuchet MS"/>
              </a:rPr>
              <a:t>2016-053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1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29-3-2016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Trebuchet MS"/>
              <a:cs typeface="Trebuchet MS"/>
            </a:endParaRPr>
          </a:p>
          <a:p>
            <a:pPr marL="12700" marR="26034">
              <a:lnSpc>
                <a:spcPct val="100000"/>
              </a:lnSpc>
            </a:pPr>
            <a:r>
              <a:rPr dirty="0" sz="2000" spc="-95" b="1">
                <a:latin typeface="Carlito"/>
                <a:cs typeface="Carlito"/>
              </a:rPr>
              <a:t>L</a:t>
            </a:r>
            <a:r>
              <a:rPr dirty="0" sz="2000" spc="-95">
                <a:latin typeface="Trebuchet MS"/>
                <a:cs typeface="Trebuchet MS"/>
              </a:rPr>
              <a:t>’organisation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110">
                <a:latin typeface="Trebuchet MS"/>
                <a:cs typeface="Trebuchet MS"/>
              </a:rPr>
              <a:t>l’accompagnement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75">
                <a:latin typeface="Trebuchet MS"/>
                <a:cs typeface="Trebuchet MS"/>
              </a:rPr>
              <a:t>périodes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85">
                <a:latin typeface="Trebuchet MS"/>
                <a:cs typeface="Trebuchet MS"/>
              </a:rPr>
              <a:t>formation  professionnelle </a:t>
            </a:r>
            <a:r>
              <a:rPr dirty="0" sz="2000" spc="-60">
                <a:latin typeface="Trebuchet MS"/>
                <a:cs typeface="Trebuchet MS"/>
              </a:rPr>
              <a:t>sont </a:t>
            </a:r>
            <a:r>
              <a:rPr dirty="0" sz="2000" spc="-114">
                <a:latin typeface="Trebuchet MS"/>
                <a:cs typeface="Trebuchet MS"/>
              </a:rPr>
              <a:t>fixés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95">
                <a:latin typeface="Trebuchet MS"/>
                <a:cs typeface="Trebuchet MS"/>
              </a:rPr>
              <a:t>notamment,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semaine de </a:t>
            </a:r>
            <a:r>
              <a:rPr dirty="0" sz="2000" spc="-85">
                <a:latin typeface="Trebuchet MS"/>
                <a:cs typeface="Trebuchet MS"/>
              </a:rPr>
              <a:t>préparation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la  </a:t>
            </a:r>
            <a:r>
              <a:rPr dirty="0" sz="2000" spc="-95">
                <a:latin typeface="Trebuchet MS"/>
                <a:cs typeface="Trebuchet MS"/>
              </a:rPr>
              <a:t>première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période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formation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milieu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professionnel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obligatoire</a:t>
            </a:r>
            <a:r>
              <a:rPr dirty="0" sz="2000" spc="-114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ainsi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que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le  </a:t>
            </a:r>
            <a:r>
              <a:rPr dirty="0" sz="2000" spc="-95">
                <a:latin typeface="Trebuchet MS"/>
                <a:cs typeface="Trebuchet MS"/>
              </a:rPr>
              <a:t>rôle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70">
                <a:latin typeface="Trebuchet MS"/>
                <a:cs typeface="Trebuchet MS"/>
              </a:rPr>
              <a:t>enseignants</a:t>
            </a:r>
            <a:r>
              <a:rPr dirty="0" sz="2000" spc="-29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référents.</a:t>
            </a:r>
            <a:endParaRPr sz="20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2000" i="1">
                <a:latin typeface="Carlito"/>
                <a:cs typeface="Carlito"/>
              </a:rPr>
              <a:t>« </a:t>
            </a:r>
            <a:r>
              <a:rPr dirty="0" sz="2000" spc="-5" i="1">
                <a:latin typeface="Carlito"/>
                <a:cs typeface="Carlito"/>
              </a:rPr>
              <a:t>Les enseignant(e)s élaborent collectivement </a:t>
            </a:r>
            <a:r>
              <a:rPr dirty="0" sz="2000" i="1">
                <a:latin typeface="Carlito"/>
                <a:cs typeface="Carlito"/>
              </a:rPr>
              <a:t>le </a:t>
            </a:r>
            <a:r>
              <a:rPr dirty="0" sz="2000" spc="-5" i="1">
                <a:latin typeface="Carlito"/>
                <a:cs typeface="Carlito"/>
              </a:rPr>
              <a:t>projet pédagogique qui  </a:t>
            </a:r>
            <a:r>
              <a:rPr dirty="0" sz="2000" spc="-10" i="1">
                <a:latin typeface="Carlito"/>
                <a:cs typeface="Carlito"/>
              </a:rPr>
              <a:t>intègre </a:t>
            </a:r>
            <a:r>
              <a:rPr dirty="0" sz="2000" i="1">
                <a:latin typeface="Carlito"/>
                <a:cs typeface="Carlito"/>
              </a:rPr>
              <a:t>la </a:t>
            </a:r>
            <a:r>
              <a:rPr dirty="0" sz="2000" spc="-10" i="1">
                <a:latin typeface="Carlito"/>
                <a:cs typeface="Carlito"/>
              </a:rPr>
              <a:t>fonction </a:t>
            </a:r>
            <a:r>
              <a:rPr dirty="0" sz="2000" spc="-5" i="1">
                <a:latin typeface="Carlito"/>
                <a:cs typeface="Carlito"/>
              </a:rPr>
              <a:t>et </a:t>
            </a:r>
            <a:r>
              <a:rPr dirty="0" sz="2000" i="1">
                <a:latin typeface="Carlito"/>
                <a:cs typeface="Carlito"/>
              </a:rPr>
              <a:t>la </a:t>
            </a:r>
            <a:r>
              <a:rPr dirty="0" sz="2000" spc="-10" i="1">
                <a:latin typeface="Carlito"/>
                <a:cs typeface="Carlito"/>
              </a:rPr>
              <a:t>place </a:t>
            </a:r>
            <a:r>
              <a:rPr dirty="0" sz="2000" spc="-5" i="1">
                <a:latin typeface="Carlito"/>
                <a:cs typeface="Carlito"/>
              </a:rPr>
              <a:t>des périodes de formation </a:t>
            </a:r>
            <a:r>
              <a:rPr dirty="0" sz="2000" i="1">
                <a:latin typeface="Carlito"/>
                <a:cs typeface="Carlito"/>
              </a:rPr>
              <a:t>en </a:t>
            </a:r>
            <a:r>
              <a:rPr dirty="0" sz="2000" spc="-5" i="1">
                <a:latin typeface="Carlito"/>
                <a:cs typeface="Carlito"/>
              </a:rPr>
              <a:t>milieu  professionnel et met </a:t>
            </a:r>
            <a:r>
              <a:rPr dirty="0" sz="2000" i="1">
                <a:latin typeface="Carlito"/>
                <a:cs typeface="Carlito"/>
              </a:rPr>
              <a:t>en </a:t>
            </a:r>
            <a:r>
              <a:rPr dirty="0" sz="2000" spc="-5" i="1">
                <a:latin typeface="Carlito"/>
                <a:cs typeface="Carlito"/>
              </a:rPr>
              <a:t>place, </a:t>
            </a:r>
            <a:r>
              <a:rPr dirty="0" sz="2000" spc="-10" i="1">
                <a:latin typeface="Carlito"/>
                <a:cs typeface="Carlito"/>
              </a:rPr>
              <a:t>tout </a:t>
            </a:r>
            <a:r>
              <a:rPr dirty="0" sz="2000" i="1">
                <a:latin typeface="Carlito"/>
                <a:cs typeface="Carlito"/>
              </a:rPr>
              <a:t>au long de la </a:t>
            </a:r>
            <a:r>
              <a:rPr dirty="0" sz="2000" spc="-5" i="1">
                <a:latin typeface="Carlito"/>
                <a:cs typeface="Carlito"/>
              </a:rPr>
              <a:t>période, </a:t>
            </a:r>
            <a:r>
              <a:rPr dirty="0" sz="2000" i="1">
                <a:latin typeface="Carlito"/>
                <a:cs typeface="Carlito"/>
              </a:rPr>
              <a:t>un </a:t>
            </a:r>
            <a:r>
              <a:rPr dirty="0" sz="2000" spc="-5" i="1">
                <a:latin typeface="Carlito"/>
                <a:cs typeface="Carlito"/>
              </a:rPr>
              <a:t>suivi </a:t>
            </a:r>
            <a:r>
              <a:rPr dirty="0" sz="2000" i="1">
                <a:latin typeface="Carlito"/>
                <a:cs typeface="Carlito"/>
              </a:rPr>
              <a:t>individualisé  </a:t>
            </a:r>
            <a:r>
              <a:rPr dirty="0" sz="2000" spc="-5" i="1">
                <a:latin typeface="Carlito"/>
                <a:cs typeface="Carlito"/>
              </a:rPr>
              <a:t>impliquant de veiller aux </a:t>
            </a:r>
            <a:r>
              <a:rPr dirty="0" sz="2000" i="1">
                <a:latin typeface="Carlito"/>
                <a:cs typeface="Carlito"/>
              </a:rPr>
              <a:t>échanges </a:t>
            </a:r>
            <a:r>
              <a:rPr dirty="0" sz="2000" spc="-5" i="1">
                <a:latin typeface="Carlito"/>
                <a:cs typeface="Carlito"/>
              </a:rPr>
              <a:t>d'informations entre </a:t>
            </a:r>
            <a:r>
              <a:rPr dirty="0" sz="2000" i="1">
                <a:latin typeface="Carlito"/>
                <a:cs typeface="Carlito"/>
              </a:rPr>
              <a:t>l'organisme </a:t>
            </a:r>
            <a:r>
              <a:rPr dirty="0" sz="2000" spc="-5" i="1">
                <a:latin typeface="Carlito"/>
                <a:cs typeface="Carlito"/>
              </a:rPr>
              <a:t>d'accueil  et </a:t>
            </a:r>
            <a:r>
              <a:rPr dirty="0" sz="2000" spc="-10" i="1">
                <a:latin typeface="Carlito"/>
                <a:cs typeface="Carlito"/>
              </a:rPr>
              <a:t>l'établissement </a:t>
            </a:r>
            <a:r>
              <a:rPr dirty="0" sz="2000" spc="-5" i="1">
                <a:latin typeface="Carlito"/>
                <a:cs typeface="Carlito"/>
              </a:rPr>
              <a:t>et d'organiser avec celui-ci </a:t>
            </a:r>
            <a:r>
              <a:rPr dirty="0" sz="2000" i="1">
                <a:latin typeface="Carlito"/>
                <a:cs typeface="Carlito"/>
              </a:rPr>
              <a:t>le </a:t>
            </a:r>
            <a:r>
              <a:rPr dirty="0" sz="2000" spc="-5" i="1">
                <a:latin typeface="Carlito"/>
                <a:cs typeface="Carlito"/>
              </a:rPr>
              <a:t>temps de l'évaluation </a:t>
            </a:r>
            <a:r>
              <a:rPr dirty="0" sz="2000" spc="-10" i="1">
                <a:latin typeface="Carlito"/>
                <a:cs typeface="Carlito"/>
              </a:rPr>
              <a:t>conjointe  </a:t>
            </a:r>
            <a:r>
              <a:rPr dirty="0" sz="2000" spc="-5" i="1">
                <a:latin typeface="Carlito"/>
                <a:cs typeface="Carlito"/>
              </a:rPr>
              <a:t>de l'élève.</a:t>
            </a:r>
            <a:r>
              <a:rPr dirty="0" sz="2000" spc="-60" i="1">
                <a:latin typeface="Carlito"/>
                <a:cs typeface="Carlito"/>
              </a:rPr>
              <a:t> </a:t>
            </a:r>
            <a:r>
              <a:rPr dirty="0" sz="2000" i="1">
                <a:latin typeface="Carlito"/>
                <a:cs typeface="Carlito"/>
              </a:rPr>
              <a:t>»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878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4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419" y="1109217"/>
            <a:ext cx="8107680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Exploiter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pédagogique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355600" marR="128905" indent="-343535">
              <a:lnSpc>
                <a:spcPct val="100000"/>
              </a:lnSpc>
              <a:spcBef>
                <a:spcPts val="5"/>
              </a:spcBef>
              <a:buChar char="-"/>
              <a:tabLst>
                <a:tab pos="355600" algn="l"/>
                <a:tab pos="356235" algn="l"/>
              </a:tabLst>
            </a:pPr>
            <a:r>
              <a:rPr dirty="0" sz="2400" spc="-65">
                <a:latin typeface="Trebuchet MS"/>
                <a:cs typeface="Trebuchet MS"/>
              </a:rPr>
              <a:t>Une </a:t>
            </a:r>
            <a:r>
              <a:rPr dirty="0" sz="2400" spc="-105">
                <a:latin typeface="Trebuchet MS"/>
                <a:cs typeface="Trebuchet MS"/>
              </a:rPr>
              <a:t>préparation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20">
                <a:latin typeface="Trebuchet MS"/>
                <a:cs typeface="Trebuchet MS"/>
              </a:rPr>
              <a:t>amont, </a:t>
            </a:r>
            <a:r>
              <a:rPr dirty="0" sz="2400" spc="-55">
                <a:latin typeface="Trebuchet MS"/>
                <a:cs typeface="Trebuchet MS"/>
              </a:rPr>
              <a:t>un </a:t>
            </a:r>
            <a:r>
              <a:rPr dirty="0" sz="2400" spc="-95">
                <a:latin typeface="Trebuchet MS"/>
                <a:cs typeface="Trebuchet MS"/>
              </a:rPr>
              <a:t>suivi </a:t>
            </a:r>
            <a:r>
              <a:rPr dirty="0" sz="2400" spc="-90">
                <a:latin typeface="Trebuchet MS"/>
                <a:cs typeface="Trebuchet MS"/>
              </a:rPr>
              <a:t>lors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05">
                <a:latin typeface="Trebuchet MS"/>
                <a:cs typeface="Trebuchet MS"/>
              </a:rPr>
              <a:t>pfmp </a:t>
            </a:r>
            <a:r>
              <a:rPr dirty="0" sz="2400" spc="-135">
                <a:latin typeface="Trebuchet MS"/>
                <a:cs typeface="Trebuchet MS"/>
              </a:rPr>
              <a:t>et </a:t>
            </a:r>
            <a:r>
              <a:rPr dirty="0" sz="2400" spc="-80">
                <a:latin typeface="Trebuchet MS"/>
                <a:cs typeface="Trebuchet MS"/>
              </a:rPr>
              <a:t>une  </a:t>
            </a:r>
            <a:r>
              <a:rPr dirty="0" sz="2400" spc="-120">
                <a:latin typeface="Trebuchet MS"/>
                <a:cs typeface="Trebuchet MS"/>
              </a:rPr>
              <a:t>exploitation </a:t>
            </a:r>
            <a:r>
              <a:rPr dirty="0" sz="2400" spc="-90">
                <a:latin typeface="Trebuchet MS"/>
                <a:cs typeface="Trebuchet MS"/>
              </a:rPr>
              <a:t>pédagogique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40">
                <a:latin typeface="Trebuchet MS"/>
                <a:cs typeface="Trebuchet MS"/>
              </a:rPr>
              <a:t>aval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55">
                <a:latin typeface="Trebuchet MS"/>
                <a:cs typeface="Trebuchet MS"/>
              </a:rPr>
              <a:t>un</a:t>
            </a:r>
            <a:r>
              <a:rPr dirty="0" sz="2400" spc="-54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tryptique </a:t>
            </a:r>
            <a:r>
              <a:rPr dirty="0" sz="2400" spc="-90">
                <a:latin typeface="Trebuchet MS"/>
                <a:cs typeface="Trebuchet MS"/>
              </a:rPr>
              <a:t>indispensable  </a:t>
            </a:r>
            <a:r>
              <a:rPr dirty="0" sz="2400" spc="-114">
                <a:latin typeface="Trebuchet MS"/>
                <a:cs typeface="Trebuchet MS"/>
              </a:rPr>
              <a:t>à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05">
                <a:latin typeface="Trebuchet MS"/>
                <a:cs typeface="Trebuchet MS"/>
              </a:rPr>
              <a:t>génération de </a:t>
            </a:r>
            <a:r>
              <a:rPr dirty="0" sz="2400" spc="-95">
                <a:latin typeface="Trebuchet MS"/>
                <a:cs typeface="Trebuchet MS"/>
              </a:rPr>
              <a:t>situations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60">
                <a:latin typeface="Trebuchet MS"/>
                <a:cs typeface="Trebuchet MS"/>
              </a:rPr>
              <a:t>travail, </a:t>
            </a:r>
            <a:r>
              <a:rPr dirty="0" sz="2400" spc="-85">
                <a:latin typeface="Trebuchet MS"/>
                <a:cs typeface="Trebuchet MS"/>
              </a:rPr>
              <a:t>sources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14">
                <a:latin typeface="Trebuchet MS"/>
                <a:cs typeface="Trebuchet MS"/>
              </a:rPr>
              <a:t>réels  </a:t>
            </a:r>
            <a:r>
              <a:rPr dirty="0" sz="2400" spc="-105">
                <a:latin typeface="Trebuchet MS"/>
                <a:cs typeface="Trebuchet MS"/>
              </a:rPr>
              <a:t>apprentissages.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rebuchet MS"/>
              <a:buChar char="-"/>
            </a:pPr>
            <a:endParaRPr sz="2450">
              <a:latin typeface="Trebuchet MS"/>
              <a:cs typeface="Trebuchet MS"/>
            </a:endParaRPr>
          </a:p>
          <a:p>
            <a:pPr algn="just" marL="12700" marR="5080">
              <a:lnSpc>
                <a:spcPct val="100000"/>
              </a:lnSpc>
              <a:buChar char="-"/>
              <a:tabLst>
                <a:tab pos="174625" algn="l"/>
              </a:tabLst>
            </a:pPr>
            <a:r>
              <a:rPr dirty="0" sz="2400" spc="-165">
                <a:latin typeface="Trebuchet MS"/>
                <a:cs typeface="Trebuchet MS"/>
              </a:rPr>
              <a:t>La </a:t>
            </a:r>
            <a:r>
              <a:rPr dirty="0" sz="2400" spc="-105">
                <a:latin typeface="Trebuchet MS"/>
                <a:cs typeface="Trebuchet MS"/>
              </a:rPr>
              <a:t>préparation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90">
                <a:latin typeface="Trebuchet MS"/>
                <a:cs typeface="Trebuchet MS"/>
              </a:rPr>
              <a:t>amont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95">
                <a:latin typeface="Trebuchet MS"/>
                <a:cs typeface="Trebuchet MS"/>
              </a:rPr>
              <a:t>programmer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130">
                <a:latin typeface="Trebuchet MS"/>
                <a:cs typeface="Trebuchet MS"/>
              </a:rPr>
              <a:t>temps, </a:t>
            </a:r>
            <a:r>
              <a:rPr dirty="0" sz="2400" spc="-105">
                <a:latin typeface="Trebuchet MS"/>
                <a:cs typeface="Trebuchet MS"/>
              </a:rPr>
              <a:t>sélectionner  les </a:t>
            </a:r>
            <a:r>
              <a:rPr dirty="0" sz="2400" spc="-125">
                <a:latin typeface="Trebuchet MS"/>
                <a:cs typeface="Trebuchet MS"/>
              </a:rPr>
              <a:t>lieux </a:t>
            </a:r>
            <a:r>
              <a:rPr dirty="0" sz="2400" spc="-100">
                <a:latin typeface="Trebuchet MS"/>
                <a:cs typeface="Trebuchet MS"/>
              </a:rPr>
              <a:t>(échanges </a:t>
            </a:r>
            <a:r>
              <a:rPr dirty="0" sz="2400" spc="-140">
                <a:latin typeface="Trebuchet MS"/>
                <a:cs typeface="Trebuchet MS"/>
              </a:rPr>
              <a:t>avec le </a:t>
            </a:r>
            <a:r>
              <a:rPr dirty="0" sz="2400" spc="-160">
                <a:latin typeface="Trebuchet MS"/>
                <a:cs typeface="Trebuchet MS"/>
              </a:rPr>
              <a:t>tuteur, </a:t>
            </a:r>
            <a:r>
              <a:rPr dirty="0" sz="2400" spc="-85">
                <a:latin typeface="Trebuchet MS"/>
                <a:cs typeface="Trebuchet MS"/>
              </a:rPr>
              <a:t>observations </a:t>
            </a:r>
            <a:r>
              <a:rPr dirty="0" sz="2400" spc="-65">
                <a:latin typeface="Trebuchet MS"/>
                <a:cs typeface="Trebuchet MS"/>
              </a:rPr>
              <a:t>sur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125">
                <a:latin typeface="Trebuchet MS"/>
                <a:cs typeface="Trebuchet MS"/>
              </a:rPr>
              <a:t>lieux </a:t>
            </a:r>
            <a:r>
              <a:rPr dirty="0" sz="2400" spc="-70">
                <a:latin typeface="Trebuchet MS"/>
                <a:cs typeface="Trebuchet MS"/>
              </a:rPr>
              <a:t>pour  </a:t>
            </a:r>
            <a:r>
              <a:rPr dirty="0" sz="2400" spc="-80">
                <a:latin typeface="Trebuchet MS"/>
                <a:cs typeface="Trebuchet MS"/>
              </a:rPr>
              <a:t>une </a:t>
            </a:r>
            <a:r>
              <a:rPr dirty="0" sz="2400" spc="-95">
                <a:latin typeface="Trebuchet MS"/>
                <a:cs typeface="Trebuchet MS"/>
              </a:rPr>
              <a:t>connaissance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30">
                <a:latin typeface="Trebuchet MS"/>
                <a:cs typeface="Trebuchet MS"/>
              </a:rPr>
              <a:t>attentes </a:t>
            </a:r>
            <a:r>
              <a:rPr dirty="0" sz="2400" spc="-100">
                <a:latin typeface="Trebuchet MS"/>
                <a:cs typeface="Trebuchet MS"/>
              </a:rPr>
              <a:t>réciproques </a:t>
            </a:r>
            <a:r>
              <a:rPr dirty="0" sz="2400" spc="-140">
                <a:latin typeface="Trebuchet MS"/>
                <a:cs typeface="Trebuchet MS"/>
              </a:rPr>
              <a:t>et </a:t>
            </a:r>
            <a:r>
              <a:rPr dirty="0" sz="2400" spc="-80">
                <a:latin typeface="Trebuchet MS"/>
                <a:cs typeface="Trebuchet MS"/>
              </a:rPr>
              <a:t>une </a:t>
            </a:r>
            <a:r>
              <a:rPr dirty="0" sz="2400" spc="-105">
                <a:latin typeface="Trebuchet MS"/>
                <a:cs typeface="Trebuchet MS"/>
              </a:rPr>
              <a:t>détermination 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situations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formation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plus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propices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aux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apprentissages),  </a:t>
            </a:r>
            <a:r>
              <a:rPr dirty="0" sz="2400" spc="-105">
                <a:latin typeface="Trebuchet MS"/>
                <a:cs typeface="Trebuchet MS"/>
              </a:rPr>
              <a:t>instaurer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275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partenariats.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878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4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419" y="1109217"/>
            <a:ext cx="8050530" cy="5335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Exploiter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pédagogique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55">
                <a:latin typeface="Trebuchet MS"/>
                <a:cs typeface="Trebuchet MS"/>
              </a:rPr>
              <a:t>Dans </a:t>
            </a:r>
            <a:r>
              <a:rPr dirty="0" sz="2400" spc="-140">
                <a:latin typeface="Trebuchet MS"/>
                <a:cs typeface="Trebuchet MS"/>
              </a:rPr>
              <a:t>le </a:t>
            </a:r>
            <a:r>
              <a:rPr dirty="0" sz="2400" spc="-130">
                <a:latin typeface="Trebuchet MS"/>
                <a:cs typeface="Trebuchet MS"/>
              </a:rPr>
              <a:t>cadre </a:t>
            </a:r>
            <a:r>
              <a:rPr dirty="0" sz="2400" spc="-70">
                <a:latin typeface="Trebuchet MS"/>
                <a:cs typeface="Trebuchet MS"/>
              </a:rPr>
              <a:t>du </a:t>
            </a:r>
            <a:r>
              <a:rPr dirty="0" sz="2400" spc="-100">
                <a:latin typeface="Trebuchet MS"/>
                <a:cs typeface="Trebuchet MS"/>
              </a:rPr>
              <a:t>CAP</a:t>
            </a:r>
            <a:r>
              <a:rPr dirty="0" sz="2400" spc="-55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EPC…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i="1">
                <a:latin typeface="Carlito"/>
                <a:cs typeface="Carlito"/>
              </a:rPr>
              <a:t>« </a:t>
            </a:r>
            <a:r>
              <a:rPr dirty="0" sz="1800" spc="-10" i="1">
                <a:latin typeface="Carlito"/>
                <a:cs typeface="Carlito"/>
              </a:rPr>
              <a:t>Accompagnement </a:t>
            </a:r>
            <a:r>
              <a:rPr dirty="0" sz="1800" spc="-5" i="1">
                <a:latin typeface="Carlito"/>
                <a:cs typeface="Carlito"/>
              </a:rPr>
              <a:t>et suivi pédagogiques</a:t>
            </a:r>
            <a:r>
              <a:rPr dirty="0" sz="1800" spc="35" i="1">
                <a:latin typeface="Carlito"/>
                <a:cs typeface="Carlito"/>
              </a:rPr>
              <a:t> </a:t>
            </a:r>
            <a:r>
              <a:rPr dirty="0" sz="1800" i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800" spc="-125">
                <a:latin typeface="Trebuchet MS"/>
                <a:cs typeface="Trebuchet MS"/>
              </a:rPr>
              <a:t>La </a:t>
            </a:r>
            <a:r>
              <a:rPr dirty="0" sz="1800" spc="-105">
                <a:latin typeface="Trebuchet MS"/>
                <a:cs typeface="Trebuchet MS"/>
              </a:rPr>
              <a:t>recherche, </a:t>
            </a:r>
            <a:r>
              <a:rPr dirty="0" sz="1800" spc="-110">
                <a:latin typeface="Trebuchet MS"/>
                <a:cs typeface="Trebuchet MS"/>
              </a:rPr>
              <a:t>le </a:t>
            </a:r>
            <a:r>
              <a:rPr dirty="0" sz="1800" spc="-90">
                <a:latin typeface="Trebuchet MS"/>
                <a:cs typeface="Trebuchet MS"/>
              </a:rPr>
              <a:t>choix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95">
                <a:latin typeface="Trebuchet MS"/>
                <a:cs typeface="Trebuchet MS"/>
              </a:rPr>
              <a:t>lieux </a:t>
            </a:r>
            <a:r>
              <a:rPr dirty="0" sz="1800" spc="-75">
                <a:latin typeface="Trebuchet MS"/>
                <a:cs typeface="Trebuchet MS"/>
              </a:rPr>
              <a:t>d'accueil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110">
                <a:latin typeface="Trebuchet MS"/>
                <a:cs typeface="Trebuchet MS"/>
              </a:rPr>
              <a:t>le </a:t>
            </a:r>
            <a:r>
              <a:rPr dirty="0" sz="1800" spc="-70">
                <a:latin typeface="Trebuchet MS"/>
                <a:cs typeface="Trebuchet MS"/>
              </a:rPr>
              <a:t>suivi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40">
                <a:latin typeface="Trebuchet MS"/>
                <a:cs typeface="Trebuchet MS"/>
              </a:rPr>
              <a:t>l’élève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90">
                <a:latin typeface="Trebuchet MS"/>
                <a:cs typeface="Trebuchet MS"/>
              </a:rPr>
              <a:t>milieu </a:t>
            </a:r>
            <a:r>
              <a:rPr dirty="0" sz="1800" spc="-70">
                <a:latin typeface="Trebuchet MS"/>
                <a:cs typeface="Trebuchet MS"/>
              </a:rPr>
              <a:t>professionnel  </a:t>
            </a:r>
            <a:r>
              <a:rPr dirty="0" sz="1800" spc="-90">
                <a:latin typeface="Trebuchet MS"/>
                <a:cs typeface="Trebuchet MS"/>
              </a:rPr>
              <a:t>relèvent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responsabilité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l'équipe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pédagogique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l’établissement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formation,  </a:t>
            </a:r>
            <a:r>
              <a:rPr dirty="0" sz="1800" spc="-60">
                <a:latin typeface="Trebuchet MS"/>
                <a:cs typeface="Trebuchet MS"/>
              </a:rPr>
              <a:t>coordonnés </a:t>
            </a:r>
            <a:r>
              <a:rPr dirty="0" sz="1800" spc="-75">
                <a:latin typeface="Trebuchet MS"/>
                <a:cs typeface="Trebuchet MS"/>
              </a:rPr>
              <a:t>par </a:t>
            </a:r>
            <a:r>
              <a:rPr dirty="0" sz="1800" spc="-105">
                <a:latin typeface="Trebuchet MS"/>
                <a:cs typeface="Trebuchet MS"/>
              </a:rPr>
              <a:t>le </a:t>
            </a:r>
            <a:r>
              <a:rPr dirty="0" sz="1800" spc="-95">
                <a:latin typeface="Trebuchet MS"/>
                <a:cs typeface="Trebuchet MS"/>
              </a:rPr>
              <a:t>directeur </a:t>
            </a:r>
            <a:r>
              <a:rPr dirty="0" sz="1800" spc="-30">
                <a:latin typeface="Trebuchet MS"/>
                <a:cs typeface="Trebuchet MS"/>
              </a:rPr>
              <a:t>ou </a:t>
            </a:r>
            <a:r>
              <a:rPr dirty="0" sz="1800" spc="-105">
                <a:latin typeface="Trebuchet MS"/>
                <a:cs typeface="Trebuchet MS"/>
              </a:rPr>
              <a:t>la directrice </a:t>
            </a:r>
            <a:r>
              <a:rPr dirty="0" sz="1800" spc="-90">
                <a:latin typeface="Trebuchet MS"/>
                <a:cs typeface="Trebuchet MS"/>
              </a:rPr>
              <a:t>délégué(e) </a:t>
            </a:r>
            <a:r>
              <a:rPr dirty="0" sz="1800" spc="-85">
                <a:latin typeface="Trebuchet MS"/>
                <a:cs typeface="Trebuchet MS"/>
              </a:rPr>
              <a:t>aux </a:t>
            </a:r>
            <a:r>
              <a:rPr dirty="0" sz="1800" spc="-75">
                <a:latin typeface="Trebuchet MS"/>
                <a:cs typeface="Trebuchet MS"/>
              </a:rPr>
              <a:t>formations </a:t>
            </a:r>
            <a:r>
              <a:rPr dirty="0" sz="1800" spc="-70">
                <a:latin typeface="Trebuchet MS"/>
                <a:cs typeface="Trebuchet MS"/>
              </a:rPr>
              <a:t>technologiques 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80">
                <a:latin typeface="Trebuchet MS"/>
                <a:cs typeface="Trebuchet MS"/>
              </a:rPr>
              <a:t>professionnelles. </a:t>
            </a:r>
            <a:r>
              <a:rPr dirty="0" sz="1800" spc="-35">
                <a:latin typeface="Trebuchet MS"/>
                <a:cs typeface="Trebuchet MS"/>
              </a:rPr>
              <a:t>Sous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80">
                <a:latin typeface="Trebuchet MS"/>
                <a:cs typeface="Trebuchet MS"/>
              </a:rPr>
              <a:t>responsabilité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enseignants, les </a:t>
            </a:r>
            <a:r>
              <a:rPr dirty="0" sz="1800" spc="-85">
                <a:latin typeface="Trebuchet MS"/>
                <a:cs typeface="Trebuchet MS"/>
              </a:rPr>
              <a:t>élèves </a:t>
            </a:r>
            <a:r>
              <a:rPr dirty="0" sz="1800" spc="-95">
                <a:latin typeface="Trebuchet MS"/>
                <a:cs typeface="Trebuchet MS"/>
              </a:rPr>
              <a:t>participent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105">
                <a:latin typeface="Trebuchet MS"/>
                <a:cs typeface="Trebuchet MS"/>
              </a:rPr>
              <a:t>la  </a:t>
            </a:r>
            <a:r>
              <a:rPr dirty="0" sz="1800" spc="-90">
                <a:latin typeface="Trebuchet MS"/>
                <a:cs typeface="Trebuchet MS"/>
              </a:rPr>
              <a:t>recherche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5">
                <a:latin typeface="Trebuchet MS"/>
                <a:cs typeface="Trebuchet MS"/>
              </a:rPr>
              <a:t>entreprises </a:t>
            </a:r>
            <a:r>
              <a:rPr dirty="0" sz="1800" spc="-135">
                <a:latin typeface="Trebuchet MS"/>
                <a:cs typeface="Trebuchet MS"/>
              </a:rPr>
              <a:t>d’accueil. </a:t>
            </a:r>
            <a:r>
              <a:rPr dirty="0" sz="1800" spc="-95">
                <a:latin typeface="Trebuchet MS"/>
                <a:cs typeface="Trebuchet MS"/>
              </a:rPr>
              <a:t>Les </a:t>
            </a:r>
            <a:r>
              <a:rPr dirty="0" sz="1800" spc="-70">
                <a:latin typeface="Trebuchet MS"/>
                <a:cs typeface="Trebuchet MS"/>
              </a:rPr>
              <a:t>professeurs </a:t>
            </a:r>
            <a:r>
              <a:rPr dirty="0" sz="1800" spc="-85">
                <a:latin typeface="Trebuchet MS"/>
                <a:cs typeface="Trebuchet MS"/>
              </a:rPr>
              <a:t>d’économie-gestion </a:t>
            </a:r>
            <a:r>
              <a:rPr dirty="0" sz="1800" spc="-80">
                <a:latin typeface="Trebuchet MS"/>
                <a:cs typeface="Trebuchet MS"/>
              </a:rPr>
              <a:t>négocieront  </a:t>
            </a:r>
            <a:r>
              <a:rPr dirty="0" sz="1800" spc="-105">
                <a:latin typeface="Trebuchet MS"/>
                <a:cs typeface="Trebuchet MS"/>
              </a:rPr>
              <a:t>avec </a:t>
            </a:r>
            <a:r>
              <a:rPr dirty="0" sz="1800" spc="-110">
                <a:latin typeface="Trebuchet MS"/>
                <a:cs typeface="Trebuchet MS"/>
              </a:rPr>
              <a:t>le </a:t>
            </a:r>
            <a:r>
              <a:rPr dirty="0" sz="1800" spc="-80">
                <a:latin typeface="Trebuchet MS"/>
                <a:cs typeface="Trebuchet MS"/>
              </a:rPr>
              <a:t>tuteur les </a:t>
            </a:r>
            <a:r>
              <a:rPr dirty="0" sz="1800" spc="-90">
                <a:latin typeface="Trebuchet MS"/>
                <a:cs typeface="Trebuchet MS"/>
              </a:rPr>
              <a:t>tâches </a:t>
            </a:r>
            <a:r>
              <a:rPr dirty="0" sz="1800" spc="-70">
                <a:latin typeface="Trebuchet MS"/>
                <a:cs typeface="Trebuchet MS"/>
              </a:rPr>
              <a:t>qui seront </a:t>
            </a:r>
            <a:r>
              <a:rPr dirty="0" sz="1800" spc="-85">
                <a:latin typeface="Trebuchet MS"/>
                <a:cs typeface="Trebuchet MS"/>
              </a:rPr>
              <a:t>confiées à </a:t>
            </a:r>
            <a:r>
              <a:rPr dirty="0" sz="1800" spc="-135">
                <a:latin typeface="Trebuchet MS"/>
                <a:cs typeface="Trebuchet MS"/>
              </a:rPr>
              <a:t>l’élève </a:t>
            </a:r>
            <a:r>
              <a:rPr dirty="0" sz="1800" spc="-80">
                <a:latin typeface="Trebuchet MS"/>
                <a:cs typeface="Trebuchet MS"/>
              </a:rPr>
              <a:t>durant </a:t>
            </a:r>
            <a:r>
              <a:rPr dirty="0" sz="1800" spc="-30">
                <a:latin typeface="Trebuchet MS"/>
                <a:cs typeface="Trebuchet MS"/>
              </a:rPr>
              <a:t>son </a:t>
            </a:r>
            <a:r>
              <a:rPr dirty="0" sz="1800" spc="-70">
                <a:latin typeface="Trebuchet MS"/>
                <a:cs typeface="Trebuchet MS"/>
              </a:rPr>
              <a:t>immersion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0">
                <a:latin typeface="Trebuchet MS"/>
                <a:cs typeface="Trebuchet MS"/>
              </a:rPr>
              <a:t>qui  </a:t>
            </a:r>
            <a:r>
              <a:rPr dirty="0" sz="1800" spc="-75">
                <a:latin typeface="Trebuchet MS"/>
                <a:cs typeface="Trebuchet MS"/>
              </a:rPr>
              <a:t>devront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correspondre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aux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développer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entreprise.</a:t>
            </a:r>
            <a:endParaRPr sz="1800">
              <a:latin typeface="Trebuchet MS"/>
              <a:cs typeface="Trebuchet MS"/>
            </a:endParaRPr>
          </a:p>
          <a:p>
            <a:pPr marL="12700" marR="369570">
              <a:lnSpc>
                <a:spcPct val="100000"/>
              </a:lnSpc>
            </a:pPr>
            <a:r>
              <a:rPr dirty="0" sz="1800" spc="-25">
                <a:latin typeface="Trebuchet MS"/>
                <a:cs typeface="Trebuchet MS"/>
              </a:rPr>
              <a:t>Un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suivi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régulier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sera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réalisé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l’ensemble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membres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l’équipe</a:t>
            </a:r>
            <a:r>
              <a:rPr dirty="0" sz="1800" spc="-9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pédagogique  </a:t>
            </a:r>
            <a:r>
              <a:rPr dirty="0" sz="1800" spc="-80">
                <a:latin typeface="Trebuchet MS"/>
                <a:cs typeface="Trebuchet MS"/>
              </a:rPr>
              <a:t>durant </a:t>
            </a:r>
            <a:r>
              <a:rPr dirty="0" sz="1800" spc="-75">
                <a:latin typeface="Trebuchet MS"/>
                <a:cs typeface="Trebuchet MS"/>
              </a:rPr>
              <a:t>toutes </a:t>
            </a:r>
            <a:r>
              <a:rPr dirty="0" sz="1800" spc="-80">
                <a:latin typeface="Trebuchet MS"/>
                <a:cs typeface="Trebuchet MS"/>
              </a:rPr>
              <a:t>les </a:t>
            </a:r>
            <a:r>
              <a:rPr dirty="0" sz="1800" spc="-65">
                <a:latin typeface="Trebuchet MS"/>
                <a:cs typeface="Trebuchet MS"/>
              </a:rPr>
              <a:t>périodes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35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PFMP.</a:t>
            </a:r>
            <a:endParaRPr sz="1800">
              <a:latin typeface="Trebuchet MS"/>
              <a:cs typeface="Trebuchet MS"/>
            </a:endParaRPr>
          </a:p>
          <a:p>
            <a:pPr marL="12700" marR="80010">
              <a:lnSpc>
                <a:spcPct val="100000"/>
              </a:lnSpc>
            </a:pPr>
            <a:r>
              <a:rPr dirty="0" sz="1800" spc="-75">
                <a:latin typeface="Trebuchet MS"/>
                <a:cs typeface="Trebuchet MS"/>
              </a:rPr>
              <a:t>Chaque période </a:t>
            </a:r>
            <a:r>
              <a:rPr dirty="0" sz="1800" spc="-114">
                <a:latin typeface="Trebuchet MS"/>
                <a:cs typeface="Trebuchet MS"/>
              </a:rPr>
              <a:t>fait </a:t>
            </a:r>
            <a:r>
              <a:rPr dirty="0" sz="1800" spc="-145">
                <a:latin typeface="Trebuchet MS"/>
                <a:cs typeface="Trebuchet MS"/>
              </a:rPr>
              <a:t>l’objet </a:t>
            </a:r>
            <a:r>
              <a:rPr dirty="0" sz="1800" spc="-100">
                <a:latin typeface="Trebuchet MS"/>
                <a:cs typeface="Trebuchet MS"/>
              </a:rPr>
              <a:t>d’un </a:t>
            </a:r>
            <a:r>
              <a:rPr dirty="0" sz="1800" spc="-85">
                <a:latin typeface="Trebuchet MS"/>
                <a:cs typeface="Trebuchet MS"/>
              </a:rPr>
              <a:t>bilan </a:t>
            </a:r>
            <a:r>
              <a:rPr dirty="0" sz="1800" spc="-80">
                <a:latin typeface="Trebuchet MS"/>
                <a:cs typeface="Trebuchet MS"/>
              </a:rPr>
              <a:t>individuel </a:t>
            </a:r>
            <a:r>
              <a:rPr dirty="0" sz="1800" spc="-100">
                <a:latin typeface="Trebuchet MS"/>
                <a:cs typeface="Trebuchet MS"/>
              </a:rPr>
              <a:t>établi </a:t>
            </a:r>
            <a:r>
              <a:rPr dirty="0" sz="1800" spc="-90">
                <a:latin typeface="Trebuchet MS"/>
                <a:cs typeface="Trebuchet MS"/>
              </a:rPr>
              <a:t>conjointement </a:t>
            </a:r>
            <a:r>
              <a:rPr dirty="0" sz="1800" spc="-75">
                <a:latin typeface="Trebuchet MS"/>
                <a:cs typeface="Trebuchet MS"/>
              </a:rPr>
              <a:t>par </a:t>
            </a:r>
            <a:r>
              <a:rPr dirty="0" sz="1800" spc="-105">
                <a:latin typeface="Trebuchet MS"/>
                <a:cs typeface="Trebuchet MS"/>
              </a:rPr>
              <a:t>le </a:t>
            </a:r>
            <a:r>
              <a:rPr dirty="0" sz="1800" spc="-125">
                <a:latin typeface="Trebuchet MS"/>
                <a:cs typeface="Trebuchet MS"/>
              </a:rPr>
              <a:t>tuteur,</a:t>
            </a:r>
            <a:r>
              <a:rPr dirty="0" sz="1800" spc="-41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  </a:t>
            </a:r>
            <a:r>
              <a:rPr dirty="0" sz="1800" spc="-65">
                <a:latin typeface="Trebuchet MS"/>
                <a:cs typeface="Trebuchet MS"/>
              </a:rPr>
              <a:t>enseignants </a:t>
            </a:r>
            <a:r>
              <a:rPr dirty="0" sz="1800" spc="-30">
                <a:latin typeface="Trebuchet MS"/>
                <a:cs typeface="Trebuchet MS"/>
              </a:rPr>
              <a:t>ou </a:t>
            </a:r>
            <a:r>
              <a:rPr dirty="0" sz="1800" spc="-85">
                <a:latin typeface="Trebuchet MS"/>
                <a:cs typeface="Trebuchet MS"/>
              </a:rPr>
              <a:t>formateurs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75">
                <a:latin typeface="Trebuchet MS"/>
                <a:cs typeface="Trebuchet MS"/>
              </a:rPr>
              <a:t>économie-gestion de </a:t>
            </a:r>
            <a:r>
              <a:rPr dirty="0" sz="1800" spc="-135">
                <a:latin typeface="Trebuchet MS"/>
                <a:cs typeface="Trebuchet MS"/>
              </a:rPr>
              <a:t>l’élève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135">
                <a:latin typeface="Trebuchet MS"/>
                <a:cs typeface="Trebuchet MS"/>
              </a:rPr>
              <a:t>l’élève </a:t>
            </a:r>
            <a:r>
              <a:rPr dirty="0" sz="1800" spc="-100">
                <a:latin typeface="Trebuchet MS"/>
                <a:cs typeface="Trebuchet MS"/>
              </a:rPr>
              <a:t>lui-même. </a:t>
            </a:r>
            <a:r>
              <a:rPr dirty="0" sz="1800" spc="-110">
                <a:latin typeface="Trebuchet MS"/>
                <a:cs typeface="Trebuchet MS"/>
              </a:rPr>
              <a:t>Ce  </a:t>
            </a:r>
            <a:r>
              <a:rPr dirty="0" sz="1800" spc="-85">
                <a:latin typeface="Trebuchet MS"/>
                <a:cs typeface="Trebuchet MS"/>
              </a:rPr>
              <a:t>bilan </a:t>
            </a:r>
            <a:r>
              <a:rPr dirty="0" sz="1800" spc="-75">
                <a:latin typeface="Trebuchet MS"/>
                <a:cs typeface="Trebuchet MS"/>
              </a:rPr>
              <a:t>indique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120">
                <a:latin typeface="Trebuchet MS"/>
                <a:cs typeface="Trebuchet MS"/>
              </a:rPr>
              <a:t>liste, </a:t>
            </a:r>
            <a:r>
              <a:rPr dirty="0" sz="1800" spc="-110">
                <a:latin typeface="Trebuchet MS"/>
                <a:cs typeface="Trebuchet MS"/>
              </a:rPr>
              <a:t>l’évaluation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5">
                <a:latin typeface="Trebuchet MS"/>
                <a:cs typeface="Trebuchet MS"/>
              </a:rPr>
              <a:t>tâches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100">
                <a:latin typeface="Trebuchet MS"/>
                <a:cs typeface="Trebuchet MS"/>
              </a:rPr>
              <a:t>activités </a:t>
            </a:r>
            <a:r>
              <a:rPr dirty="0" sz="1800" spc="-85">
                <a:latin typeface="Trebuchet MS"/>
                <a:cs typeface="Trebuchet MS"/>
              </a:rPr>
              <a:t>confiées </a:t>
            </a:r>
            <a:r>
              <a:rPr dirty="0" sz="1800" spc="-70">
                <a:latin typeface="Trebuchet MS"/>
                <a:cs typeface="Trebuchet MS"/>
              </a:rPr>
              <a:t>ainsi </a:t>
            </a:r>
            <a:r>
              <a:rPr dirty="0" sz="1800" spc="-65">
                <a:latin typeface="Trebuchet MS"/>
                <a:cs typeface="Trebuchet MS"/>
              </a:rPr>
              <a:t>que </a:t>
            </a:r>
            <a:r>
              <a:rPr dirty="0" sz="1800" spc="-80">
                <a:latin typeface="Trebuchet MS"/>
                <a:cs typeface="Trebuchet MS"/>
              </a:rPr>
              <a:t>les  performances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réalisées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pour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chacune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prévues.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»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878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29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4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8612" y="1048258"/>
            <a:ext cx="8080375" cy="5878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Exploiter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pédagogique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 marR="678815">
              <a:lnSpc>
                <a:spcPct val="100000"/>
              </a:lnSpc>
              <a:buChar char="-"/>
              <a:tabLst>
                <a:tab pos="174625" algn="l"/>
              </a:tabLst>
            </a:pPr>
            <a:r>
              <a:rPr dirty="0" sz="2400" spc="-114">
                <a:latin typeface="Trebuchet MS"/>
                <a:cs typeface="Trebuchet MS"/>
              </a:rPr>
              <a:t>Identifier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situations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40">
                <a:latin typeface="Trebuchet MS"/>
                <a:cs typeface="Trebuchet MS"/>
              </a:rPr>
              <a:t>travail </a:t>
            </a:r>
            <a:r>
              <a:rPr dirty="0" sz="2400" spc="-95">
                <a:latin typeface="Trebuchet MS"/>
                <a:cs typeface="Trebuchet MS"/>
              </a:rPr>
              <a:t>qui </a:t>
            </a:r>
            <a:r>
              <a:rPr dirty="0" sz="2400" spc="-90">
                <a:latin typeface="Trebuchet MS"/>
                <a:cs typeface="Trebuchet MS"/>
              </a:rPr>
              <a:t>ont </a:t>
            </a:r>
            <a:r>
              <a:rPr dirty="0" sz="2400" spc="-55">
                <a:latin typeface="Trebuchet MS"/>
                <a:cs typeface="Trebuchet MS"/>
              </a:rPr>
              <a:t>un </a:t>
            </a:r>
            <a:r>
              <a:rPr dirty="0" sz="2400" spc="-114">
                <a:latin typeface="Trebuchet MS"/>
                <a:cs typeface="Trebuchet MS"/>
              </a:rPr>
              <a:t>potentiel  </a:t>
            </a:r>
            <a:r>
              <a:rPr dirty="0" sz="2400" spc="-125">
                <a:latin typeface="Trebuchet MS"/>
                <a:cs typeface="Trebuchet MS"/>
              </a:rPr>
              <a:t>d’apprentissage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95">
                <a:latin typeface="Trebuchet MS"/>
                <a:cs typeface="Trebuchet MS"/>
              </a:rPr>
              <a:t>ni </a:t>
            </a:r>
            <a:r>
              <a:rPr dirty="0" sz="2400" spc="-100">
                <a:latin typeface="Trebuchet MS"/>
                <a:cs typeface="Trebuchet MS"/>
              </a:rPr>
              <a:t>trop </a:t>
            </a:r>
            <a:r>
              <a:rPr dirty="0" sz="2400" spc="-125">
                <a:latin typeface="Trebuchet MS"/>
                <a:cs typeface="Trebuchet MS"/>
              </a:rPr>
              <a:t>évidentes, </a:t>
            </a:r>
            <a:r>
              <a:rPr dirty="0" sz="2400" spc="-95">
                <a:latin typeface="Trebuchet MS"/>
                <a:cs typeface="Trebuchet MS"/>
              </a:rPr>
              <a:t>ni </a:t>
            </a:r>
            <a:r>
              <a:rPr dirty="0" sz="2400" spc="-100">
                <a:latin typeface="Trebuchet MS"/>
                <a:cs typeface="Trebuchet MS"/>
              </a:rPr>
              <a:t>trop </a:t>
            </a:r>
            <a:r>
              <a:rPr dirty="0" sz="2400" spc="-135">
                <a:latin typeface="Trebuchet MS"/>
                <a:cs typeface="Trebuchet MS"/>
              </a:rPr>
              <a:t>difficiles </a:t>
            </a:r>
            <a:r>
              <a:rPr dirty="0" sz="2400" spc="-90">
                <a:latin typeface="Trebuchet MS"/>
                <a:cs typeface="Trebuchet MS"/>
              </a:rPr>
              <a:t>mais  </a:t>
            </a:r>
            <a:r>
              <a:rPr dirty="0" sz="2400" spc="-105">
                <a:latin typeface="Trebuchet MS"/>
                <a:cs typeface="Trebuchet MS"/>
              </a:rPr>
              <a:t>comportant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une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difficulté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intrinsèque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qui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est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45">
                <a:latin typeface="Trebuchet MS"/>
                <a:cs typeface="Trebuchet MS"/>
              </a:rPr>
              <a:t>telle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65">
                <a:latin typeface="Trebuchet MS"/>
                <a:cs typeface="Trebuchet MS"/>
              </a:rPr>
              <a:t>qu’elle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va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95">
                <a:latin typeface="Trebuchet MS"/>
                <a:cs typeface="Trebuchet MS"/>
              </a:rPr>
              <a:t>mobiliser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savoirs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disciplinaires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mais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75">
                <a:latin typeface="Trebuchet MS"/>
                <a:cs typeface="Trebuchet MS"/>
              </a:rPr>
              <a:t>aussi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liés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à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l’organisation,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2400" spc="-85">
                <a:latin typeface="Trebuchet MS"/>
                <a:cs typeface="Trebuchet MS"/>
              </a:rPr>
              <a:t>au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contexte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12700" marR="97790">
              <a:lnSpc>
                <a:spcPct val="100000"/>
              </a:lnSpc>
              <a:buChar char="-"/>
              <a:tabLst>
                <a:tab pos="174625" algn="l"/>
              </a:tabLst>
            </a:pPr>
            <a:r>
              <a:rPr dirty="0" sz="2400" spc="-165">
                <a:latin typeface="Trebuchet MS"/>
                <a:cs typeface="Trebuchet MS"/>
              </a:rPr>
              <a:t>Le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suivi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l’élève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lors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6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pfmp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: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quelle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organisation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6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visites  </a:t>
            </a:r>
            <a:r>
              <a:rPr dirty="0" sz="2400" spc="-65">
                <a:latin typeface="Trebuchet MS"/>
                <a:cs typeface="Trebuchet MS"/>
              </a:rPr>
              <a:t>pour </a:t>
            </a:r>
            <a:r>
              <a:rPr dirty="0" sz="2400" spc="-95">
                <a:latin typeface="Trebuchet MS"/>
                <a:cs typeface="Trebuchet MS"/>
              </a:rPr>
              <a:t>quels </a:t>
            </a:r>
            <a:r>
              <a:rPr dirty="0" sz="2400" spc="-140">
                <a:latin typeface="Trebuchet MS"/>
                <a:cs typeface="Trebuchet MS"/>
              </a:rPr>
              <a:t>objectifs </a:t>
            </a:r>
            <a:r>
              <a:rPr dirty="0" sz="2400" spc="229">
                <a:latin typeface="Trebuchet MS"/>
                <a:cs typeface="Trebuchet MS"/>
              </a:rPr>
              <a:t>? </a:t>
            </a:r>
            <a:r>
              <a:rPr dirty="0" sz="2400" spc="-95">
                <a:latin typeface="Trebuchet MS"/>
                <a:cs typeface="Trebuchet MS"/>
              </a:rPr>
              <a:t>qui </a:t>
            </a:r>
            <a:r>
              <a:rPr dirty="0" sz="2400" spc="-125">
                <a:latin typeface="Trebuchet MS"/>
                <a:cs typeface="Trebuchet MS"/>
              </a:rPr>
              <a:t>va </a:t>
            </a:r>
            <a:r>
              <a:rPr dirty="0" sz="2400" spc="-114">
                <a:latin typeface="Trebuchet MS"/>
                <a:cs typeface="Trebuchet MS"/>
              </a:rPr>
              <a:t>réaliser </a:t>
            </a:r>
            <a:r>
              <a:rPr dirty="0" sz="2400" spc="-100">
                <a:latin typeface="Trebuchet MS"/>
                <a:cs typeface="Trebuchet MS"/>
              </a:rPr>
              <a:t>les </a:t>
            </a:r>
            <a:r>
              <a:rPr dirty="0" sz="2400" spc="-105">
                <a:latin typeface="Trebuchet MS"/>
                <a:cs typeface="Trebuchet MS"/>
              </a:rPr>
              <a:t>visites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14">
                <a:latin typeface="Trebuchet MS"/>
                <a:cs typeface="Trebuchet MS"/>
              </a:rPr>
              <a:t>élèves </a:t>
            </a:r>
            <a:r>
              <a:rPr dirty="0" sz="2400" spc="-85">
                <a:latin typeface="Trebuchet MS"/>
                <a:cs typeface="Trebuchet MS"/>
              </a:rPr>
              <a:t>en  </a:t>
            </a:r>
            <a:r>
              <a:rPr dirty="0" sz="2400" spc="-95">
                <a:latin typeface="Trebuchet MS"/>
                <a:cs typeface="Trebuchet MS"/>
              </a:rPr>
              <a:t>situations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travail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par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nature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pluridisciplinaires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229">
                <a:latin typeface="Trebuchet MS"/>
                <a:cs typeface="Trebuchet MS"/>
              </a:rPr>
              <a:t>?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quels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acteurs  </a:t>
            </a:r>
            <a:r>
              <a:rPr dirty="0" sz="2400" spc="-95">
                <a:latin typeface="Trebuchet MS"/>
                <a:cs typeface="Trebuchet MS"/>
              </a:rPr>
              <a:t>vont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être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rencontrés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lors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visites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229">
                <a:latin typeface="Trebuchet MS"/>
                <a:cs typeface="Trebuchet MS"/>
              </a:rPr>
              <a:t>?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rebuchet MS"/>
              <a:cs typeface="Trebuchet MS"/>
            </a:endParaRPr>
          </a:p>
          <a:p>
            <a:pPr marL="12700" marR="276860">
              <a:lnSpc>
                <a:spcPct val="100000"/>
              </a:lnSpc>
            </a:pPr>
            <a:r>
              <a:rPr dirty="0" sz="2400" spc="-100">
                <a:latin typeface="Trebuchet MS"/>
                <a:cs typeface="Trebuchet MS"/>
              </a:rPr>
              <a:t>Comment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exploiter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retours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pfmp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229">
                <a:latin typeface="Trebuchet MS"/>
                <a:cs typeface="Trebuchet MS"/>
              </a:rPr>
              <a:t>?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Explicitation,</a:t>
            </a:r>
            <a:r>
              <a:rPr dirty="0" sz="2400" spc="-22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prendre  </a:t>
            </a:r>
            <a:r>
              <a:rPr dirty="0" sz="2400" spc="-90">
                <a:latin typeface="Trebuchet MS"/>
                <a:cs typeface="Trebuchet MS"/>
              </a:rPr>
              <a:t>appui </a:t>
            </a:r>
            <a:r>
              <a:rPr dirty="0" sz="2400" spc="-75">
                <a:latin typeface="Trebuchet MS"/>
                <a:cs typeface="Trebuchet MS"/>
              </a:rPr>
              <a:t>dans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séances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90">
                <a:latin typeface="Trebuchet MS"/>
                <a:cs typeface="Trebuchet MS"/>
              </a:rPr>
              <a:t>cours </a:t>
            </a:r>
            <a:r>
              <a:rPr dirty="0" sz="2400" spc="-110">
                <a:latin typeface="Trebuchet MS"/>
                <a:cs typeface="Trebuchet MS"/>
              </a:rPr>
              <a:t>ultérieurs </a:t>
            </a:r>
            <a:r>
              <a:rPr dirty="0" sz="2400" spc="-105">
                <a:latin typeface="Trebuchet MS"/>
                <a:cs typeface="Trebuchet MS"/>
              </a:rPr>
              <a:t>(apprendre </a:t>
            </a:r>
            <a:r>
              <a:rPr dirty="0" sz="2400" spc="-335">
                <a:latin typeface="Trebuchet MS"/>
                <a:cs typeface="Trebuchet MS"/>
              </a:rPr>
              <a:t>/  </a:t>
            </a:r>
            <a:r>
              <a:rPr dirty="0" sz="2400" spc="-105">
                <a:latin typeface="Trebuchet MS"/>
                <a:cs typeface="Trebuchet MS"/>
              </a:rPr>
              <a:t>apprendre)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4069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955" y="1120521"/>
            <a:ext cx="8068945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Exploiter 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pédagogique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20">
                <a:latin typeface="Trebuchet MS"/>
                <a:cs typeface="Trebuchet MS"/>
              </a:rPr>
              <a:t>Exploiter </a:t>
            </a:r>
            <a:r>
              <a:rPr dirty="0" sz="2400" spc="-105">
                <a:latin typeface="Trebuchet MS"/>
                <a:cs typeface="Trebuchet MS"/>
              </a:rPr>
              <a:t>les pfmp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40">
                <a:latin typeface="Trebuchet MS"/>
                <a:cs typeface="Trebuchet MS"/>
              </a:rPr>
              <a:t>aval</a:t>
            </a:r>
            <a:r>
              <a:rPr dirty="0" sz="2400" spc="-520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12700" marR="323850">
              <a:lnSpc>
                <a:spcPct val="100000"/>
              </a:lnSpc>
              <a:buChar char="-"/>
              <a:tabLst>
                <a:tab pos="174625" algn="l"/>
              </a:tabLst>
            </a:pPr>
            <a:r>
              <a:rPr dirty="0" sz="2400" spc="-100">
                <a:latin typeface="Trebuchet MS"/>
                <a:cs typeface="Trebuchet MS"/>
              </a:rPr>
              <a:t>Conduire les </a:t>
            </a:r>
            <a:r>
              <a:rPr dirty="0" sz="2400" spc="-114">
                <a:latin typeface="Trebuchet MS"/>
                <a:cs typeface="Trebuchet MS"/>
              </a:rPr>
              <a:t>élèves à </a:t>
            </a:r>
            <a:r>
              <a:rPr dirty="0" sz="2400" spc="-80">
                <a:latin typeface="Trebuchet MS"/>
                <a:cs typeface="Trebuchet MS"/>
              </a:rPr>
              <a:t>se </a:t>
            </a:r>
            <a:r>
              <a:rPr dirty="0" sz="2400" spc="-100">
                <a:latin typeface="Trebuchet MS"/>
                <a:cs typeface="Trebuchet MS"/>
              </a:rPr>
              <a:t>remémorer </a:t>
            </a:r>
            <a:r>
              <a:rPr dirty="0" sz="2400" spc="-110">
                <a:latin typeface="Trebuchet MS"/>
                <a:cs typeface="Trebuchet MS"/>
              </a:rPr>
              <a:t>individuellement </a:t>
            </a:r>
            <a:r>
              <a:rPr dirty="0" sz="2400" spc="-150">
                <a:latin typeface="Trebuchet MS"/>
                <a:cs typeface="Trebuchet MS"/>
              </a:rPr>
              <a:t>et/ou  </a:t>
            </a:r>
            <a:r>
              <a:rPr dirty="0" sz="2400" spc="-130">
                <a:latin typeface="Trebuchet MS"/>
                <a:cs typeface="Trebuchet MS"/>
              </a:rPr>
              <a:t>collectivement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situations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40">
                <a:latin typeface="Trebuchet MS"/>
                <a:cs typeface="Trebuchet MS"/>
              </a:rPr>
              <a:t>travail </a:t>
            </a:r>
            <a:r>
              <a:rPr dirty="0" sz="2400" spc="-65">
                <a:latin typeface="Trebuchet MS"/>
                <a:cs typeface="Trebuchet MS"/>
              </a:rPr>
              <a:t>pour</a:t>
            </a:r>
            <a:r>
              <a:rPr dirty="0" sz="2400" spc="-55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qu’ils </a:t>
            </a:r>
            <a:r>
              <a:rPr dirty="0" sz="2400" spc="-105">
                <a:latin typeface="Trebuchet MS"/>
                <a:cs typeface="Trebuchet MS"/>
              </a:rPr>
              <a:t>développent  leur </a:t>
            </a:r>
            <a:r>
              <a:rPr dirty="0" sz="2400" spc="-140">
                <a:latin typeface="Trebuchet MS"/>
                <a:cs typeface="Trebuchet MS"/>
              </a:rPr>
              <a:t>capacité </a:t>
            </a:r>
            <a:r>
              <a:rPr dirty="0" sz="2400" spc="-114">
                <a:latin typeface="Trebuchet MS"/>
                <a:cs typeface="Trebuchet MS"/>
              </a:rPr>
              <a:t>à </a:t>
            </a:r>
            <a:r>
              <a:rPr dirty="0" sz="2400" spc="-100">
                <a:latin typeface="Trebuchet MS"/>
                <a:cs typeface="Trebuchet MS"/>
              </a:rPr>
              <a:t>analyser </a:t>
            </a:r>
            <a:r>
              <a:rPr dirty="0" sz="2400" spc="-140">
                <a:latin typeface="Trebuchet MS"/>
                <a:cs typeface="Trebuchet MS"/>
              </a:rPr>
              <a:t>le travail </a:t>
            </a:r>
            <a:r>
              <a:rPr dirty="0" sz="2400" spc="-135">
                <a:latin typeface="Trebuchet MS"/>
                <a:cs typeface="Trebuchet MS"/>
              </a:rPr>
              <a:t>et </a:t>
            </a:r>
            <a:r>
              <a:rPr dirty="0" sz="2400" spc="-95">
                <a:latin typeface="Trebuchet MS"/>
                <a:cs typeface="Trebuchet MS"/>
              </a:rPr>
              <a:t>in </a:t>
            </a:r>
            <a:r>
              <a:rPr dirty="0" sz="2400" spc="-155">
                <a:latin typeface="Trebuchet MS"/>
                <a:cs typeface="Trebuchet MS"/>
              </a:rPr>
              <a:t>fine, </a:t>
            </a:r>
            <a:r>
              <a:rPr dirty="0" sz="2400" spc="-125">
                <a:latin typeface="Trebuchet MS"/>
                <a:cs typeface="Trebuchet MS"/>
              </a:rPr>
              <a:t>qu’ils </a:t>
            </a:r>
            <a:r>
              <a:rPr dirty="0" sz="2400" spc="-100">
                <a:latin typeface="Trebuchet MS"/>
                <a:cs typeface="Trebuchet MS"/>
              </a:rPr>
              <a:t>deviennent  </a:t>
            </a:r>
            <a:r>
              <a:rPr dirty="0" sz="2400" spc="-105">
                <a:latin typeface="Trebuchet MS"/>
                <a:cs typeface="Trebuchet MS"/>
              </a:rPr>
              <a:t>compétents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240">
                <a:latin typeface="Trebuchet MS"/>
                <a:cs typeface="Trebuchet MS"/>
              </a:rPr>
              <a:t>;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Char char="-"/>
              <a:tabLst>
                <a:tab pos="174625" algn="l"/>
              </a:tabLst>
            </a:pPr>
            <a:r>
              <a:rPr dirty="0" sz="2400" spc="-165">
                <a:latin typeface="Trebuchet MS"/>
                <a:cs typeface="Trebuchet MS"/>
              </a:rPr>
              <a:t>Le </a:t>
            </a:r>
            <a:r>
              <a:rPr dirty="0" sz="2400" spc="-114">
                <a:latin typeface="Trebuchet MS"/>
                <a:cs typeface="Trebuchet MS"/>
              </a:rPr>
              <a:t>cas </a:t>
            </a:r>
            <a:r>
              <a:rPr dirty="0" sz="2400" spc="-135">
                <a:latin typeface="Trebuchet MS"/>
                <a:cs typeface="Trebuchet MS"/>
              </a:rPr>
              <a:t>échéant, </a:t>
            </a:r>
            <a:r>
              <a:rPr dirty="0" sz="2400" spc="-80">
                <a:latin typeface="Trebuchet MS"/>
                <a:cs typeface="Trebuchet MS"/>
              </a:rPr>
              <a:t>proposer des </a:t>
            </a:r>
            <a:r>
              <a:rPr dirty="0" sz="2400" spc="-90">
                <a:latin typeface="Trebuchet MS"/>
                <a:cs typeface="Trebuchet MS"/>
              </a:rPr>
              <a:t>situations </a:t>
            </a:r>
            <a:r>
              <a:rPr dirty="0" sz="2400" spc="-125">
                <a:latin typeface="Trebuchet MS"/>
                <a:cs typeface="Trebuchet MS"/>
              </a:rPr>
              <a:t>d’apprentissage </a:t>
            </a:r>
            <a:r>
              <a:rPr dirty="0" sz="2400" spc="-105">
                <a:latin typeface="Trebuchet MS"/>
                <a:cs typeface="Trebuchet MS"/>
              </a:rPr>
              <a:t>de  remédiation </a:t>
            </a:r>
            <a:r>
              <a:rPr dirty="0" sz="2400" spc="-240">
                <a:latin typeface="Trebuchet MS"/>
                <a:cs typeface="Trebuchet MS"/>
              </a:rPr>
              <a:t>: </a:t>
            </a:r>
            <a:r>
              <a:rPr dirty="0" sz="2400" spc="-110">
                <a:latin typeface="Trebuchet MS"/>
                <a:cs typeface="Trebuchet MS"/>
              </a:rPr>
              <a:t>simulations, </a:t>
            </a:r>
            <a:r>
              <a:rPr dirty="0" sz="2400" spc="-165">
                <a:latin typeface="Trebuchet MS"/>
                <a:cs typeface="Trebuchet MS"/>
              </a:rPr>
              <a:t>jeux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30">
                <a:latin typeface="Trebuchet MS"/>
                <a:cs typeface="Trebuchet MS"/>
              </a:rPr>
              <a:t>rôles, </a:t>
            </a:r>
            <a:r>
              <a:rPr dirty="0" sz="2400" spc="-80">
                <a:latin typeface="Trebuchet MS"/>
                <a:cs typeface="Trebuchet MS"/>
              </a:rPr>
              <a:t>mises </a:t>
            </a:r>
            <a:r>
              <a:rPr dirty="0" sz="2400" spc="-85">
                <a:latin typeface="Trebuchet MS"/>
                <a:cs typeface="Trebuchet MS"/>
              </a:rPr>
              <a:t>en</a:t>
            </a:r>
            <a:r>
              <a:rPr dirty="0" sz="2400" spc="-545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situation, </a:t>
            </a:r>
            <a:r>
              <a:rPr dirty="0" sz="2400" spc="-90">
                <a:latin typeface="Trebuchet MS"/>
                <a:cs typeface="Trebuchet MS"/>
              </a:rPr>
              <a:t>mise 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14">
                <a:latin typeface="Trebuchet MS"/>
                <a:cs typeface="Trebuchet MS"/>
              </a:rPr>
              <a:t>œuvre </a:t>
            </a:r>
            <a:r>
              <a:rPr dirty="0" sz="2400" spc="-150">
                <a:latin typeface="Trebuchet MS"/>
                <a:cs typeface="Trebuchet MS"/>
              </a:rPr>
              <a:t>d’étude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14">
                <a:latin typeface="Trebuchet MS"/>
                <a:cs typeface="Trebuchet MS"/>
              </a:rPr>
              <a:t>cas </a:t>
            </a:r>
            <a:r>
              <a:rPr dirty="0" sz="2400" spc="-105">
                <a:latin typeface="Trebuchet MS"/>
                <a:cs typeface="Trebuchet MS"/>
              </a:rPr>
              <a:t>professionnels,</a:t>
            </a:r>
            <a:r>
              <a:rPr dirty="0" sz="2400" spc="-540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etc.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8140" marR="5080" indent="-11938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5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6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955" y="1083309"/>
            <a:ext cx="8113395" cy="4441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3505">
              <a:lnSpc>
                <a:spcPct val="100000"/>
              </a:lnSpc>
              <a:spcBef>
                <a:spcPts val="100"/>
              </a:spcBef>
            </a:pPr>
            <a:r>
              <a:rPr dirty="0" u="heavy" sz="2400" spc="-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Exploiter 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pédagogique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50">
              <a:latin typeface="Arial"/>
              <a:cs typeface="Arial"/>
            </a:endParaRPr>
          </a:p>
          <a:p>
            <a:pPr marL="12700" marR="1113790">
              <a:lnSpc>
                <a:spcPct val="100000"/>
              </a:lnSpc>
              <a:spcBef>
                <a:spcPts val="5"/>
              </a:spcBef>
            </a:pPr>
            <a:r>
              <a:rPr dirty="0" sz="2400" spc="-165">
                <a:latin typeface="Trebuchet MS"/>
                <a:cs typeface="Trebuchet MS"/>
              </a:rPr>
              <a:t>La </a:t>
            </a:r>
            <a:r>
              <a:rPr dirty="0" sz="2400" spc="-100">
                <a:latin typeface="Trebuchet MS"/>
                <a:cs typeface="Trebuchet MS"/>
              </a:rPr>
              <a:t>construction </a:t>
            </a:r>
            <a:r>
              <a:rPr dirty="0" sz="2400" spc="-130">
                <a:latin typeface="Trebuchet MS"/>
                <a:cs typeface="Trebuchet MS"/>
              </a:rPr>
              <a:t>d’une </a:t>
            </a:r>
            <a:r>
              <a:rPr dirty="0" sz="2400" spc="-114">
                <a:latin typeface="Trebuchet MS"/>
                <a:cs typeface="Trebuchet MS"/>
              </a:rPr>
              <a:t>continuité </a:t>
            </a:r>
            <a:r>
              <a:rPr dirty="0" sz="2400" spc="-145">
                <a:latin typeface="Trebuchet MS"/>
                <a:cs typeface="Trebuchet MS"/>
              </a:rPr>
              <a:t>explicite </a:t>
            </a:r>
            <a:r>
              <a:rPr dirty="0" sz="2400" spc="-120">
                <a:latin typeface="Trebuchet MS"/>
                <a:cs typeface="Trebuchet MS"/>
              </a:rPr>
              <a:t>entre </a:t>
            </a:r>
            <a:r>
              <a:rPr dirty="0" sz="2400" spc="-110">
                <a:latin typeface="Trebuchet MS"/>
                <a:cs typeface="Trebuchet MS"/>
              </a:rPr>
              <a:t>action</a:t>
            </a:r>
            <a:r>
              <a:rPr dirty="0" sz="2400" spc="-50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  </a:t>
            </a:r>
            <a:r>
              <a:rPr dirty="0" sz="2400" spc="-95">
                <a:latin typeface="Trebuchet MS"/>
                <a:cs typeface="Trebuchet MS"/>
              </a:rPr>
              <a:t>connaissance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2400" spc="-30">
                <a:latin typeface="Trebuchet MS"/>
                <a:cs typeface="Trebuchet MS"/>
              </a:rPr>
              <a:t>À </a:t>
            </a:r>
            <a:r>
              <a:rPr dirty="0" sz="2400" spc="-120">
                <a:latin typeface="Trebuchet MS"/>
                <a:cs typeface="Trebuchet MS"/>
              </a:rPr>
              <a:t>travers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espaces </a:t>
            </a:r>
            <a:r>
              <a:rPr dirty="0" sz="2400" spc="-110">
                <a:latin typeface="Trebuchet MS"/>
                <a:cs typeface="Trebuchet MS"/>
              </a:rPr>
              <a:t>intermédiaires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20">
                <a:latin typeface="Trebuchet MS"/>
                <a:cs typeface="Trebuchet MS"/>
              </a:rPr>
              <a:t>formation, permettre</a:t>
            </a:r>
            <a:r>
              <a:rPr dirty="0" sz="2400" spc="-32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aux</a:t>
            </a:r>
            <a:endParaRPr sz="2400">
              <a:latin typeface="Trebuchet MS"/>
              <a:cs typeface="Trebuchet MS"/>
            </a:endParaRPr>
          </a:p>
          <a:p>
            <a:pPr marL="12700" marR="168910">
              <a:lnSpc>
                <a:spcPct val="100000"/>
              </a:lnSpc>
            </a:pPr>
            <a:r>
              <a:rPr dirty="0" sz="2400" spc="-114">
                <a:latin typeface="Trebuchet MS"/>
                <a:cs typeface="Trebuchet MS"/>
              </a:rPr>
              <a:t>élèves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travailler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situations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professionnelles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sur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lesquelles  </a:t>
            </a:r>
            <a:r>
              <a:rPr dirty="0" sz="2400" spc="-150">
                <a:latin typeface="Trebuchet MS"/>
                <a:cs typeface="Trebuchet MS"/>
              </a:rPr>
              <a:t>il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leur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est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possible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s’arrêter,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revenir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en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arrière,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prendre  </a:t>
            </a:r>
            <a:r>
              <a:rPr dirty="0" sz="2400" spc="-140">
                <a:latin typeface="Trebuchet MS"/>
                <a:cs typeface="Trebuchet MS"/>
              </a:rPr>
              <a:t>le </a:t>
            </a:r>
            <a:r>
              <a:rPr dirty="0" sz="2400" spc="-95">
                <a:latin typeface="Trebuchet MS"/>
                <a:cs typeface="Trebuchet MS"/>
              </a:rPr>
              <a:t>temps </a:t>
            </a:r>
            <a:r>
              <a:rPr dirty="0" sz="2400" spc="-100">
                <a:latin typeface="Trebuchet MS"/>
                <a:cs typeface="Trebuchet MS"/>
              </a:rPr>
              <a:t>de comprendre </a:t>
            </a:r>
            <a:r>
              <a:rPr dirty="0" sz="2400" spc="-155">
                <a:latin typeface="Trebuchet MS"/>
                <a:cs typeface="Trebuchet MS"/>
              </a:rPr>
              <a:t>l’erreur </a:t>
            </a:r>
            <a:r>
              <a:rPr dirty="0" sz="2400" spc="-140">
                <a:latin typeface="Trebuchet MS"/>
                <a:cs typeface="Trebuchet MS"/>
              </a:rPr>
              <a:t>et </a:t>
            </a:r>
            <a:r>
              <a:rPr dirty="0" sz="2400" spc="-135">
                <a:latin typeface="Trebuchet MS"/>
                <a:cs typeface="Trebuchet MS"/>
              </a:rPr>
              <a:t>d’essayer </a:t>
            </a:r>
            <a:r>
              <a:rPr dirty="0" sz="2400" spc="-114">
                <a:latin typeface="Trebuchet MS"/>
                <a:cs typeface="Trebuchet MS"/>
              </a:rPr>
              <a:t>à </a:t>
            </a:r>
            <a:r>
              <a:rPr dirty="0" sz="2400" spc="-105">
                <a:latin typeface="Trebuchet MS"/>
                <a:cs typeface="Trebuchet MS"/>
              </a:rPr>
              <a:t>nouveau. Ces  </a:t>
            </a:r>
            <a:r>
              <a:rPr dirty="0" sz="2400" spc="-95">
                <a:latin typeface="Trebuchet MS"/>
                <a:cs typeface="Trebuchet MS"/>
              </a:rPr>
              <a:t>espaces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donnent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également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aux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enseignants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75">
                <a:latin typeface="Trebuchet MS"/>
                <a:cs typeface="Trebuchet MS"/>
              </a:rPr>
              <a:t>moyens</a:t>
            </a:r>
            <a:endParaRPr sz="2400">
              <a:latin typeface="Trebuchet MS"/>
              <a:cs typeface="Trebuchet MS"/>
            </a:endParaRPr>
          </a:p>
          <a:p>
            <a:pPr marL="12700" marR="223520">
              <a:lnSpc>
                <a:spcPct val="100000"/>
              </a:lnSpc>
              <a:spcBef>
                <a:spcPts val="5"/>
              </a:spcBef>
            </a:pPr>
            <a:r>
              <a:rPr dirty="0" sz="2400" spc="-120">
                <a:latin typeface="Trebuchet MS"/>
                <a:cs typeface="Trebuchet MS"/>
              </a:rPr>
              <a:t>d’introduire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aléas,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faire</a:t>
            </a:r>
            <a:r>
              <a:rPr dirty="0" sz="2400" spc="-165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varier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complexité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mettre  </a:t>
            </a:r>
            <a:r>
              <a:rPr dirty="0" sz="2400" spc="-95">
                <a:latin typeface="Trebuchet MS"/>
                <a:cs typeface="Trebuchet MS"/>
              </a:rPr>
              <a:t>ainsi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14">
                <a:latin typeface="Trebuchet MS"/>
                <a:cs typeface="Trebuchet MS"/>
              </a:rPr>
              <a:t>œuvre </a:t>
            </a:r>
            <a:r>
              <a:rPr dirty="0" sz="2400" spc="-80">
                <a:latin typeface="Trebuchet MS"/>
                <a:cs typeface="Trebuchet MS"/>
              </a:rPr>
              <a:t>une </a:t>
            </a:r>
            <a:r>
              <a:rPr dirty="0" sz="2400" spc="-125">
                <a:latin typeface="Trebuchet MS"/>
                <a:cs typeface="Trebuchet MS"/>
              </a:rPr>
              <a:t>différenciation</a:t>
            </a:r>
            <a:r>
              <a:rPr dirty="0" sz="2400" spc="-52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pédagogique.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61009" marR="5080" indent="-11938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1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4604" y="1377441"/>
            <a:ext cx="708469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Exploiter 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manière réfléchie </a:t>
            </a:r>
            <a:r>
              <a:rPr dirty="0" u="heavy" sz="24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l’alternance</a:t>
            </a:r>
            <a:r>
              <a:rPr dirty="0" u="heavy" sz="2400" spc="-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pédagogique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195">
                <a:latin typeface="Trebuchet MS"/>
                <a:cs typeface="Trebuchet MS"/>
              </a:rPr>
              <a:t>L’exemple </a:t>
            </a:r>
            <a:r>
              <a:rPr dirty="0" sz="2400" spc="-130">
                <a:latin typeface="Trebuchet MS"/>
                <a:cs typeface="Trebuchet MS"/>
              </a:rPr>
              <a:t>d’une </a:t>
            </a:r>
            <a:r>
              <a:rPr dirty="0" u="heavy" sz="2400" spc="-10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classe </a:t>
            </a:r>
            <a:r>
              <a:rPr dirty="0" u="heavy" sz="2400" spc="-1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transplantée </a:t>
            </a:r>
            <a:r>
              <a:rPr dirty="0" u="heavy" sz="2400" spc="-8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en</a:t>
            </a:r>
            <a:r>
              <a:rPr dirty="0" u="heavy" sz="2400" spc="-41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400" spc="-10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hypermarché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948" y="132715"/>
            <a:ext cx="7573009" cy="4977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65176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arlito"/>
                <a:cs typeface="Carlito"/>
              </a:rPr>
              <a:t>PLAN </a:t>
            </a:r>
            <a:r>
              <a:rPr dirty="0" sz="2400" spc="-30" b="1">
                <a:latin typeface="Carlito"/>
                <a:cs typeface="Carlito"/>
              </a:rPr>
              <a:t>NATIONAL </a:t>
            </a:r>
            <a:r>
              <a:rPr dirty="0" sz="2400" spc="-5" b="1">
                <a:latin typeface="Carlito"/>
                <a:cs typeface="Carlito"/>
              </a:rPr>
              <a:t>DE</a:t>
            </a:r>
            <a:r>
              <a:rPr dirty="0" sz="2400" spc="-45" b="1">
                <a:latin typeface="Carlito"/>
                <a:cs typeface="Carlito"/>
              </a:rPr>
              <a:t> </a:t>
            </a:r>
            <a:r>
              <a:rPr dirty="0" sz="2400" spc="-30" b="1">
                <a:latin typeface="Carlito"/>
                <a:cs typeface="Carlito"/>
              </a:rPr>
              <a:t>FORMATION</a:t>
            </a:r>
            <a:endParaRPr sz="2400">
              <a:latin typeface="Carlito"/>
              <a:cs typeface="Carlito"/>
            </a:endParaRPr>
          </a:p>
          <a:p>
            <a:pPr algn="ctr" marL="2654300">
              <a:lnSpc>
                <a:spcPct val="100000"/>
              </a:lnSpc>
            </a:pPr>
            <a:r>
              <a:rPr dirty="0" sz="2400" spc="-5" b="1">
                <a:latin typeface="Carlito"/>
                <a:cs typeface="Carlito"/>
              </a:rPr>
              <a:t>Du </a:t>
            </a:r>
            <a:r>
              <a:rPr dirty="0" sz="2400" b="1">
                <a:latin typeface="Carlito"/>
                <a:cs typeface="Carlito"/>
              </a:rPr>
              <a:t>20 au </a:t>
            </a:r>
            <a:r>
              <a:rPr dirty="0" sz="2400" spc="-10" b="1">
                <a:latin typeface="Carlito"/>
                <a:cs typeface="Carlito"/>
              </a:rPr>
              <a:t>23 janvier</a:t>
            </a:r>
            <a:r>
              <a:rPr dirty="0" sz="2400" spc="-45" b="1">
                <a:latin typeface="Carlito"/>
                <a:cs typeface="Carlito"/>
              </a:rPr>
              <a:t> </a:t>
            </a:r>
            <a:r>
              <a:rPr dirty="0" sz="2400" spc="-5" b="1">
                <a:latin typeface="Carlito"/>
                <a:cs typeface="Carlito"/>
              </a:rPr>
              <a:t>2020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050">
              <a:latin typeface="Carlito"/>
              <a:cs typeface="Carlito"/>
            </a:endParaRPr>
          </a:p>
          <a:p>
            <a:pPr marL="219710">
              <a:lnSpc>
                <a:spcPct val="100000"/>
              </a:lnSpc>
            </a:pPr>
            <a:r>
              <a:rPr dirty="0" sz="3200" spc="-5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z="3200" spc="-4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3200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3200" spc="-15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3200" spc="-10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200">
              <a:latin typeface="Carlito"/>
              <a:cs typeface="Carlito"/>
            </a:endParaRPr>
          </a:p>
          <a:p>
            <a:pPr algn="ctr" marL="12700" marR="93980" indent="-2540">
              <a:lnSpc>
                <a:spcPct val="100000"/>
              </a:lnSpc>
              <a:spcBef>
                <a:spcPts val="2555"/>
              </a:spcBef>
            </a:pPr>
            <a:r>
              <a:rPr dirty="0" sz="4000" spc="-25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z="400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z="4000" spc="-55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z="4000" spc="-10" b="1">
                <a:solidFill>
                  <a:srgbClr val="F6BA00"/>
                </a:solidFill>
                <a:latin typeface="Carlito"/>
                <a:cs typeface="Carlito"/>
              </a:rPr>
              <a:t>DE  </a:t>
            </a:r>
            <a:r>
              <a:rPr dirty="0" sz="4000" spc="-4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z="4000" spc="-20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z="400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z="4000" spc="-1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z="4000" spc="-20" b="1">
                <a:solidFill>
                  <a:srgbClr val="F6BA00"/>
                </a:solidFill>
                <a:latin typeface="Carlito"/>
                <a:cs typeface="Carlito"/>
              </a:rPr>
              <a:t>ÉQUIPIER  </a:t>
            </a:r>
            <a:r>
              <a:rPr dirty="0" sz="4000" spc="-65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z="4000" spc="-5" b="1">
                <a:solidFill>
                  <a:srgbClr val="F6BA00"/>
                </a:solidFill>
                <a:latin typeface="Carlito"/>
                <a:cs typeface="Carlito"/>
              </a:rPr>
              <a:t>DU</a:t>
            </a:r>
            <a:r>
              <a:rPr dirty="0" sz="4000" spc="50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4000" spc="-15" b="1">
                <a:solidFill>
                  <a:srgbClr val="F6BA00"/>
                </a:solidFill>
                <a:latin typeface="Carlito"/>
                <a:cs typeface="Carlito"/>
              </a:rPr>
              <a:t>COMMERCE</a:t>
            </a:r>
            <a:endParaRPr sz="4000">
              <a:latin typeface="Carlito"/>
              <a:cs typeface="Carlito"/>
            </a:endParaRPr>
          </a:p>
          <a:p>
            <a:pPr algn="ctr" marR="81280">
              <a:lnSpc>
                <a:spcPct val="100000"/>
              </a:lnSpc>
              <a:spcBef>
                <a:spcPts val="5"/>
              </a:spcBef>
            </a:pPr>
            <a:r>
              <a:rPr dirty="0" sz="4000" spc="-116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z="4000" spc="-21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z="4000" spc="-5" b="1">
                <a:solidFill>
                  <a:srgbClr val="F6BA00"/>
                </a:solidFill>
                <a:latin typeface="Carlito"/>
                <a:cs typeface="Carlito"/>
              </a:rPr>
              <a:t>ET </a:t>
            </a:r>
            <a:r>
              <a:rPr dirty="0" sz="400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5385" y="5644095"/>
            <a:ext cx="1564005" cy="1029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75590" marR="5080" indent="-11938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1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1659" y="1100074"/>
            <a:ext cx="7806690" cy="54483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225425">
              <a:lnSpc>
                <a:spcPct val="100000"/>
              </a:lnSpc>
              <a:spcBef>
                <a:spcPts val="105"/>
              </a:spcBef>
            </a:pP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Construire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et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pérenniser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partenariats 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avec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 monde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économique 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et </a:t>
            </a:r>
            <a:r>
              <a:rPr dirty="0" sz="2000" spc="-10" b="1">
                <a:latin typeface="Carlito"/>
                <a:cs typeface="Carlito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professionnel</a:t>
            </a:r>
            <a:endParaRPr sz="2000">
              <a:latin typeface="Carlito"/>
              <a:cs typeface="Carlito"/>
            </a:endParaRPr>
          </a:p>
          <a:p>
            <a:pPr algn="just" marL="355600" marR="196850" indent="-343535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000" spc="-100">
                <a:latin typeface="Trebuchet MS"/>
                <a:cs typeface="Trebuchet MS"/>
              </a:rPr>
              <a:t>renforcer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connaissance </a:t>
            </a:r>
            <a:r>
              <a:rPr dirty="0" sz="2000" spc="-50">
                <a:latin typeface="Trebuchet MS"/>
                <a:cs typeface="Trebuchet MS"/>
              </a:rPr>
              <a:t>du </a:t>
            </a:r>
            <a:r>
              <a:rPr dirty="0" sz="2000" spc="-55">
                <a:latin typeface="Trebuchet MS"/>
                <a:cs typeface="Trebuchet MS"/>
              </a:rPr>
              <a:t>monde </a:t>
            </a:r>
            <a:r>
              <a:rPr dirty="0" sz="2000" spc="-75">
                <a:latin typeface="Trebuchet MS"/>
                <a:cs typeface="Trebuchet MS"/>
              </a:rPr>
              <a:t>économique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90">
                <a:latin typeface="Trebuchet MS"/>
                <a:cs typeface="Trebuchet MS"/>
              </a:rPr>
              <a:t>professionnel, </a:t>
            </a:r>
            <a:r>
              <a:rPr dirty="0" sz="2000" spc="-60">
                <a:latin typeface="Trebuchet MS"/>
                <a:cs typeface="Trebuchet MS"/>
              </a:rPr>
              <a:t>du  </a:t>
            </a:r>
            <a:r>
              <a:rPr dirty="0" sz="2000" spc="-85">
                <a:latin typeface="Trebuchet MS"/>
                <a:cs typeface="Trebuchet MS"/>
              </a:rPr>
              <a:t>fonctionnement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l'entreprise,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enjeux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de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réalité</a:t>
            </a:r>
            <a:r>
              <a:rPr dirty="0" sz="2000" spc="-12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métiers  </a:t>
            </a:r>
            <a:r>
              <a:rPr dirty="0" sz="2000" spc="-105">
                <a:latin typeface="Trebuchet MS"/>
                <a:cs typeface="Trebuchet MS"/>
              </a:rPr>
              <a:t>relevant </a:t>
            </a:r>
            <a:r>
              <a:rPr dirty="0" sz="2000" spc="-55">
                <a:latin typeface="Trebuchet MS"/>
                <a:cs typeface="Trebuchet MS"/>
              </a:rPr>
              <a:t>du </a:t>
            </a:r>
            <a:r>
              <a:rPr dirty="0" sz="2000" spc="-95">
                <a:latin typeface="Trebuchet MS"/>
                <a:cs typeface="Trebuchet MS"/>
              </a:rPr>
              <a:t>secteur </a:t>
            </a:r>
            <a:r>
              <a:rPr dirty="0" sz="2000" spc="-85">
                <a:latin typeface="Trebuchet MS"/>
                <a:cs typeface="Trebuchet MS"/>
              </a:rPr>
              <a:t>concerné</a:t>
            </a:r>
            <a:r>
              <a:rPr dirty="0" sz="2000" spc="-35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algn="just" marL="355600" indent="-343535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000" spc="-110">
                <a:latin typeface="Trebuchet MS"/>
                <a:cs typeface="Trebuchet MS"/>
              </a:rPr>
              <a:t>éclairer </a:t>
            </a:r>
            <a:r>
              <a:rPr dirty="0" sz="2000" spc="-120">
                <a:latin typeface="Trebuchet MS"/>
                <a:cs typeface="Trebuchet MS"/>
              </a:rPr>
              <a:t>et/ou </a:t>
            </a:r>
            <a:r>
              <a:rPr dirty="0" sz="2000" spc="-90">
                <a:latin typeface="Trebuchet MS"/>
                <a:cs typeface="Trebuchet MS"/>
              </a:rPr>
              <a:t>confirmer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90">
                <a:latin typeface="Trebuchet MS"/>
                <a:cs typeface="Trebuchet MS"/>
              </a:rPr>
              <a:t>choix </a:t>
            </a:r>
            <a:r>
              <a:rPr dirty="0" sz="2000" spc="-110">
                <a:latin typeface="Trebuchet MS"/>
                <a:cs typeface="Trebuchet MS"/>
              </a:rPr>
              <a:t>d’orientation</a:t>
            </a:r>
            <a:r>
              <a:rPr dirty="0" sz="2000" spc="-420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355600" marR="148590" indent="-343535">
              <a:lnSpc>
                <a:spcPct val="100000"/>
              </a:lnSpc>
              <a:spcBef>
                <a:spcPts val="10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05">
                <a:latin typeface="Trebuchet MS"/>
                <a:cs typeface="Trebuchet MS"/>
              </a:rPr>
              <a:t>créer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75">
                <a:latin typeface="Trebuchet MS"/>
                <a:cs typeface="Trebuchet MS"/>
              </a:rPr>
              <a:t>conditions </a:t>
            </a:r>
            <a:r>
              <a:rPr dirty="0" sz="2000" spc="-85">
                <a:latin typeface="Trebuchet MS"/>
                <a:cs typeface="Trebuchet MS"/>
              </a:rPr>
              <a:t>propices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90">
                <a:latin typeface="Trebuchet MS"/>
                <a:cs typeface="Trebuchet MS"/>
              </a:rPr>
              <a:t>sélection </a:t>
            </a:r>
            <a:r>
              <a:rPr dirty="0" sz="2000" spc="-70">
                <a:latin typeface="Trebuchet MS"/>
                <a:cs typeface="Trebuchet MS"/>
              </a:rPr>
              <a:t>en amont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75">
                <a:latin typeface="Trebuchet MS"/>
                <a:cs typeface="Trebuchet MS"/>
              </a:rPr>
              <a:t>situations </a:t>
            </a:r>
            <a:r>
              <a:rPr dirty="0" sz="2000" spc="-80">
                <a:latin typeface="Trebuchet MS"/>
                <a:cs typeface="Trebuchet MS"/>
              </a:rPr>
              <a:t>de  </a:t>
            </a:r>
            <a:r>
              <a:rPr dirty="0" sz="2000" spc="-120">
                <a:latin typeface="Trebuchet MS"/>
                <a:cs typeface="Trebuchet MS"/>
              </a:rPr>
              <a:t>travail </a:t>
            </a:r>
            <a:r>
              <a:rPr dirty="0" sz="2000" spc="-70">
                <a:latin typeface="Trebuchet MS"/>
                <a:cs typeface="Trebuchet MS"/>
              </a:rPr>
              <a:t>disposant </a:t>
            </a:r>
            <a:r>
              <a:rPr dirty="0" sz="2000" spc="-110">
                <a:latin typeface="Trebuchet MS"/>
                <a:cs typeface="Trebuchet MS"/>
              </a:rPr>
              <a:t>d’un réel </a:t>
            </a:r>
            <a:r>
              <a:rPr dirty="0" sz="2000" spc="-100">
                <a:latin typeface="Trebuchet MS"/>
                <a:cs typeface="Trebuchet MS"/>
              </a:rPr>
              <a:t>potentiel d’apprentissage</a:t>
            </a:r>
            <a:r>
              <a:rPr dirty="0" sz="2000" spc="-39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355600" marR="80645" indent="-343535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5">
                <a:latin typeface="Trebuchet MS"/>
                <a:cs typeface="Trebuchet MS"/>
              </a:rPr>
              <a:t>contribuer </a:t>
            </a:r>
            <a:r>
              <a:rPr dirty="0" sz="2000" spc="-90">
                <a:latin typeface="Trebuchet MS"/>
                <a:cs typeface="Trebuchet MS"/>
              </a:rPr>
              <a:t>à </a:t>
            </a:r>
            <a:r>
              <a:rPr dirty="0" sz="2000" spc="-110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mise </a:t>
            </a:r>
            <a:r>
              <a:rPr dirty="0" sz="2000" spc="-70">
                <a:latin typeface="Trebuchet MS"/>
                <a:cs typeface="Trebuchet MS"/>
              </a:rPr>
              <a:t>en </a:t>
            </a:r>
            <a:r>
              <a:rPr dirty="0" sz="2000" spc="-95">
                <a:latin typeface="Trebuchet MS"/>
                <a:cs typeface="Trebuchet MS"/>
              </a:rPr>
              <a:t>œuvre </a:t>
            </a:r>
            <a:r>
              <a:rPr dirty="0" sz="2000" spc="-105">
                <a:latin typeface="Trebuchet MS"/>
                <a:cs typeface="Trebuchet MS"/>
              </a:rPr>
              <a:t>d’événements </a:t>
            </a:r>
            <a:r>
              <a:rPr dirty="0" sz="2000" spc="-85">
                <a:latin typeface="Trebuchet MS"/>
                <a:cs typeface="Trebuchet MS"/>
              </a:rPr>
              <a:t>institutionnels </a:t>
            </a:r>
            <a:r>
              <a:rPr dirty="0" sz="2000" spc="-95">
                <a:latin typeface="Trebuchet MS"/>
                <a:cs typeface="Trebuchet MS"/>
              </a:rPr>
              <a:t>locaux </a:t>
            </a:r>
            <a:r>
              <a:rPr dirty="0" sz="2000" spc="-35">
                <a:latin typeface="Trebuchet MS"/>
                <a:cs typeface="Trebuchet MS"/>
              </a:rPr>
              <a:t>ou  </a:t>
            </a:r>
            <a:r>
              <a:rPr dirty="0" sz="2000" spc="-80">
                <a:latin typeface="Trebuchet MS"/>
                <a:cs typeface="Trebuchet MS"/>
              </a:rPr>
              <a:t>nationaux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visant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promouvoir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secteurs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35">
                <a:latin typeface="Trebuchet MS"/>
                <a:cs typeface="Trebuchet MS"/>
              </a:rPr>
              <a:t>d’activité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et/ou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métiers  </a:t>
            </a:r>
            <a:r>
              <a:rPr dirty="0" sz="2000" spc="-85">
                <a:latin typeface="Trebuchet MS"/>
                <a:cs typeface="Trebuchet MS"/>
              </a:rPr>
              <a:t>spécifiques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355600" marR="300990" indent="-343535">
              <a:lnSpc>
                <a:spcPct val="100000"/>
              </a:lnSpc>
              <a:spcBef>
                <a:spcPts val="99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0">
                <a:latin typeface="Trebuchet MS"/>
                <a:cs typeface="Trebuchet MS"/>
              </a:rPr>
              <a:t>concourir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l’actualisation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75">
                <a:latin typeface="Trebuchet MS"/>
                <a:cs typeface="Trebuchet MS"/>
              </a:rPr>
              <a:t>connaissances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90">
                <a:latin typeface="Trebuchet MS"/>
                <a:cs typeface="Trebuchet MS"/>
              </a:rPr>
              <a:t>compétences </a:t>
            </a:r>
            <a:r>
              <a:rPr dirty="0" sz="2000" spc="-70">
                <a:latin typeface="Trebuchet MS"/>
                <a:cs typeface="Trebuchet MS"/>
              </a:rPr>
              <a:t>des  enseignants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dans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45">
                <a:latin typeface="Trebuchet MS"/>
                <a:cs typeface="Trebuchet MS"/>
              </a:rPr>
              <a:t>un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contexte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dans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lequel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techniques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pratiques  </a:t>
            </a:r>
            <a:r>
              <a:rPr dirty="0" sz="2000" spc="-80">
                <a:latin typeface="Trebuchet MS"/>
                <a:cs typeface="Trebuchet MS"/>
              </a:rPr>
              <a:t>professionnelles </a:t>
            </a:r>
            <a:r>
              <a:rPr dirty="0" sz="2000" spc="-90">
                <a:latin typeface="Trebuchet MS"/>
                <a:cs typeface="Trebuchet MS"/>
              </a:rPr>
              <a:t>évoluent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26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permanence.</a:t>
            </a:r>
            <a:endParaRPr sz="20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95">
                <a:latin typeface="Trebuchet MS"/>
                <a:cs typeface="Trebuchet MS"/>
              </a:rPr>
              <a:t>favoriser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90">
                <a:latin typeface="Trebuchet MS"/>
                <a:cs typeface="Trebuchet MS"/>
              </a:rPr>
              <a:t>partenariats </a:t>
            </a:r>
            <a:r>
              <a:rPr dirty="0" sz="2000" spc="-100">
                <a:latin typeface="Trebuchet MS"/>
                <a:cs typeface="Trebuchet MS"/>
              </a:rPr>
              <a:t>inter-établissements, </a:t>
            </a:r>
            <a:r>
              <a:rPr dirty="0" sz="2000" spc="-120">
                <a:latin typeface="Trebuchet MS"/>
                <a:cs typeface="Trebuchet MS"/>
              </a:rPr>
              <a:t>avec </a:t>
            </a:r>
            <a:r>
              <a:rPr dirty="0" sz="2000" spc="-114">
                <a:latin typeface="Trebuchet MS"/>
                <a:cs typeface="Trebuchet MS"/>
              </a:rPr>
              <a:t>d’autres</a:t>
            </a:r>
            <a:r>
              <a:rPr dirty="0" sz="2000" spc="-27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institutions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8140" marR="5080" indent="-11938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0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4227" y="1097026"/>
            <a:ext cx="8109584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Instaurer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la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traçabilité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l’élève </a:t>
            </a:r>
            <a:r>
              <a:rPr dirty="0" u="heavy" sz="24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 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mettre</a:t>
            </a:r>
            <a:r>
              <a:rPr dirty="0" u="heavy" sz="2400" spc="-2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</a:t>
            </a:r>
            <a:endParaRPr sz="2400">
              <a:latin typeface="Carlito"/>
              <a:cs typeface="Carlito"/>
            </a:endParaRPr>
          </a:p>
          <a:p>
            <a:pPr marL="12700" marR="734060">
              <a:lnSpc>
                <a:spcPct val="100000"/>
              </a:lnSpc>
            </a:pPr>
            <a:r>
              <a:rPr dirty="0" u="heavy" sz="2400" spc="-6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œuvre </a:t>
            </a:r>
            <a:r>
              <a:rPr dirty="0" u="heavy" sz="24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évaluation régulière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 service 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progrès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sz="2400" b="1"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(positive et</a:t>
            </a:r>
            <a:r>
              <a:rPr dirty="0" u="heavy" sz="2400" spc="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partagée)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80645">
              <a:lnSpc>
                <a:spcPct val="100000"/>
              </a:lnSpc>
              <a:spcBef>
                <a:spcPts val="5"/>
              </a:spcBef>
            </a:pPr>
            <a:r>
              <a:rPr dirty="0" sz="2400" spc="-200">
                <a:latin typeface="Trebuchet MS"/>
                <a:cs typeface="Trebuchet MS"/>
              </a:rPr>
              <a:t>ex.</a:t>
            </a:r>
            <a:r>
              <a:rPr dirty="0" u="heavy" sz="2400" spc="-2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400" spc="-19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L’exemple </a:t>
            </a:r>
            <a:r>
              <a:rPr dirty="0" u="heavy" sz="2400" spc="-1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2400" spc="-14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l’Épicerie </a:t>
            </a:r>
            <a:r>
              <a:rPr dirty="0" u="heavy" sz="2400" spc="-1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2400" spc="-6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vos</a:t>
            </a:r>
            <a:r>
              <a:rPr dirty="0" u="heavy" sz="2400" spc="-38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400" spc="-1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envies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Trebuchet MS"/>
              <a:cs typeface="Trebuchet MS"/>
            </a:endParaRPr>
          </a:p>
          <a:p>
            <a:pPr marL="355600" marR="352425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65">
                <a:latin typeface="Trebuchet MS"/>
                <a:cs typeface="Trebuchet MS"/>
              </a:rPr>
              <a:t>Une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évaluation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qui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ne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se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pense</a:t>
            </a:r>
            <a:r>
              <a:rPr dirty="0" sz="2400" spc="-16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pas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isolément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70">
                <a:latin typeface="Trebuchet MS"/>
                <a:cs typeface="Trebuchet MS"/>
              </a:rPr>
              <a:t>du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reste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  </a:t>
            </a:r>
            <a:r>
              <a:rPr dirty="0" sz="2400" spc="-95">
                <a:latin typeface="Trebuchet MS"/>
                <a:cs typeface="Trebuchet MS"/>
              </a:rPr>
              <a:t>pédagogie </a:t>
            </a:r>
            <a:r>
              <a:rPr dirty="0" sz="2400" spc="-135">
                <a:latin typeface="Trebuchet MS"/>
                <a:cs typeface="Trebuchet MS"/>
              </a:rPr>
              <a:t>et </a:t>
            </a:r>
            <a:r>
              <a:rPr dirty="0" sz="2400" spc="-95">
                <a:latin typeface="Trebuchet MS"/>
                <a:cs typeface="Trebuchet MS"/>
              </a:rPr>
              <a:t>qui associe</a:t>
            </a:r>
            <a:r>
              <a:rPr dirty="0" sz="2400" spc="-440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l’élève</a:t>
            </a:r>
            <a:endParaRPr sz="24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65">
                <a:latin typeface="Trebuchet MS"/>
                <a:cs typeface="Trebuchet MS"/>
              </a:rPr>
              <a:t>Une </a:t>
            </a:r>
            <a:r>
              <a:rPr dirty="0" sz="2400" spc="-110">
                <a:latin typeface="Trebuchet MS"/>
                <a:cs typeface="Trebuchet MS"/>
              </a:rPr>
              <a:t>évaluation </a:t>
            </a:r>
            <a:r>
              <a:rPr dirty="0" sz="2400" spc="-95">
                <a:latin typeface="Trebuchet MS"/>
                <a:cs typeface="Trebuchet MS"/>
              </a:rPr>
              <a:t>qui </a:t>
            </a:r>
            <a:r>
              <a:rPr dirty="0" sz="2400" spc="-130">
                <a:latin typeface="Trebuchet MS"/>
                <a:cs typeface="Trebuchet MS"/>
              </a:rPr>
              <a:t>relève d’une</a:t>
            </a:r>
            <a:r>
              <a:rPr dirty="0" sz="2400" spc="-4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construction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2400" spc="-90">
                <a:latin typeface="Trebuchet MS"/>
                <a:cs typeface="Trebuchet MS"/>
              </a:rPr>
              <a:t>pédagogique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pour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éclairer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l’élève </a:t>
            </a:r>
            <a:r>
              <a:rPr dirty="0" sz="2400" spc="-65">
                <a:latin typeface="Trebuchet MS"/>
                <a:cs typeface="Trebuchet MS"/>
              </a:rPr>
              <a:t>sur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acquis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besoins.</a:t>
            </a:r>
            <a:endParaRPr sz="2400">
              <a:latin typeface="Trebuchet MS"/>
              <a:cs typeface="Trebuchet MS"/>
            </a:endParaRPr>
          </a:p>
          <a:p>
            <a:pPr marL="355600" marR="1534795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400" spc="-65">
                <a:latin typeface="Trebuchet MS"/>
                <a:cs typeface="Trebuchet MS"/>
              </a:rPr>
              <a:t>Une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évaluation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qui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constate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progrès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et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axes  d’amélioration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348740" marR="5080" indent="-683260">
              <a:lnSpc>
                <a:spcPct val="100000"/>
              </a:lnSpc>
              <a:spcBef>
                <a:spcPts val="95"/>
              </a:spcBef>
            </a:pP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5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2579" y="1009015"/>
            <a:ext cx="8406765" cy="5591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32410">
              <a:lnSpc>
                <a:spcPct val="100000"/>
              </a:lnSpc>
              <a:spcBef>
                <a:spcPts val="100"/>
              </a:spcBef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Instaurer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la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traçabilité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l’élève </a:t>
            </a:r>
            <a:r>
              <a:rPr dirty="0" u="heavy" sz="24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 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mettre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œuvre </a:t>
            </a:r>
            <a:r>
              <a:rPr dirty="0" sz="2400" spc="-175" b="1"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évaluation régulière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 service 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progrès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sz="2400" spc="-10" b="1"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(positive et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partagée)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Carlito"/>
              <a:cs typeface="Carlito"/>
            </a:endParaRPr>
          </a:p>
          <a:p>
            <a:pPr marL="127000">
              <a:lnSpc>
                <a:spcPct val="100000"/>
              </a:lnSpc>
            </a:pPr>
            <a:r>
              <a:rPr dirty="0" sz="2800" spc="-100">
                <a:latin typeface="Trebuchet MS"/>
                <a:cs typeface="Trebuchet MS"/>
              </a:rPr>
              <a:t>Pour</a:t>
            </a:r>
            <a:r>
              <a:rPr dirty="0" sz="2800" spc="-204">
                <a:latin typeface="Trebuchet MS"/>
                <a:cs typeface="Trebuchet MS"/>
              </a:rPr>
              <a:t> </a:t>
            </a:r>
            <a:r>
              <a:rPr dirty="0" sz="2800" spc="-280"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rebuchet MS"/>
              <a:cs typeface="Trebuchet MS"/>
            </a:endParaRPr>
          </a:p>
          <a:p>
            <a:pPr marL="413384" marR="19685" indent="-287020">
              <a:lnSpc>
                <a:spcPct val="80000"/>
              </a:lnSpc>
              <a:buClr>
                <a:srgbClr val="FF6600"/>
              </a:buClr>
              <a:buSzPct val="89285"/>
              <a:buFont typeface="Arial"/>
              <a:buChar char="•"/>
              <a:tabLst>
                <a:tab pos="413384" algn="l"/>
                <a:tab pos="414020" algn="l"/>
              </a:tabLst>
            </a:pPr>
            <a:r>
              <a:rPr dirty="0" sz="2800" spc="-120">
                <a:latin typeface="Trebuchet MS"/>
                <a:cs typeface="Trebuchet MS"/>
              </a:rPr>
              <a:t>favoriser </a:t>
            </a:r>
            <a:r>
              <a:rPr dirty="0" sz="2800" spc="-90">
                <a:latin typeface="Trebuchet MS"/>
                <a:cs typeface="Trebuchet MS"/>
              </a:rPr>
              <a:t>une </a:t>
            </a:r>
            <a:r>
              <a:rPr dirty="0" sz="2800" spc="-140">
                <a:latin typeface="Trebuchet MS"/>
                <a:cs typeface="Trebuchet MS"/>
              </a:rPr>
              <a:t>meilleure </a:t>
            </a:r>
            <a:r>
              <a:rPr dirty="0" sz="2800" spc="-95">
                <a:latin typeface="Trebuchet MS"/>
                <a:cs typeface="Trebuchet MS"/>
              </a:rPr>
              <a:t>adhésion des </a:t>
            </a:r>
            <a:r>
              <a:rPr dirty="0" sz="2800" spc="-130">
                <a:latin typeface="Trebuchet MS"/>
                <a:cs typeface="Trebuchet MS"/>
              </a:rPr>
              <a:t>élèves </a:t>
            </a:r>
            <a:r>
              <a:rPr dirty="0" sz="2800" spc="-135">
                <a:latin typeface="Trebuchet MS"/>
                <a:cs typeface="Trebuchet MS"/>
              </a:rPr>
              <a:t>à </a:t>
            </a:r>
            <a:r>
              <a:rPr dirty="0" sz="2800" spc="-130">
                <a:latin typeface="Trebuchet MS"/>
                <a:cs typeface="Trebuchet MS"/>
              </a:rPr>
              <a:t>leur  </a:t>
            </a:r>
            <a:r>
              <a:rPr dirty="0" sz="2800" spc="-114">
                <a:latin typeface="Trebuchet MS"/>
                <a:cs typeface="Trebuchet MS"/>
              </a:rPr>
              <a:t>formation </a:t>
            </a:r>
            <a:r>
              <a:rPr dirty="0" sz="2800" spc="-100">
                <a:latin typeface="Trebuchet MS"/>
                <a:cs typeface="Trebuchet MS"/>
              </a:rPr>
              <a:t>(sens </a:t>
            </a:r>
            <a:r>
              <a:rPr dirty="0" sz="2800" spc="-85">
                <a:latin typeface="Trebuchet MS"/>
                <a:cs typeface="Trebuchet MS"/>
              </a:rPr>
              <a:t>donné </a:t>
            </a:r>
            <a:r>
              <a:rPr dirty="0" sz="2800" spc="-155">
                <a:latin typeface="Trebuchet MS"/>
                <a:cs typeface="Trebuchet MS"/>
              </a:rPr>
              <a:t>et </a:t>
            </a:r>
            <a:r>
              <a:rPr dirty="0" sz="2800" spc="-135">
                <a:latin typeface="Trebuchet MS"/>
                <a:cs typeface="Trebuchet MS"/>
              </a:rPr>
              <a:t>implication </a:t>
            </a:r>
            <a:r>
              <a:rPr dirty="0" sz="2800" spc="-95">
                <a:latin typeface="Trebuchet MS"/>
                <a:cs typeface="Trebuchet MS"/>
              </a:rPr>
              <a:t>des</a:t>
            </a:r>
            <a:r>
              <a:rPr dirty="0" sz="2800" spc="-620">
                <a:latin typeface="Trebuchet MS"/>
                <a:cs typeface="Trebuchet MS"/>
              </a:rPr>
              <a:t> </a:t>
            </a:r>
            <a:r>
              <a:rPr dirty="0" sz="2800" spc="-130">
                <a:latin typeface="Trebuchet MS"/>
                <a:cs typeface="Trebuchet MS"/>
              </a:rPr>
              <a:t>élèves </a:t>
            </a:r>
            <a:r>
              <a:rPr dirty="0" sz="2800" spc="-145">
                <a:latin typeface="Trebuchet MS"/>
                <a:cs typeface="Trebuchet MS"/>
              </a:rPr>
              <a:t>accrue  </a:t>
            </a:r>
            <a:r>
              <a:rPr dirty="0" sz="2800" spc="-85">
                <a:latin typeface="Trebuchet MS"/>
                <a:cs typeface="Trebuchet MS"/>
              </a:rPr>
              <a:t>dans </a:t>
            </a:r>
            <a:r>
              <a:rPr dirty="0" sz="2800" spc="-160">
                <a:latin typeface="Trebuchet MS"/>
                <a:cs typeface="Trebuchet MS"/>
              </a:rPr>
              <a:t>la </a:t>
            </a:r>
            <a:r>
              <a:rPr dirty="0" sz="2800" spc="-114">
                <a:latin typeface="Trebuchet MS"/>
                <a:cs typeface="Trebuchet MS"/>
              </a:rPr>
              <a:t>construction de </a:t>
            </a:r>
            <a:r>
              <a:rPr dirty="0" sz="2800" spc="-110">
                <a:latin typeface="Trebuchet MS"/>
                <a:cs typeface="Trebuchet MS"/>
              </a:rPr>
              <a:t>leurs </a:t>
            </a:r>
            <a:r>
              <a:rPr dirty="0" sz="2800" spc="-95">
                <a:latin typeface="Trebuchet MS"/>
                <a:cs typeface="Trebuchet MS"/>
              </a:rPr>
              <a:t>propres</a:t>
            </a:r>
            <a:r>
              <a:rPr dirty="0" sz="2800" spc="-620">
                <a:latin typeface="Trebuchet MS"/>
                <a:cs typeface="Trebuchet MS"/>
              </a:rPr>
              <a:t> </a:t>
            </a:r>
            <a:r>
              <a:rPr dirty="0" sz="2800" spc="-125">
                <a:latin typeface="Trebuchet MS"/>
                <a:cs typeface="Trebuchet MS"/>
              </a:rPr>
              <a:t>compétences) </a:t>
            </a:r>
            <a:r>
              <a:rPr dirty="0" sz="2800" spc="-280">
                <a:latin typeface="Trebuchet MS"/>
                <a:cs typeface="Trebuchet MS"/>
              </a:rPr>
              <a:t>;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6600"/>
              </a:buClr>
              <a:buFont typeface="Arial"/>
              <a:buChar char="•"/>
            </a:pPr>
            <a:endParaRPr sz="2250">
              <a:latin typeface="Trebuchet MS"/>
              <a:cs typeface="Trebuchet MS"/>
            </a:endParaRPr>
          </a:p>
          <a:p>
            <a:pPr marL="413384" marR="211454" indent="-287020">
              <a:lnSpc>
                <a:spcPts val="2690"/>
              </a:lnSpc>
              <a:buClr>
                <a:srgbClr val="FF6600"/>
              </a:buClr>
              <a:buSzPct val="89285"/>
              <a:buFont typeface="Arial"/>
              <a:buChar char="•"/>
              <a:tabLst>
                <a:tab pos="413384" algn="l"/>
                <a:tab pos="414020" algn="l"/>
              </a:tabLst>
            </a:pPr>
            <a:r>
              <a:rPr dirty="0" sz="2800" spc="-135">
                <a:latin typeface="Trebuchet MS"/>
                <a:cs typeface="Trebuchet MS"/>
              </a:rPr>
              <a:t>permettre</a:t>
            </a:r>
            <a:r>
              <a:rPr dirty="0" sz="2800" spc="-200">
                <a:latin typeface="Trebuchet MS"/>
                <a:cs typeface="Trebuchet MS"/>
              </a:rPr>
              <a:t> </a:t>
            </a:r>
            <a:r>
              <a:rPr dirty="0" sz="2800" spc="-130">
                <a:latin typeface="Trebuchet MS"/>
                <a:cs typeface="Trebuchet MS"/>
              </a:rPr>
              <a:t>aux</a:t>
            </a:r>
            <a:r>
              <a:rPr dirty="0" sz="2800" spc="-190">
                <a:latin typeface="Trebuchet MS"/>
                <a:cs typeface="Trebuchet MS"/>
              </a:rPr>
              <a:t> </a:t>
            </a:r>
            <a:r>
              <a:rPr dirty="0" sz="2800" spc="-105">
                <a:latin typeface="Trebuchet MS"/>
                <a:cs typeface="Trebuchet MS"/>
              </a:rPr>
              <a:t>enseignants</a:t>
            </a:r>
            <a:r>
              <a:rPr dirty="0" sz="2800" spc="-185">
                <a:latin typeface="Trebuchet MS"/>
                <a:cs typeface="Trebuchet MS"/>
              </a:rPr>
              <a:t> </a:t>
            </a:r>
            <a:r>
              <a:rPr dirty="0" sz="2800" spc="-120">
                <a:latin typeface="Trebuchet MS"/>
                <a:cs typeface="Trebuchet MS"/>
              </a:rPr>
              <a:t>de</a:t>
            </a:r>
            <a:r>
              <a:rPr dirty="0" sz="2800" spc="-210">
                <a:latin typeface="Trebuchet MS"/>
                <a:cs typeface="Trebuchet MS"/>
              </a:rPr>
              <a:t> </a:t>
            </a:r>
            <a:r>
              <a:rPr dirty="0" sz="2800" spc="-130">
                <a:latin typeface="Trebuchet MS"/>
                <a:cs typeface="Trebuchet MS"/>
              </a:rPr>
              <a:t>piloter</a:t>
            </a:r>
            <a:r>
              <a:rPr dirty="0" sz="2800" spc="-20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au</a:t>
            </a:r>
            <a:r>
              <a:rPr dirty="0" sz="2800" spc="-195">
                <a:latin typeface="Trebuchet MS"/>
                <a:cs typeface="Trebuchet MS"/>
              </a:rPr>
              <a:t> </a:t>
            </a:r>
            <a:r>
              <a:rPr dirty="0" sz="2800" spc="-105">
                <a:latin typeface="Trebuchet MS"/>
                <a:cs typeface="Trebuchet MS"/>
              </a:rPr>
              <a:t>plus</a:t>
            </a:r>
            <a:r>
              <a:rPr dirty="0" sz="2800" spc="-190">
                <a:latin typeface="Trebuchet MS"/>
                <a:cs typeface="Trebuchet MS"/>
              </a:rPr>
              <a:t> </a:t>
            </a:r>
            <a:r>
              <a:rPr dirty="0" sz="2800" spc="-100">
                <a:latin typeface="Trebuchet MS"/>
                <a:cs typeface="Trebuchet MS"/>
              </a:rPr>
              <a:t>près</a:t>
            </a:r>
            <a:r>
              <a:rPr dirty="0" sz="2800" spc="-20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des  </a:t>
            </a:r>
            <a:r>
              <a:rPr dirty="0" sz="2800" spc="-85">
                <a:latin typeface="Trebuchet MS"/>
                <a:cs typeface="Trebuchet MS"/>
              </a:rPr>
              <a:t>besoins </a:t>
            </a:r>
            <a:r>
              <a:rPr dirty="0" sz="2800" spc="-155">
                <a:latin typeface="Trebuchet MS"/>
                <a:cs typeface="Trebuchet MS"/>
              </a:rPr>
              <a:t>et </a:t>
            </a:r>
            <a:r>
              <a:rPr dirty="0" sz="2800" spc="-95">
                <a:latin typeface="Trebuchet MS"/>
                <a:cs typeface="Trebuchet MS"/>
              </a:rPr>
              <a:t>des </a:t>
            </a:r>
            <a:r>
              <a:rPr dirty="0" sz="2800" spc="-120">
                <a:latin typeface="Trebuchet MS"/>
                <a:cs typeface="Trebuchet MS"/>
              </a:rPr>
              <a:t>profils </a:t>
            </a:r>
            <a:r>
              <a:rPr dirty="0" sz="2800" spc="-95">
                <a:latin typeface="Trebuchet MS"/>
                <a:cs typeface="Trebuchet MS"/>
              </a:rPr>
              <a:t>des </a:t>
            </a:r>
            <a:r>
              <a:rPr dirty="0" sz="2800" spc="-130">
                <a:latin typeface="Trebuchet MS"/>
                <a:cs typeface="Trebuchet MS"/>
              </a:rPr>
              <a:t>élèves </a:t>
            </a:r>
            <a:r>
              <a:rPr dirty="0" sz="2800" spc="-160">
                <a:latin typeface="Trebuchet MS"/>
                <a:cs typeface="Trebuchet MS"/>
              </a:rPr>
              <a:t>la </a:t>
            </a:r>
            <a:r>
              <a:rPr dirty="0" sz="2800" spc="-114">
                <a:latin typeface="Trebuchet MS"/>
                <a:cs typeface="Trebuchet MS"/>
              </a:rPr>
              <a:t>construction </a:t>
            </a:r>
            <a:r>
              <a:rPr dirty="0" sz="2800" spc="-95">
                <a:latin typeface="Trebuchet MS"/>
                <a:cs typeface="Trebuchet MS"/>
              </a:rPr>
              <a:t>des  </a:t>
            </a:r>
            <a:r>
              <a:rPr dirty="0" sz="2800" spc="-120">
                <a:latin typeface="Trebuchet MS"/>
                <a:cs typeface="Trebuchet MS"/>
              </a:rPr>
              <a:t>compétences</a:t>
            </a:r>
            <a:r>
              <a:rPr dirty="0" sz="2800" spc="-195">
                <a:latin typeface="Trebuchet MS"/>
                <a:cs typeface="Trebuchet MS"/>
              </a:rPr>
              <a:t> </a:t>
            </a:r>
            <a:r>
              <a:rPr dirty="0" sz="2800" spc="-280">
                <a:latin typeface="Trebuchet MS"/>
                <a:cs typeface="Trebuchet MS"/>
              </a:rPr>
              <a:t>;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F6600"/>
              </a:buClr>
              <a:buFont typeface="Arial"/>
              <a:buChar char="•"/>
            </a:pPr>
            <a:endParaRPr sz="2300">
              <a:latin typeface="Trebuchet MS"/>
              <a:cs typeface="Trebuchet MS"/>
            </a:endParaRPr>
          </a:p>
          <a:p>
            <a:pPr marL="413384" marR="5080" indent="-287020">
              <a:lnSpc>
                <a:spcPct val="80000"/>
              </a:lnSpc>
              <a:buClr>
                <a:srgbClr val="FF6600"/>
              </a:buClr>
              <a:buSzPct val="89285"/>
              <a:buFont typeface="Arial"/>
              <a:buChar char="•"/>
              <a:tabLst>
                <a:tab pos="413384" algn="l"/>
                <a:tab pos="414020" algn="l"/>
              </a:tabLst>
            </a:pPr>
            <a:r>
              <a:rPr dirty="0" sz="2800" spc="-125">
                <a:latin typeface="Trebuchet MS"/>
                <a:cs typeface="Trebuchet MS"/>
              </a:rPr>
              <a:t>renforcer </a:t>
            </a:r>
            <a:r>
              <a:rPr dirty="0" sz="2800" spc="-160">
                <a:latin typeface="Trebuchet MS"/>
                <a:cs typeface="Trebuchet MS"/>
              </a:rPr>
              <a:t>la </a:t>
            </a:r>
            <a:r>
              <a:rPr dirty="0" sz="2800" spc="-130">
                <a:latin typeface="Trebuchet MS"/>
                <a:cs typeface="Trebuchet MS"/>
              </a:rPr>
              <a:t>maîtrise </a:t>
            </a:r>
            <a:r>
              <a:rPr dirty="0" sz="2800" spc="-95">
                <a:latin typeface="Trebuchet MS"/>
                <a:cs typeface="Trebuchet MS"/>
              </a:rPr>
              <a:t>des </a:t>
            </a:r>
            <a:r>
              <a:rPr dirty="0" sz="2800" spc="-120">
                <a:latin typeface="Trebuchet MS"/>
                <a:cs typeface="Trebuchet MS"/>
              </a:rPr>
              <a:t>compétences</a:t>
            </a:r>
            <a:r>
              <a:rPr dirty="0" sz="2800" spc="-455">
                <a:latin typeface="Trebuchet MS"/>
                <a:cs typeface="Trebuchet MS"/>
              </a:rPr>
              <a:t> </a:t>
            </a:r>
            <a:r>
              <a:rPr dirty="0" sz="2800" spc="-110">
                <a:latin typeface="Trebuchet MS"/>
                <a:cs typeface="Trebuchet MS"/>
              </a:rPr>
              <a:t>professionnelles  </a:t>
            </a:r>
            <a:r>
              <a:rPr dirty="0" sz="2800" spc="-120">
                <a:latin typeface="Trebuchet MS"/>
                <a:cs typeface="Trebuchet MS"/>
              </a:rPr>
              <a:t>fondamentales par les </a:t>
            </a:r>
            <a:r>
              <a:rPr dirty="0" sz="2800" spc="-125">
                <a:latin typeface="Trebuchet MS"/>
                <a:cs typeface="Trebuchet MS"/>
              </a:rPr>
              <a:t>élèves </a:t>
            </a:r>
            <a:r>
              <a:rPr dirty="0" sz="2800" spc="-120">
                <a:latin typeface="Trebuchet MS"/>
                <a:cs typeface="Trebuchet MS"/>
              </a:rPr>
              <a:t>de </a:t>
            </a:r>
            <a:r>
              <a:rPr dirty="0" sz="2800" spc="-114">
                <a:latin typeface="Trebuchet MS"/>
                <a:cs typeface="Trebuchet MS"/>
              </a:rPr>
              <a:t>CAP</a:t>
            </a:r>
            <a:r>
              <a:rPr dirty="0" sz="2800" spc="-635">
                <a:latin typeface="Trebuchet MS"/>
                <a:cs typeface="Trebuchet MS"/>
              </a:rPr>
              <a:t> </a:t>
            </a:r>
            <a:r>
              <a:rPr dirty="0" sz="2800" spc="-195">
                <a:latin typeface="Trebuchet MS"/>
                <a:cs typeface="Trebuchet MS"/>
              </a:rPr>
              <a:t>EPC.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348740" marR="5080" indent="-683260">
              <a:lnSpc>
                <a:spcPct val="100000"/>
              </a:lnSpc>
              <a:spcBef>
                <a:spcPts val="95"/>
              </a:spcBef>
            </a:pP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5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2579" y="986154"/>
            <a:ext cx="8347709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3355">
              <a:lnSpc>
                <a:spcPct val="100000"/>
              </a:lnSpc>
              <a:spcBef>
                <a:spcPts val="100"/>
              </a:spcBef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Instaurer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la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traçabilité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l’élève </a:t>
            </a:r>
            <a:r>
              <a:rPr dirty="0" u="heavy" sz="24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 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mettre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œuvre </a:t>
            </a:r>
            <a:r>
              <a:rPr dirty="0" sz="2400" spc="-175" b="1"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évaluation régulière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 service 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progrès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sz="2400" spc="-10" b="1"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(positive et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partagée)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85">
                <a:latin typeface="Trebuchet MS"/>
                <a:cs typeface="Trebuchet MS"/>
              </a:rPr>
              <a:t>Mesurer,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en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association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régulière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avec</a:t>
            </a:r>
            <a:r>
              <a:rPr dirty="0" sz="2400" spc="-190">
                <a:latin typeface="Trebuchet MS"/>
                <a:cs typeface="Trebuchet MS"/>
              </a:rPr>
              <a:t> l’élève,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progressivité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de  </a:t>
            </a:r>
            <a:r>
              <a:rPr dirty="0" sz="2400" spc="-130">
                <a:latin typeface="Trebuchet MS"/>
                <a:cs typeface="Trebuchet MS"/>
              </a:rPr>
              <a:t>l’acquisition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65">
                <a:latin typeface="Trebuchet MS"/>
                <a:cs typeface="Trebuchet MS"/>
              </a:rPr>
              <a:t>ses </a:t>
            </a:r>
            <a:r>
              <a:rPr dirty="0" sz="2400" spc="-110">
                <a:latin typeface="Trebuchet MS"/>
                <a:cs typeface="Trebuchet MS"/>
              </a:rPr>
              <a:t>compétences </a:t>
            </a:r>
            <a:r>
              <a:rPr dirty="0" sz="2400" spc="-75">
                <a:latin typeface="Trebuchet MS"/>
                <a:cs typeface="Trebuchet MS"/>
              </a:rPr>
              <a:t>dans </a:t>
            </a:r>
            <a:r>
              <a:rPr dirty="0" sz="2400" spc="-140">
                <a:latin typeface="Trebuchet MS"/>
                <a:cs typeface="Trebuchet MS"/>
              </a:rPr>
              <a:t>le </a:t>
            </a:r>
            <a:r>
              <a:rPr dirty="0" sz="2400" spc="-125">
                <a:latin typeface="Trebuchet MS"/>
                <a:cs typeface="Trebuchet MS"/>
              </a:rPr>
              <a:t>cadre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25">
                <a:latin typeface="Trebuchet MS"/>
                <a:cs typeface="Trebuchet MS"/>
              </a:rPr>
              <a:t>contextes  </a:t>
            </a:r>
            <a:r>
              <a:rPr dirty="0" sz="2400" spc="-95">
                <a:latin typeface="Trebuchet MS"/>
                <a:cs typeface="Trebuchet MS"/>
              </a:rPr>
              <a:t>renouvelés </a:t>
            </a:r>
            <a:r>
              <a:rPr dirty="0" sz="2400" spc="-135">
                <a:latin typeface="Trebuchet MS"/>
                <a:cs typeface="Trebuchet MS"/>
              </a:rPr>
              <a:t>et </a:t>
            </a:r>
            <a:r>
              <a:rPr dirty="0" sz="2400" spc="-100">
                <a:latin typeface="Trebuchet MS"/>
                <a:cs typeface="Trebuchet MS"/>
              </a:rPr>
              <a:t>envisager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05">
                <a:latin typeface="Trebuchet MS"/>
                <a:cs typeface="Trebuchet MS"/>
              </a:rPr>
              <a:t>remédiation </a:t>
            </a:r>
            <a:r>
              <a:rPr dirty="0" sz="2400" spc="-75">
                <a:latin typeface="Trebuchet MS"/>
                <a:cs typeface="Trebuchet MS"/>
              </a:rPr>
              <a:t>aussi </a:t>
            </a:r>
            <a:r>
              <a:rPr dirty="0" sz="2400" spc="-85">
                <a:latin typeface="Trebuchet MS"/>
                <a:cs typeface="Trebuchet MS"/>
              </a:rPr>
              <a:t>souvent </a:t>
            </a:r>
            <a:r>
              <a:rPr dirty="0" sz="2400" spc="-90">
                <a:latin typeface="Trebuchet MS"/>
                <a:cs typeface="Trebuchet MS"/>
              </a:rPr>
              <a:t>que  </a:t>
            </a:r>
            <a:r>
              <a:rPr dirty="0" sz="2400" spc="-120">
                <a:latin typeface="Trebuchet MS"/>
                <a:cs typeface="Trebuchet MS"/>
              </a:rPr>
              <a:t>nécessaire.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450">
              <a:latin typeface="Trebuchet MS"/>
              <a:cs typeface="Trebuchet MS"/>
            </a:endParaRPr>
          </a:p>
          <a:p>
            <a:pPr marL="355600" marR="1905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114">
                <a:latin typeface="Trebuchet MS"/>
                <a:cs typeface="Trebuchet MS"/>
              </a:rPr>
              <a:t>Porter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45">
                <a:latin typeface="Trebuchet MS"/>
                <a:cs typeface="Trebuchet MS"/>
              </a:rPr>
              <a:t>faire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porter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le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jugement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0">
                <a:latin typeface="Trebuchet MS"/>
                <a:cs typeface="Trebuchet MS"/>
              </a:rPr>
              <a:t>évaluatif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sur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mobilisation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de  </a:t>
            </a:r>
            <a:r>
              <a:rPr dirty="0" sz="2400" spc="-85">
                <a:latin typeface="Trebuchet MS"/>
                <a:cs typeface="Trebuchet MS"/>
              </a:rPr>
              <a:t>ressources en </a:t>
            </a:r>
            <a:r>
              <a:rPr dirty="0" sz="2400" spc="-155">
                <a:latin typeface="Trebuchet MS"/>
                <a:cs typeface="Trebuchet MS"/>
              </a:rPr>
              <a:t>contexte,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10">
                <a:latin typeface="Trebuchet MS"/>
                <a:cs typeface="Trebuchet MS"/>
              </a:rPr>
              <a:t>disponibilité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85">
                <a:latin typeface="Trebuchet MS"/>
                <a:cs typeface="Trebuchet MS"/>
              </a:rPr>
              <a:t>ressources  </a:t>
            </a:r>
            <a:r>
              <a:rPr dirty="0" sz="2400" spc="-95">
                <a:latin typeface="Trebuchet MS"/>
                <a:cs typeface="Trebuchet MS"/>
              </a:rPr>
              <a:t>personnelles </a:t>
            </a:r>
            <a:r>
              <a:rPr dirty="0" sz="2400" spc="-140">
                <a:latin typeface="Trebuchet MS"/>
                <a:cs typeface="Trebuchet MS"/>
              </a:rPr>
              <a:t>et le </a:t>
            </a:r>
            <a:r>
              <a:rPr dirty="0" sz="2400" spc="-105">
                <a:latin typeface="Trebuchet MS"/>
                <a:cs typeface="Trebuchet MS"/>
              </a:rPr>
              <a:t>retour</a:t>
            </a:r>
            <a:r>
              <a:rPr dirty="0" sz="2400" spc="-370">
                <a:latin typeface="Trebuchet MS"/>
                <a:cs typeface="Trebuchet MS"/>
              </a:rPr>
              <a:t> </a:t>
            </a:r>
            <a:r>
              <a:rPr dirty="0" sz="2400" spc="-185">
                <a:latin typeface="Trebuchet MS"/>
                <a:cs typeface="Trebuchet MS"/>
              </a:rPr>
              <a:t>réflexif.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514" rIns="0" bIns="0" rtlCol="0" vert="horz">
            <a:spAutoFit/>
          </a:bodyPr>
          <a:lstStyle/>
          <a:p>
            <a:pPr marL="1348740" marR="5080" indent="-683260">
              <a:lnSpc>
                <a:spcPct val="100000"/>
              </a:lnSpc>
              <a:spcBef>
                <a:spcPts val="95"/>
              </a:spcBef>
            </a:pP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5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7923" y="1045590"/>
            <a:ext cx="8436610" cy="5335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62255">
              <a:lnSpc>
                <a:spcPct val="100000"/>
              </a:lnSpc>
              <a:spcBef>
                <a:spcPts val="100"/>
              </a:spcBef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Instaurer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la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traçabilité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parcours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l’élève </a:t>
            </a:r>
            <a:r>
              <a:rPr dirty="0" u="heavy" sz="2400" spc="-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 </a:t>
            </a:r>
            <a:r>
              <a:rPr dirty="0" u="heavy" sz="24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mettre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œuvre </a:t>
            </a:r>
            <a:r>
              <a:rPr dirty="0" sz="2400" spc="-175" b="1">
                <a:latin typeface="Arial"/>
                <a:cs typeface="Arial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évaluation régulière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 service 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progrès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sz="2400" spc="-10" b="1"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(positive et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partagée)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rlito"/>
              <a:cs typeface="Carlito"/>
            </a:endParaRPr>
          </a:p>
          <a:p>
            <a:pPr algn="just" marL="299085" marR="27495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1800" spc="-65">
                <a:latin typeface="Trebuchet MS"/>
                <a:cs typeface="Trebuchet MS"/>
              </a:rPr>
              <a:t>Pour </a:t>
            </a:r>
            <a:r>
              <a:rPr dirty="0" sz="1800" spc="-80">
                <a:latin typeface="Trebuchet MS"/>
                <a:cs typeface="Trebuchet MS"/>
              </a:rPr>
              <a:t>documenter </a:t>
            </a:r>
            <a:r>
              <a:rPr dirty="0" sz="1800" spc="-105">
                <a:latin typeface="Trebuchet MS"/>
                <a:cs typeface="Trebuchet MS"/>
              </a:rPr>
              <a:t>le </a:t>
            </a:r>
            <a:r>
              <a:rPr dirty="0" sz="1800" spc="-95">
                <a:latin typeface="Trebuchet MS"/>
                <a:cs typeface="Trebuchet MS"/>
              </a:rPr>
              <a:t>parcours, </a:t>
            </a:r>
            <a:r>
              <a:rPr dirty="0" sz="1800" spc="-100">
                <a:latin typeface="Trebuchet MS"/>
                <a:cs typeface="Trebuchet MS"/>
              </a:rPr>
              <a:t>créer </a:t>
            </a:r>
            <a:r>
              <a:rPr dirty="0" sz="1800" spc="-45">
                <a:latin typeface="Trebuchet MS"/>
                <a:cs typeface="Trebuchet MS"/>
              </a:rPr>
              <a:t>un </a:t>
            </a:r>
            <a:r>
              <a:rPr dirty="0" sz="1800" spc="-105">
                <a:latin typeface="Trebuchet MS"/>
                <a:cs typeface="Trebuchet MS"/>
              </a:rPr>
              <a:t>livret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85">
                <a:latin typeface="Trebuchet MS"/>
                <a:cs typeface="Trebuchet MS"/>
              </a:rPr>
              <a:t>compétences à </a:t>
            </a:r>
            <a:r>
              <a:rPr dirty="0" sz="1800" spc="-100">
                <a:latin typeface="Trebuchet MS"/>
                <a:cs typeface="Trebuchet MS"/>
              </a:rPr>
              <a:t>mettre </a:t>
            </a:r>
            <a:r>
              <a:rPr dirty="0" sz="1800" spc="-60">
                <a:latin typeface="Trebuchet MS"/>
                <a:cs typeface="Trebuchet MS"/>
              </a:rPr>
              <a:t>en </a:t>
            </a:r>
            <a:r>
              <a:rPr dirty="0" sz="1800" spc="-100">
                <a:latin typeface="Trebuchet MS"/>
                <a:cs typeface="Trebuchet MS"/>
              </a:rPr>
              <a:t>place </a:t>
            </a:r>
            <a:r>
              <a:rPr dirty="0" sz="1800" spc="-65">
                <a:latin typeface="Trebuchet MS"/>
                <a:cs typeface="Trebuchet MS"/>
              </a:rPr>
              <a:t>si </a:t>
            </a:r>
            <a:r>
              <a:rPr dirty="0" sz="1800" spc="-105">
                <a:latin typeface="Trebuchet MS"/>
                <a:cs typeface="Trebuchet MS"/>
              </a:rPr>
              <a:t>et  </a:t>
            </a:r>
            <a:r>
              <a:rPr dirty="0" sz="1800" spc="-80">
                <a:latin typeface="Trebuchet MS"/>
                <a:cs typeface="Trebuchet MS"/>
              </a:rPr>
              <a:t>seulement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si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30">
                <a:latin typeface="Trebuchet MS"/>
                <a:cs typeface="Trebuchet MS"/>
              </a:rPr>
              <a:t>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le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souhaite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=&gt;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préférer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alors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versions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numériques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accessibles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  </a:t>
            </a:r>
            <a:r>
              <a:rPr dirty="0" sz="1800" spc="-110">
                <a:latin typeface="Trebuchet MS"/>
                <a:cs typeface="Trebuchet MS"/>
              </a:rPr>
              <a:t>tous.. </a:t>
            </a:r>
            <a:r>
              <a:rPr dirty="0" sz="1800" spc="-60">
                <a:latin typeface="Trebuchet MS"/>
                <a:cs typeface="Trebuchet MS"/>
              </a:rPr>
              <a:t>Quelques </a:t>
            </a:r>
            <a:r>
              <a:rPr dirty="0" sz="1800" spc="-80">
                <a:latin typeface="Trebuchet MS"/>
                <a:cs typeface="Trebuchet MS"/>
              </a:rPr>
              <a:t>pistes </a:t>
            </a:r>
            <a:r>
              <a:rPr dirty="0" sz="1800" spc="-110">
                <a:latin typeface="Trebuchet MS"/>
                <a:cs typeface="Trebuchet MS"/>
              </a:rPr>
              <a:t>d’outils</a:t>
            </a:r>
            <a:r>
              <a:rPr dirty="0" sz="1800" spc="-270">
                <a:latin typeface="Trebuchet MS"/>
                <a:cs typeface="Trebuchet MS"/>
              </a:rPr>
              <a:t> </a:t>
            </a:r>
            <a:r>
              <a:rPr dirty="0" sz="1800" spc="-180"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424180">
              <a:lnSpc>
                <a:spcPct val="100000"/>
              </a:lnSpc>
            </a:pPr>
            <a:r>
              <a:rPr dirty="0" sz="1800" spc="-110">
                <a:latin typeface="Trebuchet MS"/>
                <a:cs typeface="Trebuchet MS"/>
              </a:rPr>
              <a:t>-‐ </a:t>
            </a:r>
            <a:r>
              <a:rPr dirty="0" sz="1800" spc="-75">
                <a:latin typeface="Trebuchet MS"/>
                <a:cs typeface="Trebuchet MS"/>
              </a:rPr>
              <a:t>Pronote </a:t>
            </a:r>
            <a:r>
              <a:rPr dirty="0" sz="1800" spc="-180">
                <a:latin typeface="Trebuchet MS"/>
                <a:cs typeface="Trebuchet MS"/>
              </a:rPr>
              <a:t>: </a:t>
            </a:r>
            <a:r>
              <a:rPr dirty="0" sz="1800" spc="-105">
                <a:latin typeface="Trebuchet MS"/>
                <a:cs typeface="Trebuchet MS"/>
              </a:rPr>
              <a:t>livret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90">
                <a:latin typeface="Trebuchet MS"/>
                <a:cs typeface="Trebuchet MS"/>
              </a:rPr>
              <a:t>compétence</a:t>
            </a:r>
            <a:r>
              <a:rPr dirty="0" sz="1800" spc="-19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professionnalisé</a:t>
            </a:r>
            <a:endParaRPr sz="1800">
              <a:latin typeface="Trebuchet MS"/>
              <a:cs typeface="Trebuchet MS"/>
            </a:endParaRPr>
          </a:p>
          <a:p>
            <a:pPr marL="424180">
              <a:lnSpc>
                <a:spcPct val="100000"/>
              </a:lnSpc>
            </a:pPr>
            <a:r>
              <a:rPr dirty="0" sz="1800" spc="-110">
                <a:latin typeface="Trebuchet MS"/>
                <a:cs typeface="Trebuchet MS"/>
              </a:rPr>
              <a:t>-‐ </a:t>
            </a:r>
            <a:r>
              <a:rPr dirty="0" sz="1800" spc="-80">
                <a:latin typeface="Trebuchet MS"/>
                <a:cs typeface="Trebuchet MS"/>
              </a:rPr>
              <a:t>Cpro </a:t>
            </a:r>
            <a:r>
              <a:rPr dirty="0" sz="1800" spc="-180">
                <a:latin typeface="Trebuchet MS"/>
                <a:cs typeface="Trebuchet MS"/>
              </a:rPr>
              <a:t>: </a:t>
            </a:r>
            <a:r>
              <a:rPr dirty="0" sz="1800" spc="-85">
                <a:latin typeface="Trebuchet MS"/>
                <a:cs typeface="Trebuchet MS"/>
              </a:rPr>
              <a:t>(Canopé) </a:t>
            </a:r>
            <a:r>
              <a:rPr dirty="0" sz="1800" spc="-180">
                <a:latin typeface="Trebuchet MS"/>
                <a:cs typeface="Trebuchet MS"/>
              </a:rPr>
              <a:t>: </a:t>
            </a:r>
            <a:r>
              <a:rPr dirty="0" sz="1800" spc="-105">
                <a:latin typeface="Trebuchet MS"/>
                <a:cs typeface="Trebuchet MS"/>
              </a:rPr>
              <a:t>livret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85">
                <a:latin typeface="Trebuchet MS"/>
                <a:cs typeface="Trebuchet MS"/>
              </a:rPr>
              <a:t>compétences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0">
                <a:latin typeface="Trebuchet MS"/>
                <a:cs typeface="Trebuchet MS"/>
              </a:rPr>
              <a:t>dépôt </a:t>
            </a:r>
            <a:r>
              <a:rPr dirty="0" sz="1800" spc="-60">
                <a:latin typeface="Trebuchet MS"/>
                <a:cs typeface="Trebuchet MS"/>
              </a:rPr>
              <a:t>des dossiers</a:t>
            </a:r>
            <a:r>
              <a:rPr dirty="0" sz="1800" spc="-38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numérisés.</a:t>
            </a:r>
            <a:endParaRPr sz="18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</a:pPr>
            <a:r>
              <a:rPr dirty="0" sz="1800" spc="-100">
                <a:latin typeface="Trebuchet MS"/>
                <a:cs typeface="Trebuchet MS"/>
              </a:rPr>
              <a:t>-Sacoche,</a:t>
            </a:r>
            <a:endParaRPr sz="18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1800" spc="-70">
                <a:latin typeface="Trebuchet MS"/>
                <a:cs typeface="Trebuchet MS"/>
              </a:rPr>
              <a:t>-De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plus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plus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d’outils </a:t>
            </a:r>
            <a:r>
              <a:rPr dirty="0" sz="1800" spc="-70">
                <a:latin typeface="Trebuchet MS"/>
                <a:cs typeface="Trebuchet MS"/>
              </a:rPr>
              <a:t>développés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académies</a:t>
            </a:r>
            <a:endParaRPr sz="18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</a:pPr>
            <a:r>
              <a:rPr dirty="0" sz="1800" spc="-125">
                <a:latin typeface="Trebuchet MS"/>
                <a:cs typeface="Trebuchet MS"/>
              </a:rPr>
              <a:t>-Tout </a:t>
            </a:r>
            <a:r>
              <a:rPr dirty="0" sz="1800" spc="-85">
                <a:latin typeface="Trebuchet MS"/>
                <a:cs typeface="Trebuchet MS"/>
              </a:rPr>
              <a:t>outil </a:t>
            </a:r>
            <a:r>
              <a:rPr dirty="0" sz="1800" spc="-70">
                <a:latin typeface="Trebuchet MS"/>
                <a:cs typeface="Trebuchet MS"/>
              </a:rPr>
              <a:t>personnel </a:t>
            </a:r>
            <a:r>
              <a:rPr dirty="0" sz="1800" spc="-80">
                <a:latin typeface="Trebuchet MS"/>
                <a:cs typeface="Trebuchet MS"/>
              </a:rPr>
              <a:t>construit </a:t>
            </a:r>
            <a:r>
              <a:rPr dirty="0" sz="1800" spc="-75">
                <a:latin typeface="Trebuchet MS"/>
                <a:cs typeface="Trebuchet MS"/>
              </a:rPr>
              <a:t>ad</a:t>
            </a:r>
            <a:r>
              <a:rPr dirty="0" sz="1800" spc="-29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hoc</a:t>
            </a:r>
            <a:endParaRPr sz="1800">
              <a:latin typeface="Trebuchet MS"/>
              <a:cs typeface="Trebuchet MS"/>
            </a:endParaRPr>
          </a:p>
          <a:p>
            <a:pPr marL="117475" indent="-105410">
              <a:lnSpc>
                <a:spcPct val="100000"/>
              </a:lnSpc>
              <a:buFont typeface="Wingdings"/>
              <a:buChar char=""/>
              <a:tabLst>
                <a:tab pos="118110" algn="l"/>
              </a:tabLst>
            </a:pPr>
            <a:r>
              <a:rPr dirty="0" sz="1800" spc="-80">
                <a:latin typeface="Trebuchet MS"/>
                <a:cs typeface="Trebuchet MS"/>
              </a:rPr>
              <a:t>Prendre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90">
                <a:latin typeface="Trebuchet MS"/>
                <a:cs typeface="Trebuchet MS"/>
              </a:rPr>
              <a:t>compte </a:t>
            </a:r>
            <a:r>
              <a:rPr dirty="0" sz="1800" spc="-170">
                <a:latin typeface="Trebuchet MS"/>
                <a:cs typeface="Trebuchet MS"/>
              </a:rPr>
              <a:t>l’ </a:t>
            </a:r>
            <a:r>
              <a:rPr dirty="0" sz="1800" spc="-85">
                <a:latin typeface="Trebuchet MS"/>
                <a:cs typeface="Trebuchet MS"/>
              </a:rPr>
              <a:t>appréciation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24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tuteur</a:t>
            </a:r>
            <a:endParaRPr sz="1800">
              <a:latin typeface="Trebuchet MS"/>
              <a:cs typeface="Trebuchet MS"/>
            </a:endParaRPr>
          </a:p>
          <a:p>
            <a:pPr marL="117475" indent="-105410">
              <a:lnSpc>
                <a:spcPct val="100000"/>
              </a:lnSpc>
              <a:buFont typeface="Wingdings"/>
              <a:buChar char=""/>
              <a:tabLst>
                <a:tab pos="118110" algn="l"/>
              </a:tabLst>
            </a:pPr>
            <a:r>
              <a:rPr dirty="0" sz="1800" spc="-75">
                <a:latin typeface="Trebuchet MS"/>
                <a:cs typeface="Trebuchet MS"/>
              </a:rPr>
              <a:t>Autoévaluation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45">
                <a:latin typeface="Trebuchet MS"/>
                <a:cs typeface="Trebuchet MS"/>
              </a:rPr>
              <a:t>l’élève,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analyse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réflexive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00">
                <a:latin typeface="Trebuchet MS"/>
                <a:cs typeface="Trebuchet MS"/>
              </a:rPr>
              <a:t> co-fixation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objectifs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venir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matière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85">
                <a:latin typeface="Trebuchet MS"/>
                <a:cs typeface="Trebuchet MS"/>
              </a:rPr>
              <a:t>compétences à </a:t>
            </a:r>
            <a:r>
              <a:rPr dirty="0" sz="1800" spc="-114">
                <a:latin typeface="Trebuchet MS"/>
                <a:cs typeface="Trebuchet MS"/>
              </a:rPr>
              <a:t>acquérir,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90">
                <a:latin typeface="Trebuchet MS"/>
                <a:cs typeface="Trebuchet MS"/>
              </a:rPr>
              <a:t>partir </a:t>
            </a:r>
            <a:r>
              <a:rPr dirty="0" sz="1800" spc="-75">
                <a:latin typeface="Trebuchet MS"/>
                <a:cs typeface="Trebuchet MS"/>
              </a:rPr>
              <a:t>notamment de </a:t>
            </a:r>
            <a:r>
              <a:rPr dirty="0" sz="1800" spc="-45">
                <a:latin typeface="Trebuchet MS"/>
                <a:cs typeface="Trebuchet MS"/>
              </a:rPr>
              <a:t>ses </a:t>
            </a:r>
            <a:r>
              <a:rPr dirty="0" sz="1800" spc="-105">
                <a:latin typeface="Trebuchet MS"/>
                <a:cs typeface="Trebuchet MS"/>
              </a:rPr>
              <a:t>objectifs </a:t>
            </a:r>
            <a:r>
              <a:rPr dirty="0" sz="1800" spc="-65">
                <a:latin typeface="Trebuchet MS"/>
                <a:cs typeface="Trebuchet MS"/>
              </a:rPr>
              <a:t>personnels </a:t>
            </a:r>
            <a:r>
              <a:rPr dirty="0" sz="1800" spc="-50">
                <a:latin typeface="Trebuchet MS"/>
                <a:cs typeface="Trebuchet MS"/>
              </a:rPr>
              <a:t>=&gt;</a:t>
            </a:r>
            <a:r>
              <a:rPr dirty="0" sz="1800" spc="-16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compte-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65">
                <a:latin typeface="Trebuchet MS"/>
                <a:cs typeface="Trebuchet MS"/>
              </a:rPr>
              <a:t>rendu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réaliser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l’issue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chaque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situation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d’apprentissage</a:t>
            </a:r>
            <a:endParaRPr sz="1800">
              <a:latin typeface="Trebuchet MS"/>
              <a:cs typeface="Trebuchet MS"/>
            </a:endParaRPr>
          </a:p>
          <a:p>
            <a:pPr marL="12700" marR="46355">
              <a:lnSpc>
                <a:spcPct val="100000"/>
              </a:lnSpc>
              <a:buFont typeface="Wingdings"/>
              <a:buChar char=""/>
              <a:tabLst>
                <a:tab pos="118110" algn="l"/>
              </a:tabLst>
            </a:pPr>
            <a:r>
              <a:rPr dirty="0" sz="1800" spc="-90">
                <a:latin typeface="Trebuchet MS"/>
                <a:cs typeface="Trebuchet MS"/>
              </a:rPr>
              <a:t>Réaliser </a:t>
            </a:r>
            <a:r>
              <a:rPr dirty="0" sz="1800" spc="-45">
                <a:latin typeface="Trebuchet MS"/>
                <a:cs typeface="Trebuchet MS"/>
              </a:rPr>
              <a:t>un </a:t>
            </a:r>
            <a:r>
              <a:rPr dirty="0" sz="1800" spc="-85">
                <a:latin typeface="Trebuchet MS"/>
                <a:cs typeface="Trebuchet MS"/>
              </a:rPr>
              <a:t>bilan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5">
                <a:latin typeface="Trebuchet MS"/>
                <a:cs typeface="Trebuchet MS"/>
              </a:rPr>
              <a:t>compétences </a:t>
            </a:r>
            <a:r>
              <a:rPr dirty="0" sz="1800" spc="-70">
                <a:latin typeface="Trebuchet MS"/>
                <a:cs typeface="Trebuchet MS"/>
              </a:rPr>
              <a:t>acquises </a:t>
            </a:r>
            <a:r>
              <a:rPr dirty="0" sz="1800" spc="-90">
                <a:latin typeface="Trebuchet MS"/>
                <a:cs typeface="Trebuchet MS"/>
              </a:rPr>
              <a:t>(nature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5">
                <a:latin typeface="Trebuchet MS"/>
                <a:cs typeface="Trebuchet MS"/>
              </a:rPr>
              <a:t>niveau </a:t>
            </a:r>
            <a:r>
              <a:rPr dirty="0" sz="1800" spc="-100">
                <a:latin typeface="Trebuchet MS"/>
                <a:cs typeface="Trebuchet MS"/>
              </a:rPr>
              <a:t>d’acquisition) </a:t>
            </a:r>
            <a:r>
              <a:rPr dirty="0" sz="1800" spc="-50">
                <a:latin typeface="Trebuchet MS"/>
                <a:cs typeface="Trebuchet MS"/>
              </a:rPr>
              <a:t>pour </a:t>
            </a:r>
            <a:r>
              <a:rPr dirty="0" sz="1800" spc="-75">
                <a:latin typeface="Trebuchet MS"/>
                <a:cs typeface="Trebuchet MS"/>
              </a:rPr>
              <a:t>chaque  </a:t>
            </a:r>
            <a:r>
              <a:rPr dirty="0" sz="1800" spc="-105">
                <a:latin typeface="Trebuchet MS"/>
                <a:cs typeface="Trebuchet MS"/>
              </a:rPr>
              <a:t>activité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348740" marR="5080" indent="-683260">
              <a:lnSpc>
                <a:spcPct val="100000"/>
              </a:lnSpc>
              <a:spcBef>
                <a:spcPts val="95"/>
              </a:spcBef>
            </a:pP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35" b="1">
                <a:solidFill>
                  <a:srgbClr val="F6BA00"/>
                </a:solidFill>
                <a:latin typeface="Arial"/>
                <a:cs typeface="Arial"/>
              </a:rPr>
              <a:t>COMMERCE </a:t>
            </a:r>
            <a:r>
              <a:rPr dirty="0" spc="-810" b="1">
                <a:solidFill>
                  <a:srgbClr val="F6BA00"/>
                </a:solidFill>
                <a:latin typeface="Arial"/>
                <a:cs typeface="Arial"/>
              </a:rPr>
              <a:t>…</a:t>
            </a:r>
            <a:r>
              <a:rPr dirty="0" spc="-15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35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6795" y="1276858"/>
            <a:ext cx="8107045" cy="529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4139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6BA00"/>
                </a:solidFill>
                <a:latin typeface="Carlito"/>
                <a:cs typeface="Carlito"/>
              </a:rPr>
              <a:t>La </a:t>
            </a:r>
            <a:r>
              <a:rPr dirty="0" sz="2400" spc="-10" b="1">
                <a:solidFill>
                  <a:srgbClr val="F6BA00"/>
                </a:solidFill>
                <a:latin typeface="Carlito"/>
                <a:cs typeface="Carlito"/>
              </a:rPr>
              <a:t>certification</a:t>
            </a:r>
            <a:r>
              <a:rPr dirty="0" sz="2400" spc="-30" b="1">
                <a:solidFill>
                  <a:srgbClr val="F6BA00"/>
                </a:solidFill>
                <a:latin typeface="Carlito"/>
                <a:cs typeface="Carlito"/>
              </a:rPr>
              <a:t> </a:t>
            </a:r>
            <a:r>
              <a:rPr dirty="0" sz="2400" b="1">
                <a:solidFill>
                  <a:srgbClr val="F6BA00"/>
                </a:solidFill>
                <a:latin typeface="Carlito"/>
                <a:cs typeface="Carlito"/>
              </a:rPr>
              <a:t>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Carlito"/>
              <a:cs typeface="Carlito"/>
            </a:endParaRPr>
          </a:p>
          <a:p>
            <a:pPr marL="12700" marR="737870">
              <a:lnSpc>
                <a:spcPct val="100000"/>
              </a:lnSpc>
            </a:pPr>
            <a:r>
              <a:rPr dirty="0" sz="2000" spc="-114">
                <a:latin typeface="Trebuchet MS"/>
                <a:cs typeface="Trebuchet MS"/>
              </a:rPr>
              <a:t>Elle </a:t>
            </a:r>
            <a:r>
              <a:rPr dirty="0" sz="2000" spc="-100">
                <a:latin typeface="Trebuchet MS"/>
                <a:cs typeface="Trebuchet MS"/>
              </a:rPr>
              <a:t>revient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00">
                <a:latin typeface="Trebuchet MS"/>
                <a:cs typeface="Trebuchet MS"/>
              </a:rPr>
              <a:t>valider </a:t>
            </a:r>
            <a:r>
              <a:rPr dirty="0" sz="2000" spc="-114">
                <a:latin typeface="Trebuchet MS"/>
                <a:cs typeface="Trebuchet MS"/>
              </a:rPr>
              <a:t>le </a:t>
            </a:r>
            <a:r>
              <a:rPr dirty="0" sz="2000" spc="-105">
                <a:latin typeface="Trebuchet MS"/>
                <a:cs typeface="Trebuchet MS"/>
              </a:rPr>
              <a:t>portefeuille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90">
                <a:latin typeface="Trebuchet MS"/>
                <a:cs typeface="Trebuchet MS"/>
              </a:rPr>
              <a:t>compétences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470">
                <a:latin typeface="Trebuchet MS"/>
                <a:cs typeface="Trebuchet MS"/>
              </a:rPr>
              <a:t> </a:t>
            </a:r>
            <a:r>
              <a:rPr dirty="0" sz="2000" spc="-155">
                <a:latin typeface="Trebuchet MS"/>
                <a:cs typeface="Trebuchet MS"/>
              </a:rPr>
              <a:t>l’élève </a:t>
            </a:r>
            <a:r>
              <a:rPr dirty="0" sz="2000" spc="-85">
                <a:latin typeface="Trebuchet MS"/>
                <a:cs typeface="Trebuchet MS"/>
              </a:rPr>
              <a:t>construit  </a:t>
            </a:r>
            <a:r>
              <a:rPr dirty="0" sz="2000" spc="-80">
                <a:latin typeface="Trebuchet MS"/>
                <a:cs typeface="Trebuchet MS"/>
              </a:rPr>
              <a:t>progressivement </a:t>
            </a:r>
            <a:r>
              <a:rPr dirty="0" sz="2000" spc="-85">
                <a:latin typeface="Trebuchet MS"/>
                <a:cs typeface="Trebuchet MS"/>
              </a:rPr>
              <a:t>durant </a:t>
            </a:r>
            <a:r>
              <a:rPr dirty="0" sz="2000" spc="-114">
                <a:latin typeface="Trebuchet MS"/>
                <a:cs typeface="Trebuchet MS"/>
              </a:rPr>
              <a:t>l’ensemble </a:t>
            </a:r>
            <a:r>
              <a:rPr dirty="0" sz="2000" spc="-55">
                <a:latin typeface="Trebuchet MS"/>
                <a:cs typeface="Trebuchet MS"/>
              </a:rPr>
              <a:t>du </a:t>
            </a:r>
            <a:r>
              <a:rPr dirty="0" sz="2000" spc="-80">
                <a:latin typeface="Trebuchet MS"/>
                <a:cs typeface="Trebuchet MS"/>
              </a:rPr>
              <a:t>parcours </a:t>
            </a:r>
            <a:r>
              <a:rPr dirty="0" sz="2000" spc="-55">
                <a:latin typeface="Trebuchet MS"/>
                <a:cs typeface="Trebuchet MS"/>
              </a:rPr>
              <a:t>=&gt; </a:t>
            </a:r>
            <a:r>
              <a:rPr dirty="0" sz="2000" spc="-95">
                <a:latin typeface="Trebuchet MS"/>
                <a:cs typeface="Trebuchet MS"/>
              </a:rPr>
              <a:t>convergence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114">
                <a:latin typeface="Trebuchet MS"/>
                <a:cs typeface="Trebuchet MS"/>
              </a:rPr>
              <a:t>la  </a:t>
            </a:r>
            <a:r>
              <a:rPr dirty="0" sz="2000" spc="-85">
                <a:latin typeface="Trebuchet MS"/>
                <a:cs typeface="Trebuchet MS"/>
              </a:rPr>
              <a:t>formation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75">
                <a:latin typeface="Trebuchet MS"/>
                <a:cs typeface="Trebuchet MS"/>
              </a:rPr>
              <a:t>de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33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certification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114">
                <a:latin typeface="Trebuchet MS"/>
                <a:cs typeface="Trebuchet MS"/>
              </a:rPr>
              <a:t>Elle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se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déroule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quand</a:t>
            </a:r>
            <a:r>
              <a:rPr dirty="0" sz="2000" spc="-175">
                <a:latin typeface="Trebuchet MS"/>
                <a:cs typeface="Trebuchet MS"/>
              </a:rPr>
              <a:t> </a:t>
            </a:r>
            <a:r>
              <a:rPr dirty="0" sz="2000" spc="-155">
                <a:latin typeface="Trebuchet MS"/>
                <a:cs typeface="Trebuchet MS"/>
              </a:rPr>
              <a:t>l’élève</a:t>
            </a:r>
            <a:r>
              <a:rPr dirty="0" sz="2000" spc="-12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se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déclare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prêt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et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au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plus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30">
                <a:latin typeface="Trebuchet MS"/>
                <a:cs typeface="Trebuchet MS"/>
              </a:rPr>
              <a:t>tard,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fin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50">
                <a:latin typeface="Trebuchet MS"/>
                <a:cs typeface="Trebuchet MS"/>
              </a:rPr>
              <a:t>du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125">
                <a:latin typeface="Trebuchet MS"/>
                <a:cs typeface="Trebuchet MS"/>
              </a:rPr>
              <a:t>cycle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de  </a:t>
            </a:r>
            <a:r>
              <a:rPr dirty="0" sz="2000" spc="-100">
                <a:latin typeface="Trebuchet MS"/>
                <a:cs typeface="Trebuchet MS"/>
              </a:rPr>
              <a:t>formation, </a:t>
            </a:r>
            <a:r>
              <a:rPr dirty="0" sz="2000" spc="-80">
                <a:latin typeface="Trebuchet MS"/>
                <a:cs typeface="Trebuchet MS"/>
              </a:rPr>
              <a:t>après </a:t>
            </a:r>
            <a:r>
              <a:rPr dirty="0" sz="2000" spc="-114">
                <a:latin typeface="Trebuchet MS"/>
                <a:cs typeface="Trebuchet MS"/>
              </a:rPr>
              <a:t>qu’il </a:t>
            </a:r>
            <a:r>
              <a:rPr dirty="0" sz="2000" spc="-95">
                <a:latin typeface="Trebuchet MS"/>
                <a:cs typeface="Trebuchet MS"/>
              </a:rPr>
              <a:t>a </a:t>
            </a:r>
            <a:r>
              <a:rPr dirty="0" sz="2000" spc="-105">
                <a:latin typeface="Trebuchet MS"/>
                <a:cs typeface="Trebuchet MS"/>
              </a:rPr>
              <a:t>bénéficié </a:t>
            </a:r>
            <a:r>
              <a:rPr dirty="0" sz="2000" spc="-80">
                <a:latin typeface="Trebuchet MS"/>
                <a:cs typeface="Trebuchet MS"/>
              </a:rPr>
              <a:t>de toutes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75">
                <a:latin typeface="Trebuchet MS"/>
                <a:cs typeface="Trebuchet MS"/>
              </a:rPr>
              <a:t>opportunités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55">
                <a:latin typeface="Trebuchet MS"/>
                <a:cs typeface="Trebuchet MS"/>
              </a:rPr>
              <a:t>du </a:t>
            </a:r>
            <a:r>
              <a:rPr dirty="0" sz="2000" spc="-85">
                <a:latin typeface="Trebuchet MS"/>
                <a:cs typeface="Trebuchet MS"/>
              </a:rPr>
              <a:t>temps  nécessaire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construction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38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apprentissages.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135">
                <a:latin typeface="Trebuchet MS"/>
                <a:cs typeface="Trebuchet MS"/>
              </a:rPr>
              <a:t>La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programmation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de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la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situation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d’évaluation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dépend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notamment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algn="just" marL="767080" marR="10795" indent="-342900">
              <a:lnSpc>
                <a:spcPct val="100000"/>
              </a:lnSpc>
              <a:buFont typeface="Arial"/>
              <a:buChar char="•"/>
              <a:tabLst>
                <a:tab pos="767715" algn="l"/>
              </a:tabLst>
            </a:pPr>
            <a:r>
              <a:rPr dirty="0" sz="2000" spc="-55">
                <a:latin typeface="Trebuchet MS"/>
                <a:cs typeface="Trebuchet MS"/>
              </a:rPr>
              <a:t>pour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chaque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candidat,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35">
                <a:latin typeface="Trebuchet MS"/>
                <a:cs typeface="Trebuchet MS"/>
              </a:rPr>
              <a:t>son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rythme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d’acquisition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apprentissages,  </a:t>
            </a:r>
            <a:r>
              <a:rPr dirty="0" sz="2000" spc="-55">
                <a:latin typeface="Trebuchet MS"/>
                <a:cs typeface="Trebuchet MS"/>
              </a:rPr>
              <a:t>du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degré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d’avancement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55">
                <a:latin typeface="Trebuchet MS"/>
                <a:cs typeface="Trebuchet MS"/>
              </a:rPr>
              <a:t>dans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maitrise</a:t>
            </a:r>
            <a:r>
              <a:rPr dirty="0" sz="2000" spc="-10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compétences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attendues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 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planification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périodes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formation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milieu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professionnel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algn="just" marL="767080" indent="-343535">
              <a:lnSpc>
                <a:spcPct val="100000"/>
              </a:lnSpc>
              <a:buFont typeface="Arial"/>
              <a:buChar char="•"/>
              <a:tabLst>
                <a:tab pos="767715" algn="l"/>
              </a:tabLst>
            </a:pPr>
            <a:r>
              <a:rPr dirty="0" sz="2000" spc="-55">
                <a:latin typeface="Trebuchet MS"/>
                <a:cs typeface="Trebuchet MS"/>
              </a:rPr>
              <a:t>pour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chaque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équipe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pédagogique,</a:t>
            </a:r>
            <a:r>
              <a:rPr dirty="0" sz="2000" spc="-18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progressions,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modalités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</a:t>
            </a:r>
            <a:endParaRPr sz="2000">
              <a:latin typeface="Trebuchet MS"/>
              <a:cs typeface="Trebuchet MS"/>
            </a:endParaRPr>
          </a:p>
          <a:p>
            <a:pPr algn="just" marL="767080">
              <a:lnSpc>
                <a:spcPct val="100000"/>
              </a:lnSpc>
            </a:pPr>
            <a:r>
              <a:rPr dirty="0" sz="2000" spc="-85">
                <a:latin typeface="Trebuchet MS"/>
                <a:cs typeface="Trebuchet MS"/>
              </a:rPr>
              <a:t>pratiques </a:t>
            </a:r>
            <a:r>
              <a:rPr dirty="0" sz="2000" spc="-75">
                <a:latin typeface="Trebuchet MS"/>
                <a:cs typeface="Trebuchet MS"/>
              </a:rPr>
              <a:t>adoptées</a:t>
            </a:r>
            <a:r>
              <a:rPr dirty="0" sz="2000" spc="-21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algn="just" marL="767080" marR="74295" indent="-342900">
              <a:lnSpc>
                <a:spcPct val="100000"/>
              </a:lnSpc>
              <a:buFont typeface="Arial"/>
              <a:buChar char="•"/>
              <a:tabLst>
                <a:tab pos="767715" algn="l"/>
              </a:tabLst>
            </a:pPr>
            <a:r>
              <a:rPr dirty="0" sz="2000" spc="-55">
                <a:latin typeface="Trebuchet MS"/>
                <a:cs typeface="Trebuchet MS"/>
              </a:rPr>
              <a:t>pour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chaque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académie,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in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30">
                <a:latin typeface="Trebuchet MS"/>
                <a:cs typeface="Trebuchet MS"/>
              </a:rPr>
              <a:t>fine,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échéances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fixées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55">
                <a:latin typeface="Trebuchet MS"/>
                <a:cs typeface="Trebuchet MS"/>
              </a:rPr>
              <a:t>pour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remontée 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propositions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de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notes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au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jury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130">
                <a:latin typeface="Trebuchet MS"/>
                <a:cs typeface="Trebuchet MS"/>
              </a:rPr>
              <a:t>final.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2124710" marR="5080" indent="-2004695">
              <a:lnSpc>
                <a:spcPts val="4320"/>
              </a:lnSpc>
              <a:spcBef>
                <a:spcPts val="640"/>
              </a:spcBef>
            </a:pPr>
            <a:r>
              <a:rPr dirty="0" sz="4000" spc="-300"/>
              <a:t>La </a:t>
            </a:r>
            <a:r>
              <a:rPr dirty="0" sz="4000" spc="-260"/>
              <a:t>certification </a:t>
            </a:r>
            <a:r>
              <a:rPr dirty="0" sz="4000" spc="-420"/>
              <a:t>: </a:t>
            </a:r>
            <a:r>
              <a:rPr dirty="0" sz="4000" spc="-165"/>
              <a:t>des </a:t>
            </a:r>
            <a:r>
              <a:rPr dirty="0" sz="4000" spc="-210"/>
              <a:t>épreuves </a:t>
            </a:r>
            <a:r>
              <a:rPr dirty="0" sz="4000" spc="-240"/>
              <a:t>aux</a:t>
            </a:r>
            <a:r>
              <a:rPr dirty="0" sz="4000" spc="-855"/>
              <a:t> </a:t>
            </a:r>
            <a:r>
              <a:rPr dirty="0" sz="4000" spc="-270"/>
              <a:t>objectifs  </a:t>
            </a:r>
            <a:r>
              <a:rPr dirty="0" sz="4000" spc="-265"/>
              <a:t>et </a:t>
            </a:r>
            <a:r>
              <a:rPr dirty="0" sz="4000" spc="-225"/>
              <a:t>modalités</a:t>
            </a:r>
            <a:r>
              <a:rPr dirty="0" sz="4000" spc="-465"/>
              <a:t> </a:t>
            </a:r>
            <a:r>
              <a:rPr dirty="0" sz="4000" spc="-180"/>
              <a:t>communs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3022219" y="1499361"/>
            <a:ext cx="3519170" cy="1000760"/>
            <a:chOff x="3022219" y="1499361"/>
            <a:chExt cx="3519170" cy="1000760"/>
          </a:xfrm>
        </p:grpSpPr>
        <p:sp>
          <p:nvSpPr>
            <p:cNvPr id="4" name="object 4"/>
            <p:cNvSpPr/>
            <p:nvPr/>
          </p:nvSpPr>
          <p:spPr>
            <a:xfrm>
              <a:off x="3028569" y="1505711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4108"/>
                  </a:lnTo>
                  <a:lnTo>
                    <a:pt x="3012440" y="864108"/>
                  </a:lnTo>
                  <a:lnTo>
                    <a:pt x="3012440" y="987551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D9D9D9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028569" y="1505711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551"/>
                  </a:lnTo>
                  <a:lnTo>
                    <a:pt x="3012440" y="864108"/>
                  </a:lnTo>
                  <a:lnTo>
                    <a:pt x="0" y="864108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370326" y="1831924"/>
            <a:ext cx="245173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5"/>
              </a:spcBef>
              <a:buFont typeface="Trebuchet MS"/>
              <a:buChar char="•"/>
              <a:tabLst>
                <a:tab pos="185420" algn="l"/>
              </a:tabLst>
            </a:pPr>
            <a:r>
              <a:rPr dirty="0" sz="1700" spc="-5" b="1">
                <a:latin typeface="Carlito"/>
                <a:cs typeface="Carlito"/>
              </a:rPr>
              <a:t>BLOCS </a:t>
            </a:r>
            <a:r>
              <a:rPr dirty="0" sz="1700" b="1">
                <a:latin typeface="Carlito"/>
                <a:cs typeface="Carlito"/>
              </a:rPr>
              <a:t>DE</a:t>
            </a:r>
            <a:r>
              <a:rPr dirty="0" sz="1700" spc="-95" b="1">
                <a:latin typeface="Carlito"/>
                <a:cs typeface="Carlito"/>
              </a:rPr>
              <a:t> </a:t>
            </a:r>
            <a:r>
              <a:rPr dirty="0" sz="1700" spc="-5" b="1">
                <a:latin typeface="Carlito"/>
                <a:cs typeface="Carlito"/>
              </a:rPr>
              <a:t>COMPETENCES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9593" y="1547749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1"/>
                </a:lnTo>
                <a:lnTo>
                  <a:pt x="0" y="822960"/>
                </a:lnTo>
                <a:lnTo>
                  <a:pt x="5878" y="866672"/>
                </a:lnTo>
                <a:lnTo>
                  <a:pt x="22470" y="905956"/>
                </a:lnTo>
                <a:lnTo>
                  <a:pt x="48204" y="939244"/>
                </a:lnTo>
                <a:lnTo>
                  <a:pt x="81513" y="964964"/>
                </a:lnTo>
                <a:lnTo>
                  <a:pt x="120827" y="981548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8"/>
                </a:lnTo>
                <a:lnTo>
                  <a:pt x="2650022" y="964964"/>
                </a:lnTo>
                <a:lnTo>
                  <a:pt x="2683332" y="939244"/>
                </a:lnTo>
                <a:lnTo>
                  <a:pt x="2709063" y="905956"/>
                </a:lnTo>
                <a:lnTo>
                  <a:pt x="2725651" y="866672"/>
                </a:lnTo>
                <a:lnTo>
                  <a:pt x="2731528" y="822960"/>
                </a:lnTo>
                <a:lnTo>
                  <a:pt x="2731528" y="164591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1581" y="1755394"/>
            <a:ext cx="220535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216535" marR="5080" indent="-204470">
              <a:lnSpc>
                <a:spcPts val="1860"/>
              </a:lnSpc>
              <a:spcBef>
                <a:spcPts val="315"/>
              </a:spcBef>
            </a:pPr>
            <a:r>
              <a:rPr dirty="0" sz="1700" spc="-155" b="1">
                <a:solidFill>
                  <a:srgbClr val="FFFFFF"/>
                </a:solidFill>
                <a:latin typeface="Arial"/>
                <a:cs typeface="Arial"/>
              </a:rPr>
              <a:t>DOMAINES </a:t>
            </a:r>
            <a:r>
              <a:rPr dirty="0" sz="1700" spc="-195" b="1">
                <a:solidFill>
                  <a:srgbClr val="FFFFFF"/>
                </a:solidFill>
                <a:latin typeface="Arial"/>
                <a:cs typeface="Arial"/>
              </a:rPr>
              <a:t>D’ACTIVITES 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PROFESSIONNELLES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22219" y="2501264"/>
            <a:ext cx="3519170" cy="1000125"/>
            <a:chOff x="3022219" y="2501264"/>
            <a:chExt cx="3519170" cy="1000125"/>
          </a:xfrm>
        </p:grpSpPr>
        <p:sp>
          <p:nvSpPr>
            <p:cNvPr id="10" name="object 10"/>
            <p:cNvSpPr/>
            <p:nvPr/>
          </p:nvSpPr>
          <p:spPr>
            <a:xfrm>
              <a:off x="3028569" y="2507614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3012440" y="0"/>
                  </a:moveTo>
                  <a:lnTo>
                    <a:pt x="3012440" y="123444"/>
                  </a:lnTo>
                  <a:lnTo>
                    <a:pt x="0" y="123444"/>
                  </a:lnTo>
                  <a:lnTo>
                    <a:pt x="0" y="863981"/>
                  </a:lnTo>
                  <a:lnTo>
                    <a:pt x="3012440" y="863981"/>
                  </a:lnTo>
                  <a:lnTo>
                    <a:pt x="3012440" y="987425"/>
                  </a:lnTo>
                  <a:lnTo>
                    <a:pt x="3506088" y="493649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FFCC2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028569" y="2507614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0" y="123444"/>
                  </a:moveTo>
                  <a:lnTo>
                    <a:pt x="3012440" y="123444"/>
                  </a:lnTo>
                  <a:lnTo>
                    <a:pt x="3012440" y="0"/>
                  </a:lnTo>
                  <a:lnTo>
                    <a:pt x="3506088" y="493649"/>
                  </a:lnTo>
                  <a:lnTo>
                    <a:pt x="3012440" y="987425"/>
                  </a:lnTo>
                  <a:lnTo>
                    <a:pt x="3012440" y="863981"/>
                  </a:lnTo>
                  <a:lnTo>
                    <a:pt x="0" y="863981"/>
                  </a:lnTo>
                  <a:lnTo>
                    <a:pt x="0" y="123444"/>
                  </a:lnTo>
                  <a:close/>
                </a:path>
              </a:pathLst>
            </a:custGeom>
            <a:ln w="12700">
              <a:solidFill>
                <a:srgbClr val="DBDBD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027045" y="2715513"/>
            <a:ext cx="251650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Trebuchet MS"/>
              <a:buChar char="•"/>
              <a:tabLst>
                <a:tab pos="185420" algn="l"/>
              </a:tabLst>
            </a:pPr>
            <a:r>
              <a:rPr dirty="0" sz="1700" spc="-10" b="1">
                <a:latin typeface="Carlito"/>
                <a:cs typeface="Carlito"/>
              </a:rPr>
              <a:t>Réceptionner et </a:t>
            </a:r>
            <a:r>
              <a:rPr dirty="0" sz="1700" spc="-5" b="1">
                <a:latin typeface="Carlito"/>
                <a:cs typeface="Carlito"/>
              </a:rPr>
              <a:t>suivre les  commandes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9593" y="2591307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1"/>
                </a:lnTo>
                <a:lnTo>
                  <a:pt x="0" y="822832"/>
                </a:lnTo>
                <a:lnTo>
                  <a:pt x="5878" y="866598"/>
                </a:lnTo>
                <a:lnTo>
                  <a:pt x="22470" y="905919"/>
                </a:lnTo>
                <a:lnTo>
                  <a:pt x="48204" y="939228"/>
                </a:lnTo>
                <a:lnTo>
                  <a:pt x="81513" y="964960"/>
                </a:lnTo>
                <a:lnTo>
                  <a:pt x="120827" y="981547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7"/>
                </a:lnTo>
                <a:lnTo>
                  <a:pt x="2650022" y="964960"/>
                </a:lnTo>
                <a:lnTo>
                  <a:pt x="2683332" y="939228"/>
                </a:lnTo>
                <a:lnTo>
                  <a:pt x="2709063" y="905919"/>
                </a:lnTo>
                <a:lnTo>
                  <a:pt x="2725651" y="866598"/>
                </a:lnTo>
                <a:lnTo>
                  <a:pt x="2731528" y="822832"/>
                </a:lnTo>
                <a:lnTo>
                  <a:pt x="2731528" y="164591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EAB1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27405" y="2799333"/>
            <a:ext cx="1975485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441959" marR="5080" indent="-429895">
              <a:lnSpc>
                <a:spcPts val="1860"/>
              </a:lnSpc>
              <a:spcBef>
                <a:spcPts val="315"/>
              </a:spcBef>
            </a:pP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Réception et 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suivi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des  commandes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022219" y="3572383"/>
            <a:ext cx="3519170" cy="1000125"/>
            <a:chOff x="3022219" y="3572383"/>
            <a:chExt cx="3519170" cy="1000125"/>
          </a:xfrm>
        </p:grpSpPr>
        <p:sp>
          <p:nvSpPr>
            <p:cNvPr id="16" name="object 16"/>
            <p:cNvSpPr/>
            <p:nvPr/>
          </p:nvSpPr>
          <p:spPr>
            <a:xfrm>
              <a:off x="3028569" y="3578733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3980"/>
                  </a:lnTo>
                  <a:lnTo>
                    <a:pt x="3012440" y="863980"/>
                  </a:lnTo>
                  <a:lnTo>
                    <a:pt x="3012440" y="987424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A9D18E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028569" y="3578733"/>
              <a:ext cx="3506470" cy="987425"/>
            </a:xfrm>
            <a:custGeom>
              <a:avLst/>
              <a:gdLst/>
              <a:ahLst/>
              <a:cxnLst/>
              <a:rect l="l" t="t" r="r" b="b"/>
              <a:pathLst>
                <a:path w="3506470" h="987425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424"/>
                  </a:lnTo>
                  <a:lnTo>
                    <a:pt x="3012440" y="863980"/>
                  </a:lnTo>
                  <a:lnTo>
                    <a:pt x="0" y="863980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3027045" y="3786885"/>
            <a:ext cx="193675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Trebuchet MS"/>
              <a:buChar char="•"/>
              <a:tabLst>
                <a:tab pos="185420" algn="l"/>
              </a:tabLst>
            </a:pPr>
            <a:r>
              <a:rPr dirty="0" sz="1700" spc="-15" b="1">
                <a:latin typeface="Carlito"/>
                <a:cs typeface="Carlito"/>
              </a:rPr>
              <a:t>Mettre </a:t>
            </a:r>
            <a:r>
              <a:rPr dirty="0" sz="1700" spc="-5" b="1">
                <a:latin typeface="Carlito"/>
                <a:cs typeface="Carlito"/>
              </a:rPr>
              <a:t>en </a:t>
            </a:r>
            <a:r>
              <a:rPr dirty="0" sz="1700" spc="-10" b="1">
                <a:latin typeface="Carlito"/>
                <a:cs typeface="Carlito"/>
              </a:rPr>
              <a:t>valeur et  </a:t>
            </a:r>
            <a:r>
              <a:rPr dirty="0" sz="1700" spc="-5" b="1">
                <a:latin typeface="Carlito"/>
                <a:cs typeface="Carlito"/>
              </a:rPr>
              <a:t>approvisionner</a:t>
            </a:r>
            <a:endParaRPr sz="1700">
              <a:latin typeface="Carlito"/>
              <a:cs typeface="Carlito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9593" y="3656203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6"/>
                </a:lnTo>
                <a:lnTo>
                  <a:pt x="81513" y="22460"/>
                </a:lnTo>
                <a:lnTo>
                  <a:pt x="48204" y="48180"/>
                </a:lnTo>
                <a:lnTo>
                  <a:pt x="22470" y="81468"/>
                </a:lnTo>
                <a:lnTo>
                  <a:pt x="5878" y="120752"/>
                </a:lnTo>
                <a:lnTo>
                  <a:pt x="0" y="164465"/>
                </a:lnTo>
                <a:lnTo>
                  <a:pt x="0" y="822833"/>
                </a:lnTo>
                <a:lnTo>
                  <a:pt x="5878" y="866554"/>
                </a:lnTo>
                <a:lnTo>
                  <a:pt x="22470" y="905862"/>
                </a:lnTo>
                <a:lnTo>
                  <a:pt x="48204" y="939180"/>
                </a:lnTo>
                <a:lnTo>
                  <a:pt x="81513" y="964931"/>
                </a:lnTo>
                <a:lnTo>
                  <a:pt x="120827" y="981538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38"/>
                </a:lnTo>
                <a:lnTo>
                  <a:pt x="2650022" y="964931"/>
                </a:lnTo>
                <a:lnTo>
                  <a:pt x="2683332" y="939180"/>
                </a:lnTo>
                <a:lnTo>
                  <a:pt x="2709063" y="905862"/>
                </a:lnTo>
                <a:lnTo>
                  <a:pt x="2725651" y="866554"/>
                </a:lnTo>
                <a:lnTo>
                  <a:pt x="2731528" y="822833"/>
                </a:lnTo>
                <a:lnTo>
                  <a:pt x="2731528" y="164465"/>
                </a:lnTo>
                <a:lnTo>
                  <a:pt x="2725651" y="120752"/>
                </a:lnTo>
                <a:lnTo>
                  <a:pt x="2709063" y="81468"/>
                </a:lnTo>
                <a:lnTo>
                  <a:pt x="2683332" y="48180"/>
                </a:lnTo>
                <a:lnTo>
                  <a:pt x="2650022" y="22460"/>
                </a:lnTo>
                <a:lnTo>
                  <a:pt x="2610702" y="5876"/>
                </a:lnTo>
                <a:lnTo>
                  <a:pt x="2566936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26465" y="3864355"/>
            <a:ext cx="177800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2700" marR="5080" indent="101600">
              <a:lnSpc>
                <a:spcPts val="1860"/>
              </a:lnSpc>
              <a:spcBef>
                <a:spcPts val="315"/>
              </a:spcBef>
            </a:pP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Mise en valeur 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et  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ap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dirty="0" sz="1700" spc="-30" b="1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o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v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isio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m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dirty="0" sz="1700" spc="-15" b="1">
                <a:solidFill>
                  <a:srgbClr val="FFFFFF"/>
                </a:solidFill>
                <a:latin typeface="Carlito"/>
                <a:cs typeface="Carlito"/>
              </a:rPr>
              <a:t>n</a:t>
            </a:r>
            <a:r>
              <a:rPr dirty="0" sz="1700" b="1">
                <a:solidFill>
                  <a:srgbClr val="FFFFFF"/>
                </a:solidFill>
                <a:latin typeface="Carlito"/>
                <a:cs typeface="Carlito"/>
              </a:rPr>
              <a:t>t</a:t>
            </a:r>
            <a:endParaRPr sz="1700">
              <a:latin typeface="Carlito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022219" y="4616196"/>
            <a:ext cx="3519170" cy="1000760"/>
            <a:chOff x="3022219" y="4616196"/>
            <a:chExt cx="3519170" cy="1000760"/>
          </a:xfrm>
        </p:grpSpPr>
        <p:sp>
          <p:nvSpPr>
            <p:cNvPr id="22" name="object 22"/>
            <p:cNvSpPr/>
            <p:nvPr/>
          </p:nvSpPr>
          <p:spPr>
            <a:xfrm>
              <a:off x="3028569" y="4622546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3012440" y="0"/>
                  </a:moveTo>
                  <a:lnTo>
                    <a:pt x="3012440" y="123443"/>
                  </a:lnTo>
                  <a:lnTo>
                    <a:pt x="0" y="123443"/>
                  </a:lnTo>
                  <a:lnTo>
                    <a:pt x="0" y="863980"/>
                  </a:lnTo>
                  <a:lnTo>
                    <a:pt x="3012440" y="863980"/>
                  </a:lnTo>
                  <a:lnTo>
                    <a:pt x="3012440" y="987475"/>
                  </a:lnTo>
                  <a:lnTo>
                    <a:pt x="3506088" y="493775"/>
                  </a:lnTo>
                  <a:lnTo>
                    <a:pt x="3012440" y="0"/>
                  </a:lnTo>
                  <a:close/>
                </a:path>
              </a:pathLst>
            </a:custGeom>
            <a:solidFill>
              <a:srgbClr val="CCA3C9">
                <a:alpha val="8980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028569" y="4622546"/>
              <a:ext cx="3506470" cy="988060"/>
            </a:xfrm>
            <a:custGeom>
              <a:avLst/>
              <a:gdLst/>
              <a:ahLst/>
              <a:cxnLst/>
              <a:rect l="l" t="t" r="r" b="b"/>
              <a:pathLst>
                <a:path w="3506470" h="988060">
                  <a:moveTo>
                    <a:pt x="0" y="123443"/>
                  </a:moveTo>
                  <a:lnTo>
                    <a:pt x="3012440" y="123443"/>
                  </a:lnTo>
                  <a:lnTo>
                    <a:pt x="3012440" y="0"/>
                  </a:lnTo>
                  <a:lnTo>
                    <a:pt x="3506088" y="493775"/>
                  </a:lnTo>
                  <a:lnTo>
                    <a:pt x="3012440" y="987475"/>
                  </a:lnTo>
                  <a:lnTo>
                    <a:pt x="3012440" y="863980"/>
                  </a:lnTo>
                  <a:lnTo>
                    <a:pt x="0" y="863980"/>
                  </a:lnTo>
                  <a:lnTo>
                    <a:pt x="0" y="123443"/>
                  </a:lnTo>
                  <a:close/>
                </a:path>
              </a:pathLst>
            </a:custGeom>
            <a:ln w="12700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027045" y="4831207"/>
            <a:ext cx="3058160" cy="521334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184785" marR="5080" indent="-172720">
              <a:lnSpc>
                <a:spcPts val="1860"/>
              </a:lnSpc>
              <a:spcBef>
                <a:spcPts val="315"/>
              </a:spcBef>
              <a:buFont typeface="Trebuchet MS"/>
              <a:buChar char="•"/>
              <a:tabLst>
                <a:tab pos="185420" algn="l"/>
              </a:tabLst>
            </a:pPr>
            <a:r>
              <a:rPr dirty="0" sz="1700" spc="-5" b="1">
                <a:latin typeface="Carlito"/>
                <a:cs typeface="Carlito"/>
              </a:rPr>
              <a:t>Conseiller </a:t>
            </a:r>
            <a:r>
              <a:rPr dirty="0" sz="1700" spc="-10" b="1">
                <a:latin typeface="Carlito"/>
                <a:cs typeface="Carlito"/>
              </a:rPr>
              <a:t>et </a:t>
            </a:r>
            <a:r>
              <a:rPr dirty="0" sz="1700" spc="-5" b="1">
                <a:latin typeface="Carlito"/>
                <a:cs typeface="Carlito"/>
              </a:rPr>
              <a:t>accompagner </a:t>
            </a:r>
            <a:r>
              <a:rPr dirty="0" sz="1700" b="1">
                <a:latin typeface="Carlito"/>
                <a:cs typeface="Carlito"/>
              </a:rPr>
              <a:t>le  </a:t>
            </a:r>
            <a:r>
              <a:rPr dirty="0" sz="1700" spc="-95" b="1">
                <a:latin typeface="Arial"/>
                <a:cs typeface="Arial"/>
              </a:rPr>
              <a:t>client </a:t>
            </a:r>
            <a:r>
              <a:rPr dirty="0" sz="1700" spc="-160" b="1">
                <a:latin typeface="Arial"/>
                <a:cs typeface="Arial"/>
              </a:rPr>
              <a:t>dans </a:t>
            </a:r>
            <a:r>
              <a:rPr dirty="0" sz="1700" spc="-175" b="1">
                <a:latin typeface="Arial"/>
                <a:cs typeface="Arial"/>
              </a:rPr>
              <a:t>son </a:t>
            </a:r>
            <a:r>
              <a:rPr dirty="0" sz="1700" spc="-150" b="1">
                <a:latin typeface="Arial"/>
                <a:cs typeface="Arial"/>
              </a:rPr>
              <a:t>parcours</a:t>
            </a:r>
            <a:r>
              <a:rPr dirty="0" sz="1700" spc="25" b="1">
                <a:latin typeface="Arial"/>
                <a:cs typeface="Arial"/>
              </a:rPr>
              <a:t> </a:t>
            </a:r>
            <a:r>
              <a:rPr dirty="0" sz="1700" spc="-120" b="1">
                <a:latin typeface="Arial"/>
                <a:cs typeface="Arial"/>
              </a:rPr>
              <a:t>d’achat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9593" y="4704715"/>
            <a:ext cx="2731770" cy="987425"/>
          </a:xfrm>
          <a:custGeom>
            <a:avLst/>
            <a:gdLst/>
            <a:ahLst/>
            <a:cxnLst/>
            <a:rect l="l" t="t" r="r" b="b"/>
            <a:pathLst>
              <a:path w="2731770" h="987425">
                <a:moveTo>
                  <a:pt x="2566936" y="0"/>
                </a:moveTo>
                <a:lnTo>
                  <a:pt x="164579" y="0"/>
                </a:lnTo>
                <a:lnTo>
                  <a:pt x="120827" y="5877"/>
                </a:lnTo>
                <a:lnTo>
                  <a:pt x="81513" y="22464"/>
                </a:lnTo>
                <a:lnTo>
                  <a:pt x="48204" y="48196"/>
                </a:lnTo>
                <a:lnTo>
                  <a:pt x="22470" y="81505"/>
                </a:lnTo>
                <a:lnTo>
                  <a:pt x="5878" y="120826"/>
                </a:lnTo>
                <a:lnTo>
                  <a:pt x="0" y="164592"/>
                </a:lnTo>
                <a:lnTo>
                  <a:pt x="0" y="822833"/>
                </a:lnTo>
                <a:lnTo>
                  <a:pt x="5878" y="866589"/>
                </a:lnTo>
                <a:lnTo>
                  <a:pt x="22470" y="905907"/>
                </a:lnTo>
                <a:lnTo>
                  <a:pt x="48204" y="939218"/>
                </a:lnTo>
                <a:lnTo>
                  <a:pt x="81513" y="964954"/>
                </a:lnTo>
                <a:lnTo>
                  <a:pt x="120827" y="981545"/>
                </a:lnTo>
                <a:lnTo>
                  <a:pt x="164579" y="987425"/>
                </a:lnTo>
                <a:lnTo>
                  <a:pt x="2566936" y="987425"/>
                </a:lnTo>
                <a:lnTo>
                  <a:pt x="2610702" y="981545"/>
                </a:lnTo>
                <a:lnTo>
                  <a:pt x="2650022" y="964954"/>
                </a:lnTo>
                <a:lnTo>
                  <a:pt x="2683332" y="939218"/>
                </a:lnTo>
                <a:lnTo>
                  <a:pt x="2709063" y="905907"/>
                </a:lnTo>
                <a:lnTo>
                  <a:pt x="2725651" y="866589"/>
                </a:lnTo>
                <a:lnTo>
                  <a:pt x="2731528" y="822833"/>
                </a:lnTo>
                <a:lnTo>
                  <a:pt x="2731528" y="164592"/>
                </a:lnTo>
                <a:lnTo>
                  <a:pt x="2725651" y="120826"/>
                </a:lnTo>
                <a:lnTo>
                  <a:pt x="2709063" y="81505"/>
                </a:lnTo>
                <a:lnTo>
                  <a:pt x="2683332" y="48196"/>
                </a:lnTo>
                <a:lnTo>
                  <a:pt x="2650022" y="22464"/>
                </a:lnTo>
                <a:lnTo>
                  <a:pt x="2610702" y="5877"/>
                </a:lnTo>
                <a:lnTo>
                  <a:pt x="2566936" y="0"/>
                </a:lnTo>
                <a:close/>
              </a:path>
            </a:pathLst>
          </a:custGeom>
          <a:solidFill>
            <a:srgbClr val="D629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90880" y="4794630"/>
            <a:ext cx="2449830" cy="75946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algn="ctr" marL="12065" marR="5080">
              <a:lnSpc>
                <a:spcPct val="91500"/>
              </a:lnSpc>
              <a:spcBef>
                <a:spcPts val="275"/>
              </a:spcBef>
            </a:pP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Conseil </a:t>
            </a:r>
            <a:r>
              <a:rPr dirty="0" sz="1700" spc="-10" b="1">
                <a:solidFill>
                  <a:srgbClr val="FFFFFF"/>
                </a:solidFill>
                <a:latin typeface="Carlito"/>
                <a:cs typeface="Carlito"/>
              </a:rPr>
              <a:t>et 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accompagnement du</a:t>
            </a:r>
            <a:r>
              <a:rPr dirty="0" sz="1700" spc="-55" b="1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rlito"/>
                <a:cs typeface="Carlito"/>
              </a:rPr>
              <a:t>client  </a:t>
            </a:r>
            <a:r>
              <a:rPr dirty="0" sz="1700" spc="-160" b="1">
                <a:solidFill>
                  <a:srgbClr val="FFFFFF"/>
                </a:solidFill>
                <a:latin typeface="Arial"/>
                <a:cs typeface="Arial"/>
              </a:rPr>
              <a:t>dans </a:t>
            </a:r>
            <a:r>
              <a:rPr dirty="0" sz="1700" spc="-170" b="1">
                <a:solidFill>
                  <a:srgbClr val="FFFFFF"/>
                </a:solidFill>
                <a:latin typeface="Arial"/>
                <a:cs typeface="Arial"/>
              </a:rPr>
              <a:t>son </a:t>
            </a:r>
            <a:r>
              <a:rPr dirty="0" sz="1700" spc="-150" b="1">
                <a:solidFill>
                  <a:srgbClr val="FFFFFF"/>
                </a:solidFill>
                <a:latin typeface="Arial"/>
                <a:cs typeface="Arial"/>
              </a:rPr>
              <a:t>parcours</a:t>
            </a:r>
            <a:r>
              <a:rPr dirty="0" sz="17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20" b="1">
                <a:solidFill>
                  <a:srgbClr val="FFFFFF"/>
                </a:solidFill>
                <a:latin typeface="Arial"/>
                <a:cs typeface="Arial"/>
              </a:rPr>
              <a:t>d’achat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628892" y="1623441"/>
            <a:ext cx="2521585" cy="732790"/>
            <a:chOff x="6628892" y="1623441"/>
            <a:chExt cx="2521585" cy="732790"/>
          </a:xfrm>
        </p:grpSpPr>
        <p:sp>
          <p:nvSpPr>
            <p:cNvPr id="28" name="object 28"/>
            <p:cNvSpPr/>
            <p:nvPr/>
          </p:nvSpPr>
          <p:spPr>
            <a:xfrm>
              <a:off x="6635242" y="1629791"/>
              <a:ext cx="2508885" cy="720090"/>
            </a:xfrm>
            <a:custGeom>
              <a:avLst/>
              <a:gdLst/>
              <a:ahLst/>
              <a:cxnLst/>
              <a:rect l="l" t="t" r="r" b="b"/>
              <a:pathLst>
                <a:path w="2508884" h="720089">
                  <a:moveTo>
                    <a:pt x="1313687" y="0"/>
                  </a:moveTo>
                  <a:lnTo>
                    <a:pt x="1241607" y="532"/>
                  </a:lnTo>
                  <a:lnTo>
                    <a:pt x="1170543" y="2112"/>
                  </a:lnTo>
                  <a:lnTo>
                    <a:pt x="1100595" y="4711"/>
                  </a:lnTo>
                  <a:lnTo>
                    <a:pt x="1031864" y="8302"/>
                  </a:lnTo>
                  <a:lnTo>
                    <a:pt x="964450" y="12858"/>
                  </a:lnTo>
                  <a:lnTo>
                    <a:pt x="898452" y="18352"/>
                  </a:lnTo>
                  <a:lnTo>
                    <a:pt x="833972" y="24755"/>
                  </a:lnTo>
                  <a:lnTo>
                    <a:pt x="771109" y="32040"/>
                  </a:lnTo>
                  <a:lnTo>
                    <a:pt x="709963" y="40181"/>
                  </a:lnTo>
                  <a:lnTo>
                    <a:pt x="650635" y="49149"/>
                  </a:lnTo>
                  <a:lnTo>
                    <a:pt x="593224" y="58917"/>
                  </a:lnTo>
                  <a:lnTo>
                    <a:pt x="537831" y="69457"/>
                  </a:lnTo>
                  <a:lnTo>
                    <a:pt x="484557" y="80743"/>
                  </a:lnTo>
                  <a:lnTo>
                    <a:pt x="433500" y="92747"/>
                  </a:lnTo>
                  <a:lnTo>
                    <a:pt x="384762" y="105441"/>
                  </a:lnTo>
                  <a:lnTo>
                    <a:pt x="338442" y="118798"/>
                  </a:lnTo>
                  <a:lnTo>
                    <a:pt x="294641" y="132791"/>
                  </a:lnTo>
                  <a:lnTo>
                    <a:pt x="253459" y="147392"/>
                  </a:lnTo>
                  <a:lnTo>
                    <a:pt x="214996" y="162573"/>
                  </a:lnTo>
                  <a:lnTo>
                    <a:pt x="179352" y="178308"/>
                  </a:lnTo>
                  <a:lnTo>
                    <a:pt x="116922" y="211326"/>
                  </a:lnTo>
                  <a:lnTo>
                    <a:pt x="66970" y="246229"/>
                  </a:lnTo>
                  <a:lnTo>
                    <a:pt x="30298" y="282796"/>
                  </a:lnTo>
                  <a:lnTo>
                    <a:pt x="7708" y="320808"/>
                  </a:lnTo>
                  <a:lnTo>
                    <a:pt x="0" y="360045"/>
                  </a:lnTo>
                  <a:lnTo>
                    <a:pt x="1943" y="379791"/>
                  </a:lnTo>
                  <a:lnTo>
                    <a:pt x="17193" y="418423"/>
                  </a:lnTo>
                  <a:lnTo>
                    <a:pt x="46924" y="455727"/>
                  </a:lnTo>
                  <a:lnTo>
                    <a:pt x="90336" y="491481"/>
                  </a:lnTo>
                  <a:lnTo>
                    <a:pt x="146627" y="525465"/>
                  </a:lnTo>
                  <a:lnTo>
                    <a:pt x="214996" y="557460"/>
                  </a:lnTo>
                  <a:lnTo>
                    <a:pt x="253459" y="572643"/>
                  </a:lnTo>
                  <a:lnTo>
                    <a:pt x="294641" y="587245"/>
                  </a:lnTo>
                  <a:lnTo>
                    <a:pt x="338442" y="601240"/>
                  </a:lnTo>
                  <a:lnTo>
                    <a:pt x="384762" y="614600"/>
                  </a:lnTo>
                  <a:lnTo>
                    <a:pt x="433500" y="627298"/>
                  </a:lnTo>
                  <a:lnTo>
                    <a:pt x="484557" y="639305"/>
                  </a:lnTo>
                  <a:lnTo>
                    <a:pt x="537831" y="650595"/>
                  </a:lnTo>
                  <a:lnTo>
                    <a:pt x="593224" y="661140"/>
                  </a:lnTo>
                  <a:lnTo>
                    <a:pt x="650635" y="670912"/>
                  </a:lnTo>
                  <a:lnTo>
                    <a:pt x="709963" y="679884"/>
                  </a:lnTo>
                  <a:lnTo>
                    <a:pt x="771109" y="688029"/>
                  </a:lnTo>
                  <a:lnTo>
                    <a:pt x="833972" y="695319"/>
                  </a:lnTo>
                  <a:lnTo>
                    <a:pt x="898452" y="701725"/>
                  </a:lnTo>
                  <a:lnTo>
                    <a:pt x="964450" y="707222"/>
                  </a:lnTo>
                  <a:lnTo>
                    <a:pt x="1031864" y="711781"/>
                  </a:lnTo>
                  <a:lnTo>
                    <a:pt x="1100595" y="715375"/>
                  </a:lnTo>
                  <a:lnTo>
                    <a:pt x="1170543" y="717976"/>
                  </a:lnTo>
                  <a:lnTo>
                    <a:pt x="1241607" y="719556"/>
                  </a:lnTo>
                  <a:lnTo>
                    <a:pt x="1313687" y="720089"/>
                  </a:lnTo>
                  <a:lnTo>
                    <a:pt x="1385780" y="719556"/>
                  </a:lnTo>
                  <a:lnTo>
                    <a:pt x="1456856" y="717976"/>
                  </a:lnTo>
                  <a:lnTo>
                    <a:pt x="1526814" y="715375"/>
                  </a:lnTo>
                  <a:lnTo>
                    <a:pt x="1595555" y="711781"/>
                  </a:lnTo>
                  <a:lnTo>
                    <a:pt x="1662979" y="707222"/>
                  </a:lnTo>
                  <a:lnTo>
                    <a:pt x="1728985" y="701725"/>
                  </a:lnTo>
                  <a:lnTo>
                    <a:pt x="1793473" y="695319"/>
                  </a:lnTo>
                  <a:lnTo>
                    <a:pt x="1856343" y="688029"/>
                  </a:lnTo>
                  <a:lnTo>
                    <a:pt x="1917496" y="679884"/>
                  </a:lnTo>
                  <a:lnTo>
                    <a:pt x="1976830" y="670912"/>
                  </a:lnTo>
                  <a:lnTo>
                    <a:pt x="2034246" y="661140"/>
                  </a:lnTo>
                  <a:lnTo>
                    <a:pt x="2089643" y="650595"/>
                  </a:lnTo>
                  <a:lnTo>
                    <a:pt x="2142922" y="639305"/>
                  </a:lnTo>
                  <a:lnTo>
                    <a:pt x="2193983" y="627298"/>
                  </a:lnTo>
                  <a:lnTo>
                    <a:pt x="2242724" y="614600"/>
                  </a:lnTo>
                  <a:lnTo>
                    <a:pt x="2289047" y="601240"/>
                  </a:lnTo>
                  <a:lnTo>
                    <a:pt x="2332850" y="587245"/>
                  </a:lnTo>
                  <a:lnTo>
                    <a:pt x="2374035" y="572643"/>
                  </a:lnTo>
                  <a:lnTo>
                    <a:pt x="2412500" y="557460"/>
                  </a:lnTo>
                  <a:lnTo>
                    <a:pt x="2448146" y="541725"/>
                  </a:lnTo>
                  <a:lnTo>
                    <a:pt x="2508757" y="509735"/>
                  </a:lnTo>
                  <a:lnTo>
                    <a:pt x="2508757" y="210299"/>
                  </a:lnTo>
                  <a:lnTo>
                    <a:pt x="2448146" y="178308"/>
                  </a:lnTo>
                  <a:lnTo>
                    <a:pt x="2412500" y="162573"/>
                  </a:lnTo>
                  <a:lnTo>
                    <a:pt x="2374035" y="147392"/>
                  </a:lnTo>
                  <a:lnTo>
                    <a:pt x="2332850" y="132791"/>
                  </a:lnTo>
                  <a:lnTo>
                    <a:pt x="2289047" y="118798"/>
                  </a:lnTo>
                  <a:lnTo>
                    <a:pt x="2242724" y="105441"/>
                  </a:lnTo>
                  <a:lnTo>
                    <a:pt x="2193983" y="92747"/>
                  </a:lnTo>
                  <a:lnTo>
                    <a:pt x="2142922" y="80743"/>
                  </a:lnTo>
                  <a:lnTo>
                    <a:pt x="2089643" y="69457"/>
                  </a:lnTo>
                  <a:lnTo>
                    <a:pt x="2034246" y="58917"/>
                  </a:lnTo>
                  <a:lnTo>
                    <a:pt x="1976830" y="49149"/>
                  </a:lnTo>
                  <a:lnTo>
                    <a:pt x="1917496" y="40181"/>
                  </a:lnTo>
                  <a:lnTo>
                    <a:pt x="1856343" y="32040"/>
                  </a:lnTo>
                  <a:lnTo>
                    <a:pt x="1793473" y="24755"/>
                  </a:lnTo>
                  <a:lnTo>
                    <a:pt x="1728985" y="18352"/>
                  </a:lnTo>
                  <a:lnTo>
                    <a:pt x="1662979" y="12858"/>
                  </a:lnTo>
                  <a:lnTo>
                    <a:pt x="1595555" y="8302"/>
                  </a:lnTo>
                  <a:lnTo>
                    <a:pt x="1526814" y="4711"/>
                  </a:lnTo>
                  <a:lnTo>
                    <a:pt x="1456856" y="2112"/>
                  </a:lnTo>
                  <a:lnTo>
                    <a:pt x="1385780" y="532"/>
                  </a:lnTo>
                  <a:lnTo>
                    <a:pt x="13136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635242" y="1629791"/>
              <a:ext cx="2508885" cy="720090"/>
            </a:xfrm>
            <a:custGeom>
              <a:avLst/>
              <a:gdLst/>
              <a:ahLst/>
              <a:cxnLst/>
              <a:rect l="l" t="t" r="r" b="b"/>
              <a:pathLst>
                <a:path w="2508884" h="720089">
                  <a:moveTo>
                    <a:pt x="0" y="360045"/>
                  </a:moveTo>
                  <a:lnTo>
                    <a:pt x="7708" y="320808"/>
                  </a:lnTo>
                  <a:lnTo>
                    <a:pt x="30298" y="282796"/>
                  </a:lnTo>
                  <a:lnTo>
                    <a:pt x="66970" y="246229"/>
                  </a:lnTo>
                  <a:lnTo>
                    <a:pt x="116922" y="211326"/>
                  </a:lnTo>
                  <a:lnTo>
                    <a:pt x="179352" y="178308"/>
                  </a:lnTo>
                  <a:lnTo>
                    <a:pt x="214996" y="162573"/>
                  </a:lnTo>
                  <a:lnTo>
                    <a:pt x="253459" y="147392"/>
                  </a:lnTo>
                  <a:lnTo>
                    <a:pt x="294641" y="132791"/>
                  </a:lnTo>
                  <a:lnTo>
                    <a:pt x="338442" y="118798"/>
                  </a:lnTo>
                  <a:lnTo>
                    <a:pt x="384762" y="105441"/>
                  </a:lnTo>
                  <a:lnTo>
                    <a:pt x="433500" y="92747"/>
                  </a:lnTo>
                  <a:lnTo>
                    <a:pt x="484557" y="80743"/>
                  </a:lnTo>
                  <a:lnTo>
                    <a:pt x="537831" y="69457"/>
                  </a:lnTo>
                  <a:lnTo>
                    <a:pt x="593224" y="58917"/>
                  </a:lnTo>
                  <a:lnTo>
                    <a:pt x="650635" y="49149"/>
                  </a:lnTo>
                  <a:lnTo>
                    <a:pt x="709963" y="40181"/>
                  </a:lnTo>
                  <a:lnTo>
                    <a:pt x="771109" y="32040"/>
                  </a:lnTo>
                  <a:lnTo>
                    <a:pt x="833972" y="24755"/>
                  </a:lnTo>
                  <a:lnTo>
                    <a:pt x="898452" y="18352"/>
                  </a:lnTo>
                  <a:lnTo>
                    <a:pt x="964450" y="12858"/>
                  </a:lnTo>
                  <a:lnTo>
                    <a:pt x="1031864" y="8302"/>
                  </a:lnTo>
                  <a:lnTo>
                    <a:pt x="1100595" y="4711"/>
                  </a:lnTo>
                  <a:lnTo>
                    <a:pt x="1170543" y="2112"/>
                  </a:lnTo>
                  <a:lnTo>
                    <a:pt x="1241607" y="532"/>
                  </a:lnTo>
                  <a:lnTo>
                    <a:pt x="1313687" y="0"/>
                  </a:lnTo>
                  <a:lnTo>
                    <a:pt x="1385780" y="532"/>
                  </a:lnTo>
                  <a:lnTo>
                    <a:pt x="1456856" y="2112"/>
                  </a:lnTo>
                  <a:lnTo>
                    <a:pt x="1526814" y="4711"/>
                  </a:lnTo>
                  <a:lnTo>
                    <a:pt x="1595555" y="8302"/>
                  </a:lnTo>
                  <a:lnTo>
                    <a:pt x="1662979" y="12858"/>
                  </a:lnTo>
                  <a:lnTo>
                    <a:pt x="1728985" y="18352"/>
                  </a:lnTo>
                  <a:lnTo>
                    <a:pt x="1793473" y="24755"/>
                  </a:lnTo>
                  <a:lnTo>
                    <a:pt x="1856343" y="32040"/>
                  </a:lnTo>
                  <a:lnTo>
                    <a:pt x="1917496" y="40181"/>
                  </a:lnTo>
                  <a:lnTo>
                    <a:pt x="1976830" y="49149"/>
                  </a:lnTo>
                  <a:lnTo>
                    <a:pt x="2034246" y="58917"/>
                  </a:lnTo>
                  <a:lnTo>
                    <a:pt x="2089643" y="69457"/>
                  </a:lnTo>
                  <a:lnTo>
                    <a:pt x="2142922" y="80743"/>
                  </a:lnTo>
                  <a:lnTo>
                    <a:pt x="2193983" y="92747"/>
                  </a:lnTo>
                  <a:lnTo>
                    <a:pt x="2242724" y="105441"/>
                  </a:lnTo>
                  <a:lnTo>
                    <a:pt x="2289047" y="118798"/>
                  </a:lnTo>
                  <a:lnTo>
                    <a:pt x="2332850" y="132791"/>
                  </a:lnTo>
                  <a:lnTo>
                    <a:pt x="2374035" y="147392"/>
                  </a:lnTo>
                  <a:lnTo>
                    <a:pt x="2412500" y="162573"/>
                  </a:lnTo>
                  <a:lnTo>
                    <a:pt x="2448146" y="178308"/>
                  </a:lnTo>
                  <a:lnTo>
                    <a:pt x="2480872" y="194568"/>
                  </a:lnTo>
                  <a:lnTo>
                    <a:pt x="2508757" y="210299"/>
                  </a:lnTo>
                </a:path>
                <a:path w="2508884" h="720089">
                  <a:moveTo>
                    <a:pt x="2508757" y="509735"/>
                  </a:moveTo>
                  <a:lnTo>
                    <a:pt x="2448146" y="541725"/>
                  </a:lnTo>
                  <a:lnTo>
                    <a:pt x="2412500" y="557460"/>
                  </a:lnTo>
                  <a:lnTo>
                    <a:pt x="2374035" y="572643"/>
                  </a:lnTo>
                  <a:lnTo>
                    <a:pt x="2332850" y="587245"/>
                  </a:lnTo>
                  <a:lnTo>
                    <a:pt x="2289047" y="601240"/>
                  </a:lnTo>
                  <a:lnTo>
                    <a:pt x="2242724" y="614600"/>
                  </a:lnTo>
                  <a:lnTo>
                    <a:pt x="2193983" y="627298"/>
                  </a:lnTo>
                  <a:lnTo>
                    <a:pt x="2142922" y="639305"/>
                  </a:lnTo>
                  <a:lnTo>
                    <a:pt x="2089643" y="650595"/>
                  </a:lnTo>
                  <a:lnTo>
                    <a:pt x="2034246" y="661140"/>
                  </a:lnTo>
                  <a:lnTo>
                    <a:pt x="1976830" y="670912"/>
                  </a:lnTo>
                  <a:lnTo>
                    <a:pt x="1917496" y="679884"/>
                  </a:lnTo>
                  <a:lnTo>
                    <a:pt x="1856343" y="688029"/>
                  </a:lnTo>
                  <a:lnTo>
                    <a:pt x="1793473" y="695319"/>
                  </a:lnTo>
                  <a:lnTo>
                    <a:pt x="1728985" y="701725"/>
                  </a:lnTo>
                  <a:lnTo>
                    <a:pt x="1662979" y="707222"/>
                  </a:lnTo>
                  <a:lnTo>
                    <a:pt x="1595555" y="711781"/>
                  </a:lnTo>
                  <a:lnTo>
                    <a:pt x="1526814" y="715375"/>
                  </a:lnTo>
                  <a:lnTo>
                    <a:pt x="1456856" y="717976"/>
                  </a:lnTo>
                  <a:lnTo>
                    <a:pt x="1385780" y="719556"/>
                  </a:lnTo>
                  <a:lnTo>
                    <a:pt x="1313687" y="720089"/>
                  </a:lnTo>
                  <a:lnTo>
                    <a:pt x="1241607" y="719556"/>
                  </a:lnTo>
                  <a:lnTo>
                    <a:pt x="1170543" y="717976"/>
                  </a:lnTo>
                  <a:lnTo>
                    <a:pt x="1100595" y="715375"/>
                  </a:lnTo>
                  <a:lnTo>
                    <a:pt x="1031864" y="711781"/>
                  </a:lnTo>
                  <a:lnTo>
                    <a:pt x="964450" y="707222"/>
                  </a:lnTo>
                  <a:lnTo>
                    <a:pt x="898452" y="701725"/>
                  </a:lnTo>
                  <a:lnTo>
                    <a:pt x="833972" y="695319"/>
                  </a:lnTo>
                  <a:lnTo>
                    <a:pt x="771109" y="688029"/>
                  </a:lnTo>
                  <a:lnTo>
                    <a:pt x="709963" y="679884"/>
                  </a:lnTo>
                  <a:lnTo>
                    <a:pt x="650635" y="670912"/>
                  </a:lnTo>
                  <a:lnTo>
                    <a:pt x="593224" y="661140"/>
                  </a:lnTo>
                  <a:lnTo>
                    <a:pt x="537831" y="650595"/>
                  </a:lnTo>
                  <a:lnTo>
                    <a:pt x="484557" y="639305"/>
                  </a:lnTo>
                  <a:lnTo>
                    <a:pt x="433500" y="627298"/>
                  </a:lnTo>
                  <a:lnTo>
                    <a:pt x="384762" y="614600"/>
                  </a:lnTo>
                  <a:lnTo>
                    <a:pt x="338442" y="601240"/>
                  </a:lnTo>
                  <a:lnTo>
                    <a:pt x="294641" y="587245"/>
                  </a:lnTo>
                  <a:lnTo>
                    <a:pt x="253459" y="572643"/>
                  </a:lnTo>
                  <a:lnTo>
                    <a:pt x="214996" y="557460"/>
                  </a:lnTo>
                  <a:lnTo>
                    <a:pt x="179352" y="541725"/>
                  </a:lnTo>
                  <a:lnTo>
                    <a:pt x="116922" y="508708"/>
                  </a:lnTo>
                  <a:lnTo>
                    <a:pt x="66970" y="473811"/>
                  </a:lnTo>
                  <a:lnTo>
                    <a:pt x="30298" y="437255"/>
                  </a:lnTo>
                  <a:lnTo>
                    <a:pt x="7708" y="399259"/>
                  </a:lnTo>
                  <a:lnTo>
                    <a:pt x="1943" y="379791"/>
                  </a:lnTo>
                  <a:lnTo>
                    <a:pt x="0" y="360045"/>
                  </a:lnTo>
                </a:path>
              </a:pathLst>
            </a:custGeom>
            <a:ln w="12700">
              <a:solidFill>
                <a:srgbClr val="76707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6968490" y="1806320"/>
            <a:ext cx="202882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 b="1">
                <a:latin typeface="Carlito"/>
                <a:cs typeface="Carlito"/>
              </a:rPr>
              <a:t>U</a:t>
            </a:r>
            <a:r>
              <a:rPr dirty="0" sz="1600" spc="-5" b="1">
                <a:latin typeface="Carlito"/>
                <a:cs typeface="Carlito"/>
              </a:rPr>
              <a:t>NITÉS</a:t>
            </a:r>
            <a:r>
              <a:rPr dirty="0" sz="1600" spc="30" b="1">
                <a:latin typeface="Carlito"/>
                <a:cs typeface="Carlito"/>
              </a:rPr>
              <a:t> </a:t>
            </a:r>
            <a:r>
              <a:rPr dirty="0" sz="1600" spc="-20" b="1">
                <a:latin typeface="Carlito"/>
                <a:cs typeface="Carlito"/>
              </a:rPr>
              <a:t>CERTIFICATIVES</a:t>
            </a:r>
            <a:endParaRPr sz="1600">
              <a:latin typeface="Carlito"/>
              <a:cs typeface="Carlito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619113" y="2540254"/>
            <a:ext cx="2531745" cy="917575"/>
            <a:chOff x="6619113" y="2540254"/>
            <a:chExt cx="2531745" cy="917575"/>
          </a:xfrm>
        </p:grpSpPr>
        <p:sp>
          <p:nvSpPr>
            <p:cNvPr id="32" name="object 32"/>
            <p:cNvSpPr/>
            <p:nvPr/>
          </p:nvSpPr>
          <p:spPr>
            <a:xfrm>
              <a:off x="6625463" y="2546604"/>
              <a:ext cx="2519045" cy="904875"/>
            </a:xfrm>
            <a:custGeom>
              <a:avLst/>
              <a:gdLst/>
              <a:ahLst/>
              <a:cxnLst/>
              <a:rect l="l" t="t" r="r" b="b"/>
              <a:pathLst>
                <a:path w="2519045" h="904875">
                  <a:moveTo>
                    <a:pt x="1313814" y="0"/>
                  </a:moveTo>
                  <a:lnTo>
                    <a:pt x="1244044" y="627"/>
                  </a:lnTo>
                  <a:lnTo>
                    <a:pt x="1175221" y="2487"/>
                  </a:lnTo>
                  <a:lnTo>
                    <a:pt x="1107437" y="5550"/>
                  </a:lnTo>
                  <a:lnTo>
                    <a:pt x="1040782" y="9784"/>
                  </a:lnTo>
                  <a:lnTo>
                    <a:pt x="975348" y="15157"/>
                  </a:lnTo>
                  <a:lnTo>
                    <a:pt x="911225" y="21638"/>
                  </a:lnTo>
                  <a:lnTo>
                    <a:pt x="848505" y="29197"/>
                  </a:lnTo>
                  <a:lnTo>
                    <a:pt x="787277" y="37801"/>
                  </a:lnTo>
                  <a:lnTo>
                    <a:pt x="727633" y="47420"/>
                  </a:lnTo>
                  <a:lnTo>
                    <a:pt x="669664" y="58022"/>
                  </a:lnTo>
                  <a:lnTo>
                    <a:pt x="613460" y="69575"/>
                  </a:lnTo>
                  <a:lnTo>
                    <a:pt x="559113" y="82050"/>
                  </a:lnTo>
                  <a:lnTo>
                    <a:pt x="506712" y="95413"/>
                  </a:lnTo>
                  <a:lnTo>
                    <a:pt x="456349" y="109635"/>
                  </a:lnTo>
                  <a:lnTo>
                    <a:pt x="408116" y="124684"/>
                  </a:lnTo>
                  <a:lnTo>
                    <a:pt x="362101" y="140528"/>
                  </a:lnTo>
                  <a:lnTo>
                    <a:pt x="318398" y="157136"/>
                  </a:lnTo>
                  <a:lnTo>
                    <a:pt x="277095" y="174477"/>
                  </a:lnTo>
                  <a:lnTo>
                    <a:pt x="238284" y="192520"/>
                  </a:lnTo>
                  <a:lnTo>
                    <a:pt x="202057" y="211233"/>
                  </a:lnTo>
                  <a:lnTo>
                    <a:pt x="168503" y="230585"/>
                  </a:lnTo>
                  <a:lnTo>
                    <a:pt x="109779" y="271081"/>
                  </a:lnTo>
                  <a:lnTo>
                    <a:pt x="62841" y="313759"/>
                  </a:lnTo>
                  <a:lnTo>
                    <a:pt x="28413" y="358367"/>
                  </a:lnTo>
                  <a:lnTo>
                    <a:pt x="7224" y="404655"/>
                  </a:lnTo>
                  <a:lnTo>
                    <a:pt x="0" y="452374"/>
                  </a:lnTo>
                  <a:lnTo>
                    <a:pt x="1821" y="476396"/>
                  </a:lnTo>
                  <a:lnTo>
                    <a:pt x="16118" y="523431"/>
                  </a:lnTo>
                  <a:lnTo>
                    <a:pt x="44018" y="568910"/>
                  </a:lnTo>
                  <a:lnTo>
                    <a:pt x="84791" y="612584"/>
                  </a:lnTo>
                  <a:lnTo>
                    <a:pt x="137713" y="654202"/>
                  </a:lnTo>
                  <a:lnTo>
                    <a:pt x="202057" y="693514"/>
                  </a:lnTo>
                  <a:lnTo>
                    <a:pt x="238284" y="712227"/>
                  </a:lnTo>
                  <a:lnTo>
                    <a:pt x="277095" y="730270"/>
                  </a:lnTo>
                  <a:lnTo>
                    <a:pt x="318398" y="747611"/>
                  </a:lnTo>
                  <a:lnTo>
                    <a:pt x="362101" y="764219"/>
                  </a:lnTo>
                  <a:lnTo>
                    <a:pt x="408116" y="780063"/>
                  </a:lnTo>
                  <a:lnTo>
                    <a:pt x="456349" y="795112"/>
                  </a:lnTo>
                  <a:lnTo>
                    <a:pt x="506712" y="809334"/>
                  </a:lnTo>
                  <a:lnTo>
                    <a:pt x="559113" y="822697"/>
                  </a:lnTo>
                  <a:lnTo>
                    <a:pt x="613460" y="835172"/>
                  </a:lnTo>
                  <a:lnTo>
                    <a:pt x="669664" y="846725"/>
                  </a:lnTo>
                  <a:lnTo>
                    <a:pt x="727633" y="857327"/>
                  </a:lnTo>
                  <a:lnTo>
                    <a:pt x="787277" y="866946"/>
                  </a:lnTo>
                  <a:lnTo>
                    <a:pt x="848505" y="875550"/>
                  </a:lnTo>
                  <a:lnTo>
                    <a:pt x="911225" y="883109"/>
                  </a:lnTo>
                  <a:lnTo>
                    <a:pt x="975348" y="889590"/>
                  </a:lnTo>
                  <a:lnTo>
                    <a:pt x="1040782" y="894963"/>
                  </a:lnTo>
                  <a:lnTo>
                    <a:pt x="1107437" y="899197"/>
                  </a:lnTo>
                  <a:lnTo>
                    <a:pt x="1175221" y="902260"/>
                  </a:lnTo>
                  <a:lnTo>
                    <a:pt x="1244044" y="904120"/>
                  </a:lnTo>
                  <a:lnTo>
                    <a:pt x="1313814" y="904748"/>
                  </a:lnTo>
                  <a:lnTo>
                    <a:pt x="1383585" y="904120"/>
                  </a:lnTo>
                  <a:lnTo>
                    <a:pt x="1452407" y="902260"/>
                  </a:lnTo>
                  <a:lnTo>
                    <a:pt x="1520189" y="899197"/>
                  </a:lnTo>
                  <a:lnTo>
                    <a:pt x="1586841" y="894963"/>
                  </a:lnTo>
                  <a:lnTo>
                    <a:pt x="1652272" y="889590"/>
                  </a:lnTo>
                  <a:lnTo>
                    <a:pt x="1716391" y="883109"/>
                  </a:lnTo>
                  <a:lnTo>
                    <a:pt x="1779108" y="875550"/>
                  </a:lnTo>
                  <a:lnTo>
                    <a:pt x="1840331" y="866946"/>
                  </a:lnTo>
                  <a:lnTo>
                    <a:pt x="1899970" y="857327"/>
                  </a:lnTo>
                  <a:lnTo>
                    <a:pt x="1957934" y="846725"/>
                  </a:lnTo>
                  <a:lnTo>
                    <a:pt x="2014132" y="835172"/>
                  </a:lnTo>
                  <a:lnTo>
                    <a:pt x="2068474" y="822697"/>
                  </a:lnTo>
                  <a:lnTo>
                    <a:pt x="2120869" y="809334"/>
                  </a:lnTo>
                  <a:lnTo>
                    <a:pt x="2171225" y="795112"/>
                  </a:lnTo>
                  <a:lnTo>
                    <a:pt x="2219453" y="780063"/>
                  </a:lnTo>
                  <a:lnTo>
                    <a:pt x="2265461" y="764219"/>
                  </a:lnTo>
                  <a:lnTo>
                    <a:pt x="2309159" y="747611"/>
                  </a:lnTo>
                  <a:lnTo>
                    <a:pt x="2350455" y="730270"/>
                  </a:lnTo>
                  <a:lnTo>
                    <a:pt x="2389260" y="712227"/>
                  </a:lnTo>
                  <a:lnTo>
                    <a:pt x="2425482" y="693514"/>
                  </a:lnTo>
                  <a:lnTo>
                    <a:pt x="2459030" y="674162"/>
                  </a:lnTo>
                  <a:lnTo>
                    <a:pt x="2517744" y="633666"/>
                  </a:lnTo>
                  <a:lnTo>
                    <a:pt x="2518536" y="632997"/>
                  </a:lnTo>
                  <a:lnTo>
                    <a:pt x="2518536" y="271750"/>
                  </a:lnTo>
                  <a:lnTo>
                    <a:pt x="2459030" y="230585"/>
                  </a:lnTo>
                  <a:lnTo>
                    <a:pt x="2425482" y="211233"/>
                  </a:lnTo>
                  <a:lnTo>
                    <a:pt x="2389260" y="192520"/>
                  </a:lnTo>
                  <a:lnTo>
                    <a:pt x="2350455" y="174477"/>
                  </a:lnTo>
                  <a:lnTo>
                    <a:pt x="2309159" y="157136"/>
                  </a:lnTo>
                  <a:lnTo>
                    <a:pt x="2265461" y="140528"/>
                  </a:lnTo>
                  <a:lnTo>
                    <a:pt x="2219453" y="124684"/>
                  </a:lnTo>
                  <a:lnTo>
                    <a:pt x="2171225" y="109635"/>
                  </a:lnTo>
                  <a:lnTo>
                    <a:pt x="2120869" y="95413"/>
                  </a:lnTo>
                  <a:lnTo>
                    <a:pt x="2068474" y="82050"/>
                  </a:lnTo>
                  <a:lnTo>
                    <a:pt x="2014132" y="69575"/>
                  </a:lnTo>
                  <a:lnTo>
                    <a:pt x="1957934" y="58022"/>
                  </a:lnTo>
                  <a:lnTo>
                    <a:pt x="1899970" y="47420"/>
                  </a:lnTo>
                  <a:lnTo>
                    <a:pt x="1840331" y="37801"/>
                  </a:lnTo>
                  <a:lnTo>
                    <a:pt x="1779108" y="29197"/>
                  </a:lnTo>
                  <a:lnTo>
                    <a:pt x="1716391" y="21638"/>
                  </a:lnTo>
                  <a:lnTo>
                    <a:pt x="1652272" y="15157"/>
                  </a:lnTo>
                  <a:lnTo>
                    <a:pt x="1586841" y="9784"/>
                  </a:lnTo>
                  <a:lnTo>
                    <a:pt x="1520189" y="5550"/>
                  </a:lnTo>
                  <a:lnTo>
                    <a:pt x="1452407" y="2487"/>
                  </a:lnTo>
                  <a:lnTo>
                    <a:pt x="1383585" y="627"/>
                  </a:lnTo>
                  <a:lnTo>
                    <a:pt x="1313814" y="0"/>
                  </a:lnTo>
                  <a:close/>
                </a:path>
              </a:pathLst>
            </a:custGeom>
            <a:solidFill>
              <a:srgbClr val="FFDF8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625463" y="2546604"/>
              <a:ext cx="2519045" cy="904875"/>
            </a:xfrm>
            <a:custGeom>
              <a:avLst/>
              <a:gdLst/>
              <a:ahLst/>
              <a:cxnLst/>
              <a:rect l="l" t="t" r="r" b="b"/>
              <a:pathLst>
                <a:path w="2519045" h="904875">
                  <a:moveTo>
                    <a:pt x="0" y="452374"/>
                  </a:moveTo>
                  <a:lnTo>
                    <a:pt x="7224" y="404655"/>
                  </a:lnTo>
                  <a:lnTo>
                    <a:pt x="28413" y="358367"/>
                  </a:lnTo>
                  <a:lnTo>
                    <a:pt x="62841" y="313759"/>
                  </a:lnTo>
                  <a:lnTo>
                    <a:pt x="109779" y="271081"/>
                  </a:lnTo>
                  <a:lnTo>
                    <a:pt x="168503" y="230585"/>
                  </a:lnTo>
                  <a:lnTo>
                    <a:pt x="202057" y="211233"/>
                  </a:lnTo>
                  <a:lnTo>
                    <a:pt x="238284" y="192520"/>
                  </a:lnTo>
                  <a:lnTo>
                    <a:pt x="277095" y="174477"/>
                  </a:lnTo>
                  <a:lnTo>
                    <a:pt x="318398" y="157136"/>
                  </a:lnTo>
                  <a:lnTo>
                    <a:pt x="362101" y="140528"/>
                  </a:lnTo>
                  <a:lnTo>
                    <a:pt x="408116" y="124684"/>
                  </a:lnTo>
                  <a:lnTo>
                    <a:pt x="456349" y="109635"/>
                  </a:lnTo>
                  <a:lnTo>
                    <a:pt x="506712" y="95413"/>
                  </a:lnTo>
                  <a:lnTo>
                    <a:pt x="559113" y="82050"/>
                  </a:lnTo>
                  <a:lnTo>
                    <a:pt x="613460" y="69575"/>
                  </a:lnTo>
                  <a:lnTo>
                    <a:pt x="669664" y="58022"/>
                  </a:lnTo>
                  <a:lnTo>
                    <a:pt x="727633" y="47420"/>
                  </a:lnTo>
                  <a:lnTo>
                    <a:pt x="787277" y="37801"/>
                  </a:lnTo>
                  <a:lnTo>
                    <a:pt x="848505" y="29197"/>
                  </a:lnTo>
                  <a:lnTo>
                    <a:pt x="911225" y="21638"/>
                  </a:lnTo>
                  <a:lnTo>
                    <a:pt x="975348" y="15157"/>
                  </a:lnTo>
                  <a:lnTo>
                    <a:pt x="1040782" y="9784"/>
                  </a:lnTo>
                  <a:lnTo>
                    <a:pt x="1107437" y="5550"/>
                  </a:lnTo>
                  <a:lnTo>
                    <a:pt x="1175221" y="2487"/>
                  </a:lnTo>
                  <a:lnTo>
                    <a:pt x="1244044" y="627"/>
                  </a:lnTo>
                  <a:lnTo>
                    <a:pt x="1313814" y="0"/>
                  </a:lnTo>
                  <a:lnTo>
                    <a:pt x="1383585" y="627"/>
                  </a:lnTo>
                  <a:lnTo>
                    <a:pt x="1452407" y="2487"/>
                  </a:lnTo>
                  <a:lnTo>
                    <a:pt x="1520189" y="5550"/>
                  </a:lnTo>
                  <a:lnTo>
                    <a:pt x="1586841" y="9784"/>
                  </a:lnTo>
                  <a:lnTo>
                    <a:pt x="1652272" y="15157"/>
                  </a:lnTo>
                  <a:lnTo>
                    <a:pt x="1716391" y="21638"/>
                  </a:lnTo>
                  <a:lnTo>
                    <a:pt x="1779108" y="29197"/>
                  </a:lnTo>
                  <a:lnTo>
                    <a:pt x="1840331" y="37801"/>
                  </a:lnTo>
                  <a:lnTo>
                    <a:pt x="1899970" y="47420"/>
                  </a:lnTo>
                  <a:lnTo>
                    <a:pt x="1957934" y="58022"/>
                  </a:lnTo>
                  <a:lnTo>
                    <a:pt x="2014132" y="69575"/>
                  </a:lnTo>
                  <a:lnTo>
                    <a:pt x="2068474" y="82050"/>
                  </a:lnTo>
                  <a:lnTo>
                    <a:pt x="2120869" y="95413"/>
                  </a:lnTo>
                  <a:lnTo>
                    <a:pt x="2171225" y="109635"/>
                  </a:lnTo>
                  <a:lnTo>
                    <a:pt x="2219453" y="124684"/>
                  </a:lnTo>
                  <a:lnTo>
                    <a:pt x="2265461" y="140528"/>
                  </a:lnTo>
                  <a:lnTo>
                    <a:pt x="2309159" y="157136"/>
                  </a:lnTo>
                  <a:lnTo>
                    <a:pt x="2350455" y="174477"/>
                  </a:lnTo>
                  <a:lnTo>
                    <a:pt x="2389260" y="192520"/>
                  </a:lnTo>
                  <a:lnTo>
                    <a:pt x="2425482" y="211233"/>
                  </a:lnTo>
                  <a:lnTo>
                    <a:pt x="2459030" y="230585"/>
                  </a:lnTo>
                  <a:lnTo>
                    <a:pt x="2517744" y="271081"/>
                  </a:lnTo>
                  <a:lnTo>
                    <a:pt x="2518536" y="271750"/>
                  </a:lnTo>
                </a:path>
                <a:path w="2519045" h="904875">
                  <a:moveTo>
                    <a:pt x="2518536" y="632997"/>
                  </a:moveTo>
                  <a:lnTo>
                    <a:pt x="2459030" y="674162"/>
                  </a:lnTo>
                  <a:lnTo>
                    <a:pt x="2425482" y="693514"/>
                  </a:lnTo>
                  <a:lnTo>
                    <a:pt x="2389260" y="712227"/>
                  </a:lnTo>
                  <a:lnTo>
                    <a:pt x="2350455" y="730270"/>
                  </a:lnTo>
                  <a:lnTo>
                    <a:pt x="2309159" y="747611"/>
                  </a:lnTo>
                  <a:lnTo>
                    <a:pt x="2265461" y="764219"/>
                  </a:lnTo>
                  <a:lnTo>
                    <a:pt x="2219453" y="780063"/>
                  </a:lnTo>
                  <a:lnTo>
                    <a:pt x="2171225" y="795112"/>
                  </a:lnTo>
                  <a:lnTo>
                    <a:pt x="2120869" y="809334"/>
                  </a:lnTo>
                  <a:lnTo>
                    <a:pt x="2068474" y="822697"/>
                  </a:lnTo>
                  <a:lnTo>
                    <a:pt x="2014132" y="835172"/>
                  </a:lnTo>
                  <a:lnTo>
                    <a:pt x="1957934" y="846725"/>
                  </a:lnTo>
                  <a:lnTo>
                    <a:pt x="1899970" y="857327"/>
                  </a:lnTo>
                  <a:lnTo>
                    <a:pt x="1840331" y="866946"/>
                  </a:lnTo>
                  <a:lnTo>
                    <a:pt x="1779108" y="875550"/>
                  </a:lnTo>
                  <a:lnTo>
                    <a:pt x="1716391" y="883109"/>
                  </a:lnTo>
                  <a:lnTo>
                    <a:pt x="1652272" y="889590"/>
                  </a:lnTo>
                  <a:lnTo>
                    <a:pt x="1586841" y="894963"/>
                  </a:lnTo>
                  <a:lnTo>
                    <a:pt x="1520189" y="899197"/>
                  </a:lnTo>
                  <a:lnTo>
                    <a:pt x="1452407" y="902260"/>
                  </a:lnTo>
                  <a:lnTo>
                    <a:pt x="1383585" y="904120"/>
                  </a:lnTo>
                  <a:lnTo>
                    <a:pt x="1313814" y="904748"/>
                  </a:lnTo>
                  <a:lnTo>
                    <a:pt x="1244044" y="904120"/>
                  </a:lnTo>
                  <a:lnTo>
                    <a:pt x="1175221" y="902260"/>
                  </a:lnTo>
                  <a:lnTo>
                    <a:pt x="1107437" y="899197"/>
                  </a:lnTo>
                  <a:lnTo>
                    <a:pt x="1040782" y="894963"/>
                  </a:lnTo>
                  <a:lnTo>
                    <a:pt x="975348" y="889590"/>
                  </a:lnTo>
                  <a:lnTo>
                    <a:pt x="911225" y="883109"/>
                  </a:lnTo>
                  <a:lnTo>
                    <a:pt x="848505" y="875550"/>
                  </a:lnTo>
                  <a:lnTo>
                    <a:pt x="787277" y="866946"/>
                  </a:lnTo>
                  <a:lnTo>
                    <a:pt x="727633" y="857327"/>
                  </a:lnTo>
                  <a:lnTo>
                    <a:pt x="669664" y="846725"/>
                  </a:lnTo>
                  <a:lnTo>
                    <a:pt x="613460" y="835172"/>
                  </a:lnTo>
                  <a:lnTo>
                    <a:pt x="559113" y="822697"/>
                  </a:lnTo>
                  <a:lnTo>
                    <a:pt x="506712" y="809334"/>
                  </a:lnTo>
                  <a:lnTo>
                    <a:pt x="456349" y="795112"/>
                  </a:lnTo>
                  <a:lnTo>
                    <a:pt x="408116" y="780063"/>
                  </a:lnTo>
                  <a:lnTo>
                    <a:pt x="362101" y="764219"/>
                  </a:lnTo>
                  <a:lnTo>
                    <a:pt x="318398" y="747611"/>
                  </a:lnTo>
                  <a:lnTo>
                    <a:pt x="277095" y="730270"/>
                  </a:lnTo>
                  <a:lnTo>
                    <a:pt x="238284" y="712227"/>
                  </a:lnTo>
                  <a:lnTo>
                    <a:pt x="202057" y="693514"/>
                  </a:lnTo>
                  <a:lnTo>
                    <a:pt x="168503" y="674162"/>
                  </a:lnTo>
                  <a:lnTo>
                    <a:pt x="109779" y="633666"/>
                  </a:lnTo>
                  <a:lnTo>
                    <a:pt x="62841" y="590988"/>
                  </a:lnTo>
                  <a:lnTo>
                    <a:pt x="28413" y="546380"/>
                  </a:lnTo>
                  <a:lnTo>
                    <a:pt x="7224" y="500092"/>
                  </a:lnTo>
                  <a:lnTo>
                    <a:pt x="1821" y="476396"/>
                  </a:lnTo>
                  <a:lnTo>
                    <a:pt x="0" y="452374"/>
                  </a:lnTo>
                </a:path>
              </a:pathLst>
            </a:custGeom>
            <a:ln w="12700">
              <a:solidFill>
                <a:srgbClr val="7B7B7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7119619" y="2637028"/>
            <a:ext cx="1945639" cy="62230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440690" marR="5080" indent="-428625">
              <a:lnSpc>
                <a:spcPct val="116199"/>
              </a:lnSpc>
              <a:spcBef>
                <a:spcPts val="200"/>
              </a:spcBef>
            </a:pPr>
            <a:r>
              <a:rPr dirty="0" sz="1800" spc="-15" b="1">
                <a:latin typeface="Carlito"/>
                <a:cs typeface="Carlito"/>
              </a:rPr>
              <a:t>R</a:t>
            </a:r>
            <a:r>
              <a:rPr dirty="0" sz="1450" spc="-15" b="1">
                <a:latin typeface="Carlito"/>
                <a:cs typeface="Carlito"/>
              </a:rPr>
              <a:t>ÉCEPTION </a:t>
            </a:r>
            <a:r>
              <a:rPr dirty="0" sz="1450" spc="-5" b="1">
                <a:latin typeface="Carlito"/>
                <a:cs typeface="Carlito"/>
              </a:rPr>
              <a:t>ET SUIVI </a:t>
            </a:r>
            <a:r>
              <a:rPr dirty="0" sz="1450" spc="-10" b="1">
                <a:latin typeface="Carlito"/>
                <a:cs typeface="Carlito"/>
              </a:rPr>
              <a:t>DES  COMMANDES</a:t>
            </a:r>
            <a:endParaRPr sz="1450">
              <a:latin typeface="Carlito"/>
              <a:cs typeface="Carlit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585331" y="3694048"/>
            <a:ext cx="2565400" cy="732790"/>
            <a:chOff x="6585331" y="3694048"/>
            <a:chExt cx="2565400" cy="732790"/>
          </a:xfrm>
        </p:grpSpPr>
        <p:sp>
          <p:nvSpPr>
            <p:cNvPr id="36" name="object 36"/>
            <p:cNvSpPr/>
            <p:nvPr/>
          </p:nvSpPr>
          <p:spPr>
            <a:xfrm>
              <a:off x="6591681" y="3700398"/>
              <a:ext cx="2552700" cy="720090"/>
            </a:xfrm>
            <a:custGeom>
              <a:avLst/>
              <a:gdLst/>
              <a:ahLst/>
              <a:cxnLst/>
              <a:rect l="l" t="t" r="r" b="b"/>
              <a:pathLst>
                <a:path w="2552700" h="720089">
                  <a:moveTo>
                    <a:pt x="1313688" y="0"/>
                  </a:moveTo>
                  <a:lnTo>
                    <a:pt x="1241607" y="532"/>
                  </a:lnTo>
                  <a:lnTo>
                    <a:pt x="1170543" y="2112"/>
                  </a:lnTo>
                  <a:lnTo>
                    <a:pt x="1100595" y="4711"/>
                  </a:lnTo>
                  <a:lnTo>
                    <a:pt x="1031864" y="8302"/>
                  </a:lnTo>
                  <a:lnTo>
                    <a:pt x="964450" y="12858"/>
                  </a:lnTo>
                  <a:lnTo>
                    <a:pt x="898452" y="18352"/>
                  </a:lnTo>
                  <a:lnTo>
                    <a:pt x="833972" y="24755"/>
                  </a:lnTo>
                  <a:lnTo>
                    <a:pt x="771109" y="32040"/>
                  </a:lnTo>
                  <a:lnTo>
                    <a:pt x="709963" y="40181"/>
                  </a:lnTo>
                  <a:lnTo>
                    <a:pt x="650635" y="49149"/>
                  </a:lnTo>
                  <a:lnTo>
                    <a:pt x="593224" y="58917"/>
                  </a:lnTo>
                  <a:lnTo>
                    <a:pt x="537831" y="69457"/>
                  </a:lnTo>
                  <a:lnTo>
                    <a:pt x="484557" y="80743"/>
                  </a:lnTo>
                  <a:lnTo>
                    <a:pt x="433500" y="92747"/>
                  </a:lnTo>
                  <a:lnTo>
                    <a:pt x="384762" y="105441"/>
                  </a:lnTo>
                  <a:lnTo>
                    <a:pt x="338442" y="118798"/>
                  </a:lnTo>
                  <a:lnTo>
                    <a:pt x="294641" y="132791"/>
                  </a:lnTo>
                  <a:lnTo>
                    <a:pt x="253459" y="147392"/>
                  </a:lnTo>
                  <a:lnTo>
                    <a:pt x="214996" y="162573"/>
                  </a:lnTo>
                  <a:lnTo>
                    <a:pt x="179352" y="178307"/>
                  </a:lnTo>
                  <a:lnTo>
                    <a:pt x="116922" y="211326"/>
                  </a:lnTo>
                  <a:lnTo>
                    <a:pt x="66970" y="246229"/>
                  </a:lnTo>
                  <a:lnTo>
                    <a:pt x="30298" y="282796"/>
                  </a:lnTo>
                  <a:lnTo>
                    <a:pt x="7708" y="320808"/>
                  </a:lnTo>
                  <a:lnTo>
                    <a:pt x="0" y="360044"/>
                  </a:lnTo>
                  <a:lnTo>
                    <a:pt x="1943" y="379802"/>
                  </a:lnTo>
                  <a:lnTo>
                    <a:pt x="17193" y="418454"/>
                  </a:lnTo>
                  <a:lnTo>
                    <a:pt x="46924" y="455771"/>
                  </a:lnTo>
                  <a:lnTo>
                    <a:pt x="90336" y="491533"/>
                  </a:lnTo>
                  <a:lnTo>
                    <a:pt x="146627" y="525521"/>
                  </a:lnTo>
                  <a:lnTo>
                    <a:pt x="214996" y="557516"/>
                  </a:lnTo>
                  <a:lnTo>
                    <a:pt x="253459" y="572697"/>
                  </a:lnTo>
                  <a:lnTo>
                    <a:pt x="294641" y="587298"/>
                  </a:lnTo>
                  <a:lnTo>
                    <a:pt x="338442" y="601291"/>
                  </a:lnTo>
                  <a:lnTo>
                    <a:pt x="384762" y="614648"/>
                  </a:lnTo>
                  <a:lnTo>
                    <a:pt x="433500" y="627342"/>
                  </a:lnTo>
                  <a:lnTo>
                    <a:pt x="484557" y="639346"/>
                  </a:lnTo>
                  <a:lnTo>
                    <a:pt x="537831" y="650632"/>
                  </a:lnTo>
                  <a:lnTo>
                    <a:pt x="593224" y="661172"/>
                  </a:lnTo>
                  <a:lnTo>
                    <a:pt x="650635" y="670940"/>
                  </a:lnTo>
                  <a:lnTo>
                    <a:pt x="709963" y="679908"/>
                  </a:lnTo>
                  <a:lnTo>
                    <a:pt x="771109" y="688049"/>
                  </a:lnTo>
                  <a:lnTo>
                    <a:pt x="833972" y="695334"/>
                  </a:lnTo>
                  <a:lnTo>
                    <a:pt x="898452" y="701737"/>
                  </a:lnTo>
                  <a:lnTo>
                    <a:pt x="964450" y="707231"/>
                  </a:lnTo>
                  <a:lnTo>
                    <a:pt x="1031864" y="711787"/>
                  </a:lnTo>
                  <a:lnTo>
                    <a:pt x="1100595" y="715378"/>
                  </a:lnTo>
                  <a:lnTo>
                    <a:pt x="1170543" y="717977"/>
                  </a:lnTo>
                  <a:lnTo>
                    <a:pt x="1241607" y="719557"/>
                  </a:lnTo>
                  <a:lnTo>
                    <a:pt x="1313688" y="720089"/>
                  </a:lnTo>
                  <a:lnTo>
                    <a:pt x="1385768" y="719557"/>
                  </a:lnTo>
                  <a:lnTo>
                    <a:pt x="1456834" y="717977"/>
                  </a:lnTo>
                  <a:lnTo>
                    <a:pt x="1526783" y="715378"/>
                  </a:lnTo>
                  <a:lnTo>
                    <a:pt x="1595517" y="711787"/>
                  </a:lnTo>
                  <a:lnTo>
                    <a:pt x="1662935" y="707231"/>
                  </a:lnTo>
                  <a:lnTo>
                    <a:pt x="1728936" y="701737"/>
                  </a:lnTo>
                  <a:lnTo>
                    <a:pt x="1793421" y="695334"/>
                  </a:lnTo>
                  <a:lnTo>
                    <a:pt x="1856289" y="688049"/>
                  </a:lnTo>
                  <a:lnTo>
                    <a:pt x="1917440" y="679908"/>
                  </a:lnTo>
                  <a:lnTo>
                    <a:pt x="1976773" y="670940"/>
                  </a:lnTo>
                  <a:lnTo>
                    <a:pt x="2034190" y="661172"/>
                  </a:lnTo>
                  <a:lnTo>
                    <a:pt x="2089588" y="650632"/>
                  </a:lnTo>
                  <a:lnTo>
                    <a:pt x="2142869" y="639346"/>
                  </a:lnTo>
                  <a:lnTo>
                    <a:pt x="2193932" y="627342"/>
                  </a:lnTo>
                  <a:lnTo>
                    <a:pt x="2242677" y="614648"/>
                  </a:lnTo>
                  <a:lnTo>
                    <a:pt x="2289003" y="601291"/>
                  </a:lnTo>
                  <a:lnTo>
                    <a:pt x="2332810" y="587298"/>
                  </a:lnTo>
                  <a:lnTo>
                    <a:pt x="2373998" y="572697"/>
                  </a:lnTo>
                  <a:lnTo>
                    <a:pt x="2412468" y="557516"/>
                  </a:lnTo>
                  <a:lnTo>
                    <a:pt x="2448117" y="541782"/>
                  </a:lnTo>
                  <a:lnTo>
                    <a:pt x="2510558" y="508763"/>
                  </a:lnTo>
                  <a:lnTo>
                    <a:pt x="2552318" y="480061"/>
                  </a:lnTo>
                  <a:lnTo>
                    <a:pt x="2552318" y="240028"/>
                  </a:lnTo>
                  <a:lnTo>
                    <a:pt x="2510558" y="211326"/>
                  </a:lnTo>
                  <a:lnTo>
                    <a:pt x="2448117" y="178307"/>
                  </a:lnTo>
                  <a:lnTo>
                    <a:pt x="2412468" y="162573"/>
                  </a:lnTo>
                  <a:lnTo>
                    <a:pt x="2373998" y="147392"/>
                  </a:lnTo>
                  <a:lnTo>
                    <a:pt x="2332810" y="132791"/>
                  </a:lnTo>
                  <a:lnTo>
                    <a:pt x="2289003" y="118798"/>
                  </a:lnTo>
                  <a:lnTo>
                    <a:pt x="2242677" y="105441"/>
                  </a:lnTo>
                  <a:lnTo>
                    <a:pt x="2193932" y="92747"/>
                  </a:lnTo>
                  <a:lnTo>
                    <a:pt x="2142869" y="80743"/>
                  </a:lnTo>
                  <a:lnTo>
                    <a:pt x="2089588" y="69457"/>
                  </a:lnTo>
                  <a:lnTo>
                    <a:pt x="2034190" y="58917"/>
                  </a:lnTo>
                  <a:lnTo>
                    <a:pt x="1976773" y="49149"/>
                  </a:lnTo>
                  <a:lnTo>
                    <a:pt x="1917440" y="40181"/>
                  </a:lnTo>
                  <a:lnTo>
                    <a:pt x="1856289" y="32040"/>
                  </a:lnTo>
                  <a:lnTo>
                    <a:pt x="1793421" y="24755"/>
                  </a:lnTo>
                  <a:lnTo>
                    <a:pt x="1728936" y="18352"/>
                  </a:lnTo>
                  <a:lnTo>
                    <a:pt x="1662935" y="12858"/>
                  </a:lnTo>
                  <a:lnTo>
                    <a:pt x="1595517" y="8302"/>
                  </a:lnTo>
                  <a:lnTo>
                    <a:pt x="1526783" y="4711"/>
                  </a:lnTo>
                  <a:lnTo>
                    <a:pt x="1456834" y="2112"/>
                  </a:lnTo>
                  <a:lnTo>
                    <a:pt x="1385768" y="532"/>
                  </a:lnTo>
                  <a:lnTo>
                    <a:pt x="1313688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6591681" y="3700398"/>
              <a:ext cx="2552700" cy="720090"/>
            </a:xfrm>
            <a:custGeom>
              <a:avLst/>
              <a:gdLst/>
              <a:ahLst/>
              <a:cxnLst/>
              <a:rect l="l" t="t" r="r" b="b"/>
              <a:pathLst>
                <a:path w="2552700" h="720089">
                  <a:moveTo>
                    <a:pt x="0" y="360044"/>
                  </a:moveTo>
                  <a:lnTo>
                    <a:pt x="7708" y="320808"/>
                  </a:lnTo>
                  <a:lnTo>
                    <a:pt x="30298" y="282796"/>
                  </a:lnTo>
                  <a:lnTo>
                    <a:pt x="66970" y="246229"/>
                  </a:lnTo>
                  <a:lnTo>
                    <a:pt x="116922" y="211326"/>
                  </a:lnTo>
                  <a:lnTo>
                    <a:pt x="179352" y="178307"/>
                  </a:lnTo>
                  <a:lnTo>
                    <a:pt x="214996" y="162573"/>
                  </a:lnTo>
                  <a:lnTo>
                    <a:pt x="253459" y="147392"/>
                  </a:lnTo>
                  <a:lnTo>
                    <a:pt x="294641" y="132791"/>
                  </a:lnTo>
                  <a:lnTo>
                    <a:pt x="338442" y="118798"/>
                  </a:lnTo>
                  <a:lnTo>
                    <a:pt x="384762" y="105441"/>
                  </a:lnTo>
                  <a:lnTo>
                    <a:pt x="433500" y="92747"/>
                  </a:lnTo>
                  <a:lnTo>
                    <a:pt x="484557" y="80743"/>
                  </a:lnTo>
                  <a:lnTo>
                    <a:pt x="537831" y="69457"/>
                  </a:lnTo>
                  <a:lnTo>
                    <a:pt x="593224" y="58917"/>
                  </a:lnTo>
                  <a:lnTo>
                    <a:pt x="650635" y="49149"/>
                  </a:lnTo>
                  <a:lnTo>
                    <a:pt x="709963" y="40181"/>
                  </a:lnTo>
                  <a:lnTo>
                    <a:pt x="771109" y="32040"/>
                  </a:lnTo>
                  <a:lnTo>
                    <a:pt x="833972" y="24755"/>
                  </a:lnTo>
                  <a:lnTo>
                    <a:pt x="898452" y="18352"/>
                  </a:lnTo>
                  <a:lnTo>
                    <a:pt x="964450" y="12858"/>
                  </a:lnTo>
                  <a:lnTo>
                    <a:pt x="1031864" y="8302"/>
                  </a:lnTo>
                  <a:lnTo>
                    <a:pt x="1100595" y="4711"/>
                  </a:lnTo>
                  <a:lnTo>
                    <a:pt x="1170543" y="2112"/>
                  </a:lnTo>
                  <a:lnTo>
                    <a:pt x="1241607" y="532"/>
                  </a:lnTo>
                  <a:lnTo>
                    <a:pt x="1313688" y="0"/>
                  </a:lnTo>
                  <a:lnTo>
                    <a:pt x="1385768" y="532"/>
                  </a:lnTo>
                  <a:lnTo>
                    <a:pt x="1456834" y="2112"/>
                  </a:lnTo>
                  <a:lnTo>
                    <a:pt x="1526783" y="4711"/>
                  </a:lnTo>
                  <a:lnTo>
                    <a:pt x="1595517" y="8302"/>
                  </a:lnTo>
                  <a:lnTo>
                    <a:pt x="1662935" y="12858"/>
                  </a:lnTo>
                  <a:lnTo>
                    <a:pt x="1728936" y="18352"/>
                  </a:lnTo>
                  <a:lnTo>
                    <a:pt x="1793421" y="24755"/>
                  </a:lnTo>
                  <a:lnTo>
                    <a:pt x="1856289" y="32040"/>
                  </a:lnTo>
                  <a:lnTo>
                    <a:pt x="1917440" y="40181"/>
                  </a:lnTo>
                  <a:lnTo>
                    <a:pt x="1976773" y="49149"/>
                  </a:lnTo>
                  <a:lnTo>
                    <a:pt x="2034190" y="58917"/>
                  </a:lnTo>
                  <a:lnTo>
                    <a:pt x="2089588" y="69457"/>
                  </a:lnTo>
                  <a:lnTo>
                    <a:pt x="2142869" y="80743"/>
                  </a:lnTo>
                  <a:lnTo>
                    <a:pt x="2193932" y="92747"/>
                  </a:lnTo>
                  <a:lnTo>
                    <a:pt x="2242677" y="105441"/>
                  </a:lnTo>
                  <a:lnTo>
                    <a:pt x="2289003" y="118798"/>
                  </a:lnTo>
                  <a:lnTo>
                    <a:pt x="2332810" y="132791"/>
                  </a:lnTo>
                  <a:lnTo>
                    <a:pt x="2373998" y="147392"/>
                  </a:lnTo>
                  <a:lnTo>
                    <a:pt x="2412468" y="162573"/>
                  </a:lnTo>
                  <a:lnTo>
                    <a:pt x="2448117" y="178307"/>
                  </a:lnTo>
                  <a:lnTo>
                    <a:pt x="2510558" y="211326"/>
                  </a:lnTo>
                  <a:lnTo>
                    <a:pt x="2537148" y="228556"/>
                  </a:lnTo>
                  <a:lnTo>
                    <a:pt x="2552318" y="240028"/>
                  </a:lnTo>
                </a:path>
                <a:path w="2552700" h="720089">
                  <a:moveTo>
                    <a:pt x="2552318" y="480061"/>
                  </a:moveTo>
                  <a:lnTo>
                    <a:pt x="2510558" y="508763"/>
                  </a:lnTo>
                  <a:lnTo>
                    <a:pt x="2448117" y="541782"/>
                  </a:lnTo>
                  <a:lnTo>
                    <a:pt x="2412468" y="557516"/>
                  </a:lnTo>
                  <a:lnTo>
                    <a:pt x="2373998" y="572697"/>
                  </a:lnTo>
                  <a:lnTo>
                    <a:pt x="2332810" y="587298"/>
                  </a:lnTo>
                  <a:lnTo>
                    <a:pt x="2289003" y="601291"/>
                  </a:lnTo>
                  <a:lnTo>
                    <a:pt x="2242677" y="614648"/>
                  </a:lnTo>
                  <a:lnTo>
                    <a:pt x="2193932" y="627342"/>
                  </a:lnTo>
                  <a:lnTo>
                    <a:pt x="2142869" y="639346"/>
                  </a:lnTo>
                  <a:lnTo>
                    <a:pt x="2089588" y="650632"/>
                  </a:lnTo>
                  <a:lnTo>
                    <a:pt x="2034190" y="661172"/>
                  </a:lnTo>
                  <a:lnTo>
                    <a:pt x="1976773" y="670940"/>
                  </a:lnTo>
                  <a:lnTo>
                    <a:pt x="1917440" y="679908"/>
                  </a:lnTo>
                  <a:lnTo>
                    <a:pt x="1856289" y="688049"/>
                  </a:lnTo>
                  <a:lnTo>
                    <a:pt x="1793421" y="695334"/>
                  </a:lnTo>
                  <a:lnTo>
                    <a:pt x="1728936" y="701737"/>
                  </a:lnTo>
                  <a:lnTo>
                    <a:pt x="1662935" y="707231"/>
                  </a:lnTo>
                  <a:lnTo>
                    <a:pt x="1595517" y="711787"/>
                  </a:lnTo>
                  <a:lnTo>
                    <a:pt x="1526783" y="715378"/>
                  </a:lnTo>
                  <a:lnTo>
                    <a:pt x="1456834" y="717977"/>
                  </a:lnTo>
                  <a:lnTo>
                    <a:pt x="1385768" y="719557"/>
                  </a:lnTo>
                  <a:lnTo>
                    <a:pt x="1313688" y="720089"/>
                  </a:lnTo>
                  <a:lnTo>
                    <a:pt x="1241607" y="719557"/>
                  </a:lnTo>
                  <a:lnTo>
                    <a:pt x="1170543" y="717977"/>
                  </a:lnTo>
                  <a:lnTo>
                    <a:pt x="1100595" y="715378"/>
                  </a:lnTo>
                  <a:lnTo>
                    <a:pt x="1031864" y="711787"/>
                  </a:lnTo>
                  <a:lnTo>
                    <a:pt x="964450" y="707231"/>
                  </a:lnTo>
                  <a:lnTo>
                    <a:pt x="898452" y="701737"/>
                  </a:lnTo>
                  <a:lnTo>
                    <a:pt x="833972" y="695334"/>
                  </a:lnTo>
                  <a:lnTo>
                    <a:pt x="771109" y="688049"/>
                  </a:lnTo>
                  <a:lnTo>
                    <a:pt x="709963" y="679908"/>
                  </a:lnTo>
                  <a:lnTo>
                    <a:pt x="650635" y="670940"/>
                  </a:lnTo>
                  <a:lnTo>
                    <a:pt x="593224" y="661172"/>
                  </a:lnTo>
                  <a:lnTo>
                    <a:pt x="537831" y="650632"/>
                  </a:lnTo>
                  <a:lnTo>
                    <a:pt x="484557" y="639346"/>
                  </a:lnTo>
                  <a:lnTo>
                    <a:pt x="433500" y="627342"/>
                  </a:lnTo>
                  <a:lnTo>
                    <a:pt x="384762" y="614648"/>
                  </a:lnTo>
                  <a:lnTo>
                    <a:pt x="338442" y="601291"/>
                  </a:lnTo>
                  <a:lnTo>
                    <a:pt x="294641" y="587298"/>
                  </a:lnTo>
                  <a:lnTo>
                    <a:pt x="253459" y="572697"/>
                  </a:lnTo>
                  <a:lnTo>
                    <a:pt x="214996" y="557516"/>
                  </a:lnTo>
                  <a:lnTo>
                    <a:pt x="179352" y="541782"/>
                  </a:lnTo>
                  <a:lnTo>
                    <a:pt x="116922" y="508763"/>
                  </a:lnTo>
                  <a:lnTo>
                    <a:pt x="66970" y="473860"/>
                  </a:lnTo>
                  <a:lnTo>
                    <a:pt x="30298" y="437293"/>
                  </a:lnTo>
                  <a:lnTo>
                    <a:pt x="7708" y="399281"/>
                  </a:lnTo>
                  <a:lnTo>
                    <a:pt x="1943" y="379802"/>
                  </a:lnTo>
                  <a:lnTo>
                    <a:pt x="0" y="360044"/>
                  </a:lnTo>
                </a:path>
              </a:pathLst>
            </a:custGeom>
            <a:ln w="127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6982459" y="3735527"/>
            <a:ext cx="1760855" cy="62293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550"/>
              </a:spcBef>
            </a:pPr>
            <a:r>
              <a:rPr dirty="0" sz="1800" spc="-5" b="1">
                <a:latin typeface="Carlito"/>
                <a:cs typeface="Carlito"/>
              </a:rPr>
              <a:t>M</a:t>
            </a:r>
            <a:r>
              <a:rPr dirty="0" sz="1450" spc="-5" b="1">
                <a:latin typeface="Carlito"/>
                <a:cs typeface="Carlito"/>
              </a:rPr>
              <a:t>ISE EN </a:t>
            </a:r>
            <a:r>
              <a:rPr dirty="0" sz="1450" spc="-20" b="1">
                <a:latin typeface="Carlito"/>
                <a:cs typeface="Carlito"/>
              </a:rPr>
              <a:t>VALEUR</a:t>
            </a:r>
            <a:r>
              <a:rPr dirty="0" sz="1450" spc="185" b="1">
                <a:latin typeface="Carlito"/>
                <a:cs typeface="Carlito"/>
              </a:rPr>
              <a:t> </a:t>
            </a:r>
            <a:r>
              <a:rPr dirty="0" sz="1450" spc="-5" b="1">
                <a:latin typeface="Carlito"/>
                <a:cs typeface="Carlito"/>
              </a:rPr>
              <a:t>ET</a:t>
            </a:r>
            <a:endParaRPr sz="1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450" spc="-10" b="1">
                <a:latin typeface="Carlito"/>
                <a:cs typeface="Carlito"/>
              </a:rPr>
              <a:t>APPROVISIONNEMENT</a:t>
            </a:r>
            <a:endParaRPr sz="1450">
              <a:latin typeface="Carlito"/>
              <a:cs typeface="Carlito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6628892" y="4569205"/>
            <a:ext cx="2521585" cy="1092835"/>
            <a:chOff x="6628892" y="4569205"/>
            <a:chExt cx="2521585" cy="1092835"/>
          </a:xfrm>
        </p:grpSpPr>
        <p:sp>
          <p:nvSpPr>
            <p:cNvPr id="40" name="object 40"/>
            <p:cNvSpPr/>
            <p:nvPr/>
          </p:nvSpPr>
          <p:spPr>
            <a:xfrm>
              <a:off x="6635242" y="4575555"/>
              <a:ext cx="2508885" cy="1080135"/>
            </a:xfrm>
            <a:custGeom>
              <a:avLst/>
              <a:gdLst/>
              <a:ahLst/>
              <a:cxnLst/>
              <a:rect l="l" t="t" r="r" b="b"/>
              <a:pathLst>
                <a:path w="2508884" h="1080135">
                  <a:moveTo>
                    <a:pt x="1313687" y="0"/>
                  </a:moveTo>
                  <a:lnTo>
                    <a:pt x="1248119" y="660"/>
                  </a:lnTo>
                  <a:lnTo>
                    <a:pt x="1183384" y="2621"/>
                  </a:lnTo>
                  <a:lnTo>
                    <a:pt x="1119556" y="5853"/>
                  </a:lnTo>
                  <a:lnTo>
                    <a:pt x="1056710" y="10323"/>
                  </a:lnTo>
                  <a:lnTo>
                    <a:pt x="994923" y="16001"/>
                  </a:lnTo>
                  <a:lnTo>
                    <a:pt x="934269" y="22856"/>
                  </a:lnTo>
                  <a:lnTo>
                    <a:pt x="874824" y="30857"/>
                  </a:lnTo>
                  <a:lnTo>
                    <a:pt x="816663" y="39974"/>
                  </a:lnTo>
                  <a:lnTo>
                    <a:pt x="759861" y="50175"/>
                  </a:lnTo>
                  <a:lnTo>
                    <a:pt x="704493" y="61429"/>
                  </a:lnTo>
                  <a:lnTo>
                    <a:pt x="650635" y="73707"/>
                  </a:lnTo>
                  <a:lnTo>
                    <a:pt x="598361" y="86976"/>
                  </a:lnTo>
                  <a:lnTo>
                    <a:pt x="547748" y="101205"/>
                  </a:lnTo>
                  <a:lnTo>
                    <a:pt x="498870" y="116365"/>
                  </a:lnTo>
                  <a:lnTo>
                    <a:pt x="451803" y="132424"/>
                  </a:lnTo>
                  <a:lnTo>
                    <a:pt x="406622" y="149351"/>
                  </a:lnTo>
                  <a:lnTo>
                    <a:pt x="363402" y="167115"/>
                  </a:lnTo>
                  <a:lnTo>
                    <a:pt x="322218" y="185686"/>
                  </a:lnTo>
                  <a:lnTo>
                    <a:pt x="283146" y="205032"/>
                  </a:lnTo>
                  <a:lnTo>
                    <a:pt x="246261" y="225123"/>
                  </a:lnTo>
                  <a:lnTo>
                    <a:pt x="211637" y="245927"/>
                  </a:lnTo>
                  <a:lnTo>
                    <a:pt x="179352" y="267414"/>
                  </a:lnTo>
                  <a:lnTo>
                    <a:pt x="122094" y="312314"/>
                  </a:lnTo>
                  <a:lnTo>
                    <a:pt x="75088" y="359574"/>
                  </a:lnTo>
                  <a:lnTo>
                    <a:pt x="38937" y="408947"/>
                  </a:lnTo>
                  <a:lnTo>
                    <a:pt x="14243" y="460186"/>
                  </a:lnTo>
                  <a:lnTo>
                    <a:pt x="1607" y="513044"/>
                  </a:lnTo>
                  <a:lnTo>
                    <a:pt x="0" y="540004"/>
                  </a:lnTo>
                  <a:lnTo>
                    <a:pt x="1607" y="566963"/>
                  </a:lnTo>
                  <a:lnTo>
                    <a:pt x="14243" y="619822"/>
                  </a:lnTo>
                  <a:lnTo>
                    <a:pt x="38937" y="671063"/>
                  </a:lnTo>
                  <a:lnTo>
                    <a:pt x="75088" y="720439"/>
                  </a:lnTo>
                  <a:lnTo>
                    <a:pt x="122094" y="767702"/>
                  </a:lnTo>
                  <a:lnTo>
                    <a:pt x="179352" y="812606"/>
                  </a:lnTo>
                  <a:lnTo>
                    <a:pt x="211637" y="834095"/>
                  </a:lnTo>
                  <a:lnTo>
                    <a:pt x="246261" y="854902"/>
                  </a:lnTo>
                  <a:lnTo>
                    <a:pt x="283146" y="874995"/>
                  </a:lnTo>
                  <a:lnTo>
                    <a:pt x="322218" y="894343"/>
                  </a:lnTo>
                  <a:lnTo>
                    <a:pt x="363402" y="912916"/>
                  </a:lnTo>
                  <a:lnTo>
                    <a:pt x="406622" y="930683"/>
                  </a:lnTo>
                  <a:lnTo>
                    <a:pt x="451803" y="947612"/>
                  </a:lnTo>
                  <a:lnTo>
                    <a:pt x="498870" y="963673"/>
                  </a:lnTo>
                  <a:lnTo>
                    <a:pt x="547748" y="978835"/>
                  </a:lnTo>
                  <a:lnTo>
                    <a:pt x="598361" y="993067"/>
                  </a:lnTo>
                  <a:lnTo>
                    <a:pt x="650635" y="1006338"/>
                  </a:lnTo>
                  <a:lnTo>
                    <a:pt x="704493" y="1018617"/>
                  </a:lnTo>
                  <a:lnTo>
                    <a:pt x="759861" y="1029874"/>
                  </a:lnTo>
                  <a:lnTo>
                    <a:pt x="816663" y="1040077"/>
                  </a:lnTo>
                  <a:lnTo>
                    <a:pt x="874824" y="1049195"/>
                  </a:lnTo>
                  <a:lnTo>
                    <a:pt x="934269" y="1057198"/>
                  </a:lnTo>
                  <a:lnTo>
                    <a:pt x="994923" y="1064054"/>
                  </a:lnTo>
                  <a:lnTo>
                    <a:pt x="1056710" y="1069733"/>
                  </a:lnTo>
                  <a:lnTo>
                    <a:pt x="1119556" y="1074204"/>
                  </a:lnTo>
                  <a:lnTo>
                    <a:pt x="1183384" y="1077436"/>
                  </a:lnTo>
                  <a:lnTo>
                    <a:pt x="1248119" y="1079398"/>
                  </a:lnTo>
                  <a:lnTo>
                    <a:pt x="1313687" y="1080058"/>
                  </a:lnTo>
                  <a:lnTo>
                    <a:pt x="1379267" y="1079398"/>
                  </a:lnTo>
                  <a:lnTo>
                    <a:pt x="1444013" y="1077436"/>
                  </a:lnTo>
                  <a:lnTo>
                    <a:pt x="1507851" y="1074204"/>
                  </a:lnTo>
                  <a:lnTo>
                    <a:pt x="1570706" y="1069733"/>
                  </a:lnTo>
                  <a:lnTo>
                    <a:pt x="1632501" y="1064054"/>
                  </a:lnTo>
                  <a:lnTo>
                    <a:pt x="1693163" y="1057198"/>
                  </a:lnTo>
                  <a:lnTo>
                    <a:pt x="1752616" y="1049195"/>
                  </a:lnTo>
                  <a:lnTo>
                    <a:pt x="1810784" y="1040077"/>
                  </a:lnTo>
                  <a:lnTo>
                    <a:pt x="1867593" y="1029874"/>
                  </a:lnTo>
                  <a:lnTo>
                    <a:pt x="1922966" y="1018617"/>
                  </a:lnTo>
                  <a:lnTo>
                    <a:pt x="1976830" y="1006338"/>
                  </a:lnTo>
                  <a:lnTo>
                    <a:pt x="2029108" y="993067"/>
                  </a:lnTo>
                  <a:lnTo>
                    <a:pt x="2079726" y="978835"/>
                  </a:lnTo>
                  <a:lnTo>
                    <a:pt x="2128607" y="963673"/>
                  </a:lnTo>
                  <a:lnTo>
                    <a:pt x="2175678" y="947612"/>
                  </a:lnTo>
                  <a:lnTo>
                    <a:pt x="2220863" y="930683"/>
                  </a:lnTo>
                  <a:lnTo>
                    <a:pt x="2264086" y="912916"/>
                  </a:lnTo>
                  <a:lnTo>
                    <a:pt x="2305272" y="894343"/>
                  </a:lnTo>
                  <a:lnTo>
                    <a:pt x="2344347" y="874995"/>
                  </a:lnTo>
                  <a:lnTo>
                    <a:pt x="2381234" y="854902"/>
                  </a:lnTo>
                  <a:lnTo>
                    <a:pt x="2415858" y="834095"/>
                  </a:lnTo>
                  <a:lnTo>
                    <a:pt x="2448146" y="812606"/>
                  </a:lnTo>
                  <a:lnTo>
                    <a:pt x="2505406" y="767702"/>
                  </a:lnTo>
                  <a:lnTo>
                    <a:pt x="2508757" y="764550"/>
                  </a:lnTo>
                  <a:lnTo>
                    <a:pt x="2508757" y="315467"/>
                  </a:lnTo>
                  <a:lnTo>
                    <a:pt x="2478020" y="289554"/>
                  </a:lnTo>
                  <a:lnTo>
                    <a:pt x="2415858" y="245927"/>
                  </a:lnTo>
                  <a:lnTo>
                    <a:pt x="2381234" y="225123"/>
                  </a:lnTo>
                  <a:lnTo>
                    <a:pt x="2344347" y="205032"/>
                  </a:lnTo>
                  <a:lnTo>
                    <a:pt x="2305272" y="185686"/>
                  </a:lnTo>
                  <a:lnTo>
                    <a:pt x="2264086" y="167115"/>
                  </a:lnTo>
                  <a:lnTo>
                    <a:pt x="2220863" y="149351"/>
                  </a:lnTo>
                  <a:lnTo>
                    <a:pt x="2175678" y="132424"/>
                  </a:lnTo>
                  <a:lnTo>
                    <a:pt x="2128607" y="116365"/>
                  </a:lnTo>
                  <a:lnTo>
                    <a:pt x="2079726" y="101205"/>
                  </a:lnTo>
                  <a:lnTo>
                    <a:pt x="2029108" y="86976"/>
                  </a:lnTo>
                  <a:lnTo>
                    <a:pt x="1976830" y="73707"/>
                  </a:lnTo>
                  <a:lnTo>
                    <a:pt x="1922966" y="61429"/>
                  </a:lnTo>
                  <a:lnTo>
                    <a:pt x="1867593" y="50175"/>
                  </a:lnTo>
                  <a:lnTo>
                    <a:pt x="1810784" y="39974"/>
                  </a:lnTo>
                  <a:lnTo>
                    <a:pt x="1752616" y="30857"/>
                  </a:lnTo>
                  <a:lnTo>
                    <a:pt x="1693163" y="22856"/>
                  </a:lnTo>
                  <a:lnTo>
                    <a:pt x="1632501" y="16001"/>
                  </a:lnTo>
                  <a:lnTo>
                    <a:pt x="1570706" y="10323"/>
                  </a:lnTo>
                  <a:lnTo>
                    <a:pt x="1507851" y="5853"/>
                  </a:lnTo>
                  <a:lnTo>
                    <a:pt x="1444013" y="2621"/>
                  </a:lnTo>
                  <a:lnTo>
                    <a:pt x="1379267" y="660"/>
                  </a:lnTo>
                  <a:lnTo>
                    <a:pt x="1313687" y="0"/>
                  </a:lnTo>
                  <a:close/>
                </a:path>
              </a:pathLst>
            </a:custGeom>
            <a:solidFill>
              <a:srgbClr val="FABAE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6635242" y="4575555"/>
              <a:ext cx="2508885" cy="1080135"/>
            </a:xfrm>
            <a:custGeom>
              <a:avLst/>
              <a:gdLst/>
              <a:ahLst/>
              <a:cxnLst/>
              <a:rect l="l" t="t" r="r" b="b"/>
              <a:pathLst>
                <a:path w="2508884" h="1080135">
                  <a:moveTo>
                    <a:pt x="0" y="540004"/>
                  </a:moveTo>
                  <a:lnTo>
                    <a:pt x="6380" y="486428"/>
                  </a:lnTo>
                  <a:lnTo>
                    <a:pt x="25120" y="434349"/>
                  </a:lnTo>
                  <a:lnTo>
                    <a:pt x="55618" y="384011"/>
                  </a:lnTo>
                  <a:lnTo>
                    <a:pt x="97272" y="335664"/>
                  </a:lnTo>
                  <a:lnTo>
                    <a:pt x="149479" y="289554"/>
                  </a:lnTo>
                  <a:lnTo>
                    <a:pt x="211637" y="245927"/>
                  </a:lnTo>
                  <a:lnTo>
                    <a:pt x="246261" y="225123"/>
                  </a:lnTo>
                  <a:lnTo>
                    <a:pt x="283146" y="205032"/>
                  </a:lnTo>
                  <a:lnTo>
                    <a:pt x="322218" y="185686"/>
                  </a:lnTo>
                  <a:lnTo>
                    <a:pt x="363402" y="167115"/>
                  </a:lnTo>
                  <a:lnTo>
                    <a:pt x="406622" y="149351"/>
                  </a:lnTo>
                  <a:lnTo>
                    <a:pt x="451803" y="132424"/>
                  </a:lnTo>
                  <a:lnTo>
                    <a:pt x="498870" y="116365"/>
                  </a:lnTo>
                  <a:lnTo>
                    <a:pt x="547748" y="101205"/>
                  </a:lnTo>
                  <a:lnTo>
                    <a:pt x="598361" y="86976"/>
                  </a:lnTo>
                  <a:lnTo>
                    <a:pt x="650635" y="73707"/>
                  </a:lnTo>
                  <a:lnTo>
                    <a:pt x="704493" y="61429"/>
                  </a:lnTo>
                  <a:lnTo>
                    <a:pt x="759861" y="50175"/>
                  </a:lnTo>
                  <a:lnTo>
                    <a:pt x="816663" y="39974"/>
                  </a:lnTo>
                  <a:lnTo>
                    <a:pt x="874824" y="30857"/>
                  </a:lnTo>
                  <a:lnTo>
                    <a:pt x="934269" y="22856"/>
                  </a:lnTo>
                  <a:lnTo>
                    <a:pt x="994923" y="16001"/>
                  </a:lnTo>
                  <a:lnTo>
                    <a:pt x="1056710" y="10323"/>
                  </a:lnTo>
                  <a:lnTo>
                    <a:pt x="1119556" y="5853"/>
                  </a:lnTo>
                  <a:lnTo>
                    <a:pt x="1183384" y="2621"/>
                  </a:lnTo>
                  <a:lnTo>
                    <a:pt x="1248119" y="660"/>
                  </a:lnTo>
                  <a:lnTo>
                    <a:pt x="1313687" y="0"/>
                  </a:lnTo>
                  <a:lnTo>
                    <a:pt x="1379267" y="660"/>
                  </a:lnTo>
                  <a:lnTo>
                    <a:pt x="1444013" y="2621"/>
                  </a:lnTo>
                  <a:lnTo>
                    <a:pt x="1507851" y="5853"/>
                  </a:lnTo>
                  <a:lnTo>
                    <a:pt x="1570706" y="10323"/>
                  </a:lnTo>
                  <a:lnTo>
                    <a:pt x="1632501" y="16001"/>
                  </a:lnTo>
                  <a:lnTo>
                    <a:pt x="1693163" y="22856"/>
                  </a:lnTo>
                  <a:lnTo>
                    <a:pt x="1752616" y="30857"/>
                  </a:lnTo>
                  <a:lnTo>
                    <a:pt x="1810784" y="39974"/>
                  </a:lnTo>
                  <a:lnTo>
                    <a:pt x="1867593" y="50175"/>
                  </a:lnTo>
                  <a:lnTo>
                    <a:pt x="1922966" y="61429"/>
                  </a:lnTo>
                  <a:lnTo>
                    <a:pt x="1976830" y="73707"/>
                  </a:lnTo>
                  <a:lnTo>
                    <a:pt x="2029108" y="86976"/>
                  </a:lnTo>
                  <a:lnTo>
                    <a:pt x="2079726" y="101205"/>
                  </a:lnTo>
                  <a:lnTo>
                    <a:pt x="2128607" y="116365"/>
                  </a:lnTo>
                  <a:lnTo>
                    <a:pt x="2175678" y="132424"/>
                  </a:lnTo>
                  <a:lnTo>
                    <a:pt x="2220863" y="149351"/>
                  </a:lnTo>
                  <a:lnTo>
                    <a:pt x="2264086" y="167115"/>
                  </a:lnTo>
                  <a:lnTo>
                    <a:pt x="2305272" y="185686"/>
                  </a:lnTo>
                  <a:lnTo>
                    <a:pt x="2344347" y="205032"/>
                  </a:lnTo>
                  <a:lnTo>
                    <a:pt x="2381234" y="225123"/>
                  </a:lnTo>
                  <a:lnTo>
                    <a:pt x="2415858" y="245927"/>
                  </a:lnTo>
                  <a:lnTo>
                    <a:pt x="2448146" y="267414"/>
                  </a:lnTo>
                  <a:lnTo>
                    <a:pt x="2505406" y="312314"/>
                  </a:lnTo>
                  <a:lnTo>
                    <a:pt x="2508757" y="315467"/>
                  </a:lnTo>
                </a:path>
                <a:path w="2508884" h="1080135">
                  <a:moveTo>
                    <a:pt x="2508757" y="764550"/>
                  </a:moveTo>
                  <a:lnTo>
                    <a:pt x="2478020" y="790465"/>
                  </a:lnTo>
                  <a:lnTo>
                    <a:pt x="2415858" y="834095"/>
                  </a:lnTo>
                  <a:lnTo>
                    <a:pt x="2381234" y="854902"/>
                  </a:lnTo>
                  <a:lnTo>
                    <a:pt x="2344347" y="874995"/>
                  </a:lnTo>
                  <a:lnTo>
                    <a:pt x="2305272" y="894343"/>
                  </a:lnTo>
                  <a:lnTo>
                    <a:pt x="2264086" y="912916"/>
                  </a:lnTo>
                  <a:lnTo>
                    <a:pt x="2220863" y="930683"/>
                  </a:lnTo>
                  <a:lnTo>
                    <a:pt x="2175678" y="947612"/>
                  </a:lnTo>
                  <a:lnTo>
                    <a:pt x="2128607" y="963673"/>
                  </a:lnTo>
                  <a:lnTo>
                    <a:pt x="2079726" y="978835"/>
                  </a:lnTo>
                  <a:lnTo>
                    <a:pt x="2029108" y="993067"/>
                  </a:lnTo>
                  <a:lnTo>
                    <a:pt x="1976830" y="1006338"/>
                  </a:lnTo>
                  <a:lnTo>
                    <a:pt x="1922966" y="1018617"/>
                  </a:lnTo>
                  <a:lnTo>
                    <a:pt x="1867593" y="1029874"/>
                  </a:lnTo>
                  <a:lnTo>
                    <a:pt x="1810784" y="1040077"/>
                  </a:lnTo>
                  <a:lnTo>
                    <a:pt x="1752616" y="1049195"/>
                  </a:lnTo>
                  <a:lnTo>
                    <a:pt x="1693163" y="1057198"/>
                  </a:lnTo>
                  <a:lnTo>
                    <a:pt x="1632501" y="1064054"/>
                  </a:lnTo>
                  <a:lnTo>
                    <a:pt x="1570706" y="1069733"/>
                  </a:lnTo>
                  <a:lnTo>
                    <a:pt x="1507851" y="1074204"/>
                  </a:lnTo>
                  <a:lnTo>
                    <a:pt x="1444013" y="1077436"/>
                  </a:lnTo>
                  <a:lnTo>
                    <a:pt x="1379267" y="1079398"/>
                  </a:lnTo>
                  <a:lnTo>
                    <a:pt x="1313687" y="1080058"/>
                  </a:lnTo>
                  <a:lnTo>
                    <a:pt x="1248119" y="1079398"/>
                  </a:lnTo>
                  <a:lnTo>
                    <a:pt x="1183384" y="1077436"/>
                  </a:lnTo>
                  <a:lnTo>
                    <a:pt x="1119556" y="1074204"/>
                  </a:lnTo>
                  <a:lnTo>
                    <a:pt x="1056710" y="1069733"/>
                  </a:lnTo>
                  <a:lnTo>
                    <a:pt x="994923" y="1064054"/>
                  </a:lnTo>
                  <a:lnTo>
                    <a:pt x="934269" y="1057198"/>
                  </a:lnTo>
                  <a:lnTo>
                    <a:pt x="874824" y="1049195"/>
                  </a:lnTo>
                  <a:lnTo>
                    <a:pt x="816663" y="1040077"/>
                  </a:lnTo>
                  <a:lnTo>
                    <a:pt x="759861" y="1029874"/>
                  </a:lnTo>
                  <a:lnTo>
                    <a:pt x="704493" y="1018617"/>
                  </a:lnTo>
                  <a:lnTo>
                    <a:pt x="650635" y="1006338"/>
                  </a:lnTo>
                  <a:lnTo>
                    <a:pt x="598361" y="993067"/>
                  </a:lnTo>
                  <a:lnTo>
                    <a:pt x="547748" y="978835"/>
                  </a:lnTo>
                  <a:lnTo>
                    <a:pt x="498870" y="963673"/>
                  </a:lnTo>
                  <a:lnTo>
                    <a:pt x="451803" y="947612"/>
                  </a:lnTo>
                  <a:lnTo>
                    <a:pt x="406622" y="930683"/>
                  </a:lnTo>
                  <a:lnTo>
                    <a:pt x="363402" y="912916"/>
                  </a:lnTo>
                  <a:lnTo>
                    <a:pt x="322218" y="894343"/>
                  </a:lnTo>
                  <a:lnTo>
                    <a:pt x="283146" y="874995"/>
                  </a:lnTo>
                  <a:lnTo>
                    <a:pt x="246261" y="854902"/>
                  </a:lnTo>
                  <a:lnTo>
                    <a:pt x="211637" y="834095"/>
                  </a:lnTo>
                  <a:lnTo>
                    <a:pt x="179352" y="812606"/>
                  </a:lnTo>
                  <a:lnTo>
                    <a:pt x="122094" y="767702"/>
                  </a:lnTo>
                  <a:lnTo>
                    <a:pt x="75088" y="720439"/>
                  </a:lnTo>
                  <a:lnTo>
                    <a:pt x="38937" y="671063"/>
                  </a:lnTo>
                  <a:lnTo>
                    <a:pt x="14243" y="619822"/>
                  </a:lnTo>
                  <a:lnTo>
                    <a:pt x="1607" y="566963"/>
                  </a:lnTo>
                  <a:lnTo>
                    <a:pt x="0" y="540004"/>
                  </a:lnTo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6857238" y="4751323"/>
            <a:ext cx="2312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rlito"/>
                <a:cs typeface="Carlito"/>
              </a:rPr>
              <a:t>C</a:t>
            </a:r>
            <a:r>
              <a:rPr dirty="0" sz="1450" spc="-10" b="1">
                <a:latin typeface="Carlito"/>
                <a:cs typeface="Carlito"/>
              </a:rPr>
              <a:t>ONSEIL</a:t>
            </a:r>
            <a:r>
              <a:rPr dirty="0" sz="1450" spc="55" b="1">
                <a:latin typeface="Carlito"/>
                <a:cs typeface="Carlito"/>
              </a:rPr>
              <a:t> </a:t>
            </a:r>
            <a:r>
              <a:rPr dirty="0" sz="1450" spc="-20" b="1">
                <a:latin typeface="Carlito"/>
                <a:cs typeface="Carlito"/>
              </a:rPr>
              <a:t>ACCOMPAGNEMENT</a:t>
            </a:r>
            <a:endParaRPr sz="1450">
              <a:latin typeface="Carlito"/>
              <a:cs typeface="Carlito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62038" y="5071364"/>
            <a:ext cx="1702435" cy="52832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83820" marR="5080" indent="-71755">
              <a:lnSpc>
                <a:spcPct val="104000"/>
              </a:lnSpc>
              <a:spcBef>
                <a:spcPts val="20"/>
              </a:spcBef>
            </a:pPr>
            <a:r>
              <a:rPr dirty="0" sz="1450" spc="-10" b="1">
                <a:latin typeface="Carlito"/>
                <a:cs typeface="Carlito"/>
              </a:rPr>
              <a:t>DU </a:t>
            </a:r>
            <a:r>
              <a:rPr dirty="0" sz="1450" spc="-5" b="1">
                <a:latin typeface="Carlito"/>
                <a:cs typeface="Carlito"/>
              </a:rPr>
              <a:t>CLIENT </a:t>
            </a:r>
            <a:r>
              <a:rPr dirty="0" sz="1450" spc="-15" b="1">
                <a:latin typeface="Carlito"/>
                <a:cs typeface="Carlito"/>
              </a:rPr>
              <a:t>DANS </a:t>
            </a:r>
            <a:r>
              <a:rPr dirty="0" sz="1450" spc="-10" b="1">
                <a:latin typeface="Carlito"/>
                <a:cs typeface="Carlito"/>
              </a:rPr>
              <a:t>SON  </a:t>
            </a:r>
            <a:r>
              <a:rPr dirty="0" sz="1450" spc="-25" b="1">
                <a:latin typeface="Carlito"/>
                <a:cs typeface="Carlito"/>
              </a:rPr>
              <a:t>PARCOURS</a:t>
            </a:r>
            <a:r>
              <a:rPr dirty="0" sz="1450" spc="35" b="1">
                <a:latin typeface="Carlito"/>
                <a:cs typeface="Carlito"/>
              </a:rPr>
              <a:t> </a:t>
            </a:r>
            <a:r>
              <a:rPr dirty="0" sz="1450" spc="-60" b="1">
                <a:latin typeface="Carlito"/>
                <a:cs typeface="Carlito"/>
              </a:rPr>
              <a:t>D</a:t>
            </a:r>
            <a:r>
              <a:rPr dirty="0" sz="1800" spc="-60" b="1">
                <a:latin typeface="Arial"/>
                <a:cs typeface="Arial"/>
              </a:rPr>
              <a:t>’</a:t>
            </a:r>
            <a:r>
              <a:rPr dirty="0" sz="1450" spc="-60" b="1">
                <a:latin typeface="Carlito"/>
                <a:cs typeface="Carlito"/>
              </a:rPr>
              <a:t>ACHAT</a:t>
            </a:r>
            <a:endParaRPr sz="145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00658"/>
            <a:ext cx="8619490" cy="4964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rlito"/>
                <a:cs typeface="Carlito"/>
              </a:rPr>
              <a:t>Finalités </a:t>
            </a:r>
            <a:r>
              <a:rPr dirty="0" sz="1800" b="1">
                <a:latin typeface="Carlito"/>
                <a:cs typeface="Carlito"/>
              </a:rPr>
              <a:t>de EP1</a:t>
            </a:r>
            <a:r>
              <a:rPr dirty="0" sz="1800" spc="-45" b="1">
                <a:latin typeface="Carlito"/>
                <a:cs typeface="Carlito"/>
              </a:rPr>
              <a:t> </a:t>
            </a:r>
            <a:r>
              <a:rPr dirty="0" sz="1800" b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14">
                <a:latin typeface="Trebuchet MS"/>
                <a:cs typeface="Trebuchet MS"/>
              </a:rPr>
              <a:t> l’aptitude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candidat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mobiliser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ses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70">
                <a:latin typeface="Trebuchet MS"/>
                <a:cs typeface="Trebuchet MS"/>
              </a:rPr>
              <a:t>connaissances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dans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cadre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situations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relevant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domaine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20">
                <a:latin typeface="Trebuchet MS"/>
                <a:cs typeface="Trebuchet MS"/>
              </a:rPr>
              <a:t>d’activités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120">
                <a:latin typeface="Trebuchet MS"/>
                <a:cs typeface="Trebuchet MS"/>
              </a:rPr>
              <a:t>1.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25" b="1">
                <a:latin typeface="Arial"/>
                <a:cs typeface="Arial"/>
              </a:rPr>
              <a:t>Objectifs </a:t>
            </a:r>
            <a:r>
              <a:rPr dirty="0" sz="1800" spc="-45" b="1">
                <a:latin typeface="Arial"/>
                <a:cs typeface="Arial"/>
              </a:rPr>
              <a:t>et </a:t>
            </a:r>
            <a:r>
              <a:rPr dirty="0" sz="1800" spc="-150" b="1">
                <a:latin typeface="Arial"/>
                <a:cs typeface="Arial"/>
              </a:rPr>
              <a:t>contenus </a:t>
            </a:r>
            <a:r>
              <a:rPr dirty="0" sz="1800" spc="-114" b="1">
                <a:latin typeface="Arial"/>
                <a:cs typeface="Arial"/>
              </a:rPr>
              <a:t>de l’épreuve</a:t>
            </a:r>
            <a:r>
              <a:rPr dirty="0" sz="1800" spc="-150" b="1">
                <a:latin typeface="Arial"/>
                <a:cs typeface="Arial"/>
              </a:rPr>
              <a:t> </a:t>
            </a:r>
            <a:r>
              <a:rPr dirty="0" sz="1800" b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2700" marR="303530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acquis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d'apprentissage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liés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bloc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35">
                <a:latin typeface="Trebuchet MS"/>
                <a:cs typeface="Trebuchet MS"/>
              </a:rPr>
              <a:t>1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«  </a:t>
            </a:r>
            <a:r>
              <a:rPr dirty="0" sz="1800" spc="-90">
                <a:latin typeface="Trebuchet MS"/>
                <a:cs typeface="Trebuchet MS"/>
              </a:rPr>
              <a:t>Recevoir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suivre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commandes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»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aux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savoirs</a:t>
            </a:r>
            <a:r>
              <a:rPr dirty="0" sz="1800" spc="-15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associés.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10" b="1">
                <a:latin typeface="Carlito"/>
                <a:cs typeface="Carlito"/>
              </a:rPr>
              <a:t>Critères </a:t>
            </a:r>
            <a:r>
              <a:rPr dirty="0" sz="1800" spc="-110" b="1">
                <a:latin typeface="Arial"/>
                <a:cs typeface="Arial"/>
              </a:rPr>
              <a:t>d’évaluation</a:t>
            </a:r>
            <a:r>
              <a:rPr dirty="0" sz="1800" spc="-150" b="1">
                <a:latin typeface="Arial"/>
                <a:cs typeface="Arial"/>
              </a:rPr>
              <a:t> </a:t>
            </a:r>
            <a:r>
              <a:rPr dirty="0" sz="1800" spc="-105" b="1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10">
                <a:latin typeface="Trebuchet MS"/>
                <a:cs typeface="Trebuchet MS"/>
              </a:rPr>
              <a:t>Fiabilité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5">
                <a:latin typeface="Trebuchet MS"/>
                <a:cs typeface="Trebuchet MS"/>
              </a:rPr>
              <a:t>informations</a:t>
            </a:r>
            <a:r>
              <a:rPr dirty="0" sz="1800" spc="-21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transmises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Anticipation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85">
                <a:latin typeface="Trebuchet MS"/>
                <a:cs typeface="Trebuchet MS"/>
              </a:rPr>
              <a:t>évaluation </a:t>
            </a:r>
            <a:r>
              <a:rPr dirty="0" sz="1800" spc="-95">
                <a:latin typeface="Trebuchet MS"/>
                <a:cs typeface="Trebuchet MS"/>
              </a:rPr>
              <a:t>correctes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quantités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37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commander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10">
                <a:latin typeface="Trebuchet MS"/>
                <a:cs typeface="Trebuchet MS"/>
              </a:rPr>
              <a:t>Fiabilité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contrôles </a:t>
            </a:r>
            <a:r>
              <a:rPr dirty="0" sz="1800" spc="-70">
                <a:latin typeface="Trebuchet MS"/>
                <a:cs typeface="Trebuchet MS"/>
              </a:rPr>
              <a:t>lors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85">
                <a:latin typeface="Trebuchet MS"/>
                <a:cs typeface="Trebuchet MS"/>
              </a:rPr>
              <a:t>réception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41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marchandises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Respect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règles </a:t>
            </a:r>
            <a:r>
              <a:rPr dirty="0" sz="1800" spc="-95">
                <a:latin typeface="Trebuchet MS"/>
                <a:cs typeface="Trebuchet MS"/>
              </a:rPr>
              <a:t>d’hygiène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34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sécurité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Qualité </a:t>
            </a:r>
            <a:r>
              <a:rPr dirty="0" sz="1800" spc="-50">
                <a:latin typeface="Trebuchet MS"/>
                <a:cs typeface="Trebuchet MS"/>
              </a:rPr>
              <a:t>du </a:t>
            </a:r>
            <a:r>
              <a:rPr dirty="0" sz="1800" spc="-95">
                <a:latin typeface="Trebuchet MS"/>
                <a:cs typeface="Trebuchet MS"/>
              </a:rPr>
              <a:t>traitement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28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anomalies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Respect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règles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29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stockage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Propreté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80">
                <a:latin typeface="Trebuchet MS"/>
                <a:cs typeface="Trebuchet MS"/>
              </a:rPr>
              <a:t>rangement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29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réserve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25">
                <a:latin typeface="Trebuchet MS"/>
                <a:cs typeface="Trebuchet MS"/>
              </a:rPr>
              <a:t>Efficacité </a:t>
            </a:r>
            <a:r>
              <a:rPr dirty="0" sz="1800" spc="-50">
                <a:latin typeface="Trebuchet MS"/>
                <a:cs typeface="Trebuchet MS"/>
              </a:rPr>
              <a:t>du </a:t>
            </a:r>
            <a:r>
              <a:rPr dirty="0" sz="1800" spc="-95">
                <a:latin typeface="Trebuchet MS"/>
                <a:cs typeface="Trebuchet MS"/>
              </a:rPr>
              <a:t>tri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10">
                <a:latin typeface="Trebuchet MS"/>
                <a:cs typeface="Trebuchet MS"/>
              </a:rPr>
              <a:t>l’évacuation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35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déchets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Conformité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préparation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commandes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clients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respect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délais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2112645" marR="5080" indent="-2004695">
              <a:lnSpc>
                <a:spcPts val="4320"/>
              </a:lnSpc>
              <a:spcBef>
                <a:spcPts val="640"/>
              </a:spcBef>
            </a:pPr>
            <a:r>
              <a:rPr dirty="0" sz="4000" spc="-300"/>
              <a:t>La </a:t>
            </a:r>
            <a:r>
              <a:rPr dirty="0" sz="4000" spc="-260"/>
              <a:t>certification </a:t>
            </a:r>
            <a:r>
              <a:rPr dirty="0" sz="4000" spc="-420"/>
              <a:t>: </a:t>
            </a:r>
            <a:r>
              <a:rPr dirty="0" sz="4000" spc="-165"/>
              <a:t>des </a:t>
            </a:r>
            <a:r>
              <a:rPr dirty="0" sz="4000" spc="-210"/>
              <a:t>épreuves </a:t>
            </a:r>
            <a:r>
              <a:rPr dirty="0" sz="4000" spc="-240"/>
              <a:t>aux</a:t>
            </a:r>
            <a:r>
              <a:rPr dirty="0" sz="4000" spc="-855"/>
              <a:t> </a:t>
            </a:r>
            <a:r>
              <a:rPr dirty="0" sz="4000" spc="-270"/>
              <a:t>objectifs  </a:t>
            </a:r>
            <a:r>
              <a:rPr dirty="0" sz="4000" spc="-265"/>
              <a:t>et </a:t>
            </a:r>
            <a:r>
              <a:rPr dirty="0" sz="4000" spc="-225"/>
              <a:t>modalités</a:t>
            </a:r>
            <a:r>
              <a:rPr dirty="0" sz="4000" spc="-475"/>
              <a:t> </a:t>
            </a:r>
            <a:r>
              <a:rPr dirty="0" sz="4000" spc="-175"/>
              <a:t>communs</a:t>
            </a:r>
            <a:endParaRPr sz="4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00658"/>
            <a:ext cx="8627110" cy="5513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rlito"/>
                <a:cs typeface="Carlito"/>
              </a:rPr>
              <a:t>Finalités </a:t>
            </a:r>
            <a:r>
              <a:rPr dirty="0" sz="1800" b="1">
                <a:latin typeface="Carlito"/>
                <a:cs typeface="Carlito"/>
              </a:rPr>
              <a:t>de EP2</a:t>
            </a:r>
            <a:r>
              <a:rPr dirty="0" sz="1800" spc="-45" b="1">
                <a:latin typeface="Carlito"/>
                <a:cs typeface="Carlito"/>
              </a:rPr>
              <a:t> </a:t>
            </a:r>
            <a:r>
              <a:rPr dirty="0" sz="1800" b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14">
                <a:latin typeface="Trebuchet MS"/>
                <a:cs typeface="Trebuchet MS"/>
              </a:rPr>
              <a:t> l’aptitude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candidat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mobiliser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ses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70">
                <a:latin typeface="Trebuchet MS"/>
                <a:cs typeface="Trebuchet MS"/>
              </a:rPr>
              <a:t>connaissances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dans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cadre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situations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relevant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domaine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20">
                <a:latin typeface="Trebuchet MS"/>
                <a:cs typeface="Trebuchet MS"/>
              </a:rPr>
              <a:t>d’activités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25">
                <a:latin typeface="Trebuchet MS"/>
                <a:cs typeface="Trebuchet MS"/>
              </a:rPr>
              <a:t>2.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25" b="1">
                <a:latin typeface="Arial"/>
                <a:cs typeface="Arial"/>
              </a:rPr>
              <a:t>Objectifs </a:t>
            </a:r>
            <a:r>
              <a:rPr dirty="0" sz="1800" spc="-45" b="1">
                <a:latin typeface="Arial"/>
                <a:cs typeface="Arial"/>
              </a:rPr>
              <a:t>et </a:t>
            </a:r>
            <a:r>
              <a:rPr dirty="0" sz="1800" spc="-150" b="1">
                <a:latin typeface="Arial"/>
                <a:cs typeface="Arial"/>
              </a:rPr>
              <a:t>contenus </a:t>
            </a:r>
            <a:r>
              <a:rPr dirty="0" sz="1800" spc="-114" b="1">
                <a:latin typeface="Arial"/>
                <a:cs typeface="Arial"/>
              </a:rPr>
              <a:t>de l’épreuve</a:t>
            </a:r>
            <a:r>
              <a:rPr dirty="0" sz="1800" spc="254" b="1">
                <a:latin typeface="Arial"/>
                <a:cs typeface="Arial"/>
              </a:rPr>
              <a:t> </a:t>
            </a:r>
            <a:r>
              <a:rPr dirty="0" sz="1800" spc="-180"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12700" marR="311150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acquis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d'apprentissage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liés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bloc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35">
                <a:latin typeface="Trebuchet MS"/>
                <a:cs typeface="Trebuchet MS"/>
              </a:rPr>
              <a:t>2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«  </a:t>
            </a:r>
            <a:r>
              <a:rPr dirty="0" sz="1800" spc="-50">
                <a:latin typeface="Trebuchet MS"/>
                <a:cs typeface="Trebuchet MS"/>
              </a:rPr>
              <a:t>Mettre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valeur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approvisionner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»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aux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savoirs-associés.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10" b="1">
                <a:latin typeface="Carlito"/>
                <a:cs typeface="Carlito"/>
              </a:rPr>
              <a:t>Critères d'évaluation</a:t>
            </a:r>
            <a:r>
              <a:rPr dirty="0" sz="1800" spc="-55" b="1">
                <a:latin typeface="Carlito"/>
                <a:cs typeface="Carlito"/>
              </a:rPr>
              <a:t> </a:t>
            </a:r>
            <a:r>
              <a:rPr dirty="0" sz="1800" b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65">
                <a:latin typeface="Trebuchet MS"/>
                <a:cs typeface="Trebuchet MS"/>
              </a:rPr>
              <a:t>Approvisionnement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rayons </a:t>
            </a:r>
            <a:r>
              <a:rPr dirty="0" sz="1800" spc="-80">
                <a:latin typeface="Trebuchet MS"/>
                <a:cs typeface="Trebuchet MS"/>
              </a:rPr>
              <a:t>conforme </a:t>
            </a:r>
            <a:r>
              <a:rPr dirty="0" sz="1800" spc="-85">
                <a:latin typeface="Trebuchet MS"/>
                <a:cs typeface="Trebuchet MS"/>
              </a:rPr>
              <a:t>aux</a:t>
            </a:r>
            <a:r>
              <a:rPr dirty="0" sz="1800" spc="-39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consignes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Rotation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produits</a:t>
            </a:r>
            <a:r>
              <a:rPr dirty="0" sz="1800" spc="-260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effective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5">
                <a:latin typeface="Trebuchet MS"/>
                <a:cs typeface="Trebuchet MS"/>
              </a:rPr>
              <a:t>Mise</a:t>
            </a:r>
            <a:r>
              <a:rPr dirty="0" sz="1800" spc="-38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100">
                <a:latin typeface="Trebuchet MS"/>
                <a:cs typeface="Trebuchet MS"/>
              </a:rPr>
              <a:t>place </a:t>
            </a:r>
            <a:r>
              <a:rPr dirty="0" sz="1800" spc="-114">
                <a:latin typeface="Trebuchet MS"/>
                <a:cs typeface="Trebuchet MS"/>
              </a:rPr>
              <a:t>efficace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0">
                <a:latin typeface="Trebuchet MS"/>
                <a:cs typeface="Trebuchet MS"/>
              </a:rPr>
              <a:t>l’aménagement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20">
                <a:latin typeface="Trebuchet MS"/>
                <a:cs typeface="Trebuchet MS"/>
              </a:rPr>
              <a:t>l’espace </a:t>
            </a:r>
            <a:r>
              <a:rPr dirty="0" sz="1800" spc="-95">
                <a:latin typeface="Trebuchet MS"/>
                <a:cs typeface="Trebuchet MS"/>
              </a:rPr>
              <a:t>commercial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Présentation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produits</a:t>
            </a:r>
            <a:r>
              <a:rPr dirty="0" sz="1800" spc="-275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attractive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45">
                <a:latin typeface="Trebuchet MS"/>
                <a:cs typeface="Trebuchet MS"/>
              </a:rPr>
              <a:t>Maintien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85">
                <a:latin typeface="Trebuchet MS"/>
                <a:cs typeface="Trebuchet MS"/>
              </a:rPr>
              <a:t>propreté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4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rayons,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20">
                <a:latin typeface="Trebuchet MS"/>
                <a:cs typeface="Trebuchet MS"/>
              </a:rPr>
              <a:t>l’espace </a:t>
            </a:r>
            <a:r>
              <a:rPr dirty="0" sz="1800" spc="-95">
                <a:latin typeface="Trebuchet MS"/>
                <a:cs typeface="Trebuchet MS"/>
              </a:rPr>
              <a:t>commercial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Qualité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opérations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30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conditionnement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Signalétique </a:t>
            </a:r>
            <a:r>
              <a:rPr dirty="0" sz="1800" spc="-80">
                <a:latin typeface="Trebuchet MS"/>
                <a:cs typeface="Trebuchet MS"/>
              </a:rPr>
              <a:t>conforme </a:t>
            </a:r>
            <a:r>
              <a:rPr dirty="0" sz="1800" spc="-85">
                <a:latin typeface="Trebuchet MS"/>
                <a:cs typeface="Trebuchet MS"/>
              </a:rPr>
              <a:t>aux préconisations, </a:t>
            </a:r>
            <a:r>
              <a:rPr dirty="0" sz="1800" spc="-100">
                <a:latin typeface="Trebuchet MS"/>
                <a:cs typeface="Trebuchet MS"/>
              </a:rPr>
              <a:t>fiable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3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visible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Prévention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ruptures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0">
                <a:latin typeface="Trebuchet MS"/>
                <a:cs typeface="Trebuchet MS"/>
              </a:rPr>
              <a:t>la</a:t>
            </a:r>
            <a:r>
              <a:rPr dirty="0" sz="1800" spc="-40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démarque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Respect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règles </a:t>
            </a:r>
            <a:r>
              <a:rPr dirty="0" sz="1800" spc="-105">
                <a:latin typeface="Trebuchet MS"/>
                <a:cs typeface="Trebuchet MS"/>
              </a:rPr>
              <a:t>d’hygiène,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90">
                <a:latin typeface="Trebuchet MS"/>
                <a:cs typeface="Trebuchet MS"/>
              </a:rPr>
              <a:t>sécurité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100">
                <a:latin typeface="Trebuchet MS"/>
                <a:cs typeface="Trebuchet MS"/>
              </a:rPr>
              <a:t>d’économie</a:t>
            </a:r>
            <a:r>
              <a:rPr dirty="0" sz="1800" spc="-395">
                <a:latin typeface="Trebuchet MS"/>
                <a:cs typeface="Trebuchet MS"/>
              </a:rPr>
              <a:t> </a:t>
            </a:r>
            <a:r>
              <a:rPr dirty="0" sz="1800" spc="-130">
                <a:latin typeface="Trebuchet MS"/>
                <a:cs typeface="Trebuchet MS"/>
              </a:rPr>
              <a:t>d’effort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10">
                <a:latin typeface="Trebuchet MS"/>
                <a:cs typeface="Trebuchet MS"/>
              </a:rPr>
              <a:t>Fiabilité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5">
                <a:latin typeface="Trebuchet MS"/>
                <a:cs typeface="Trebuchet MS"/>
              </a:rPr>
              <a:t>informations </a:t>
            </a:r>
            <a:r>
              <a:rPr dirty="0" sz="1800" spc="-95">
                <a:latin typeface="Trebuchet MS"/>
                <a:cs typeface="Trebuchet MS"/>
              </a:rPr>
              <a:t>recueillies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28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transmises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Utilisation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pertinente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outils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5">
                <a:latin typeface="Trebuchet MS"/>
                <a:cs typeface="Trebuchet MS"/>
              </a:rPr>
              <a:t>supports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numériques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2112645" marR="5080" indent="-2004695">
              <a:lnSpc>
                <a:spcPts val="4320"/>
              </a:lnSpc>
              <a:spcBef>
                <a:spcPts val="640"/>
              </a:spcBef>
            </a:pPr>
            <a:r>
              <a:rPr dirty="0" sz="4000" spc="-300"/>
              <a:t>La </a:t>
            </a:r>
            <a:r>
              <a:rPr dirty="0" sz="4000" spc="-260"/>
              <a:t>certification </a:t>
            </a:r>
            <a:r>
              <a:rPr dirty="0" sz="4000" spc="-420"/>
              <a:t>: </a:t>
            </a:r>
            <a:r>
              <a:rPr dirty="0" sz="4000" spc="-165"/>
              <a:t>des </a:t>
            </a:r>
            <a:r>
              <a:rPr dirty="0" sz="4000" spc="-210"/>
              <a:t>épreuves </a:t>
            </a:r>
            <a:r>
              <a:rPr dirty="0" sz="4000" spc="-240"/>
              <a:t>aux</a:t>
            </a:r>
            <a:r>
              <a:rPr dirty="0" sz="4000" spc="-855"/>
              <a:t> </a:t>
            </a:r>
            <a:r>
              <a:rPr dirty="0" sz="4000" spc="-270"/>
              <a:t>objectifs  </a:t>
            </a:r>
            <a:r>
              <a:rPr dirty="0" sz="4000" spc="-265"/>
              <a:t>et </a:t>
            </a:r>
            <a:r>
              <a:rPr dirty="0" sz="4000" spc="-225"/>
              <a:t>modalités</a:t>
            </a:r>
            <a:r>
              <a:rPr dirty="0" sz="4000" spc="-475"/>
              <a:t> </a:t>
            </a:r>
            <a:r>
              <a:rPr dirty="0" sz="4000" spc="-175"/>
              <a:t>communs</a:t>
            </a:r>
            <a:endParaRPr sz="4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00658"/>
            <a:ext cx="8890000" cy="5787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rlito"/>
                <a:cs typeface="Carlito"/>
              </a:rPr>
              <a:t>Finalités </a:t>
            </a:r>
            <a:r>
              <a:rPr dirty="0" sz="1800" b="1">
                <a:latin typeface="Carlito"/>
                <a:cs typeface="Carlito"/>
              </a:rPr>
              <a:t>de EP3</a:t>
            </a:r>
            <a:r>
              <a:rPr dirty="0" sz="1800" spc="-45" b="1">
                <a:latin typeface="Carlito"/>
                <a:cs typeface="Carlito"/>
              </a:rPr>
              <a:t> </a:t>
            </a:r>
            <a:r>
              <a:rPr dirty="0" sz="1800" b="1"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l’aptitude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candidat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mobiliser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ses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70">
                <a:latin typeface="Trebuchet MS"/>
                <a:cs typeface="Trebuchet MS"/>
              </a:rPr>
              <a:t>connaissances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dans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cadre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situations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relevant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domaine</a:t>
            </a:r>
            <a:r>
              <a:rPr dirty="0" sz="1800" spc="-120">
                <a:latin typeface="Trebuchet MS"/>
                <a:cs typeface="Trebuchet MS"/>
              </a:rPr>
              <a:t> d’activités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125">
                <a:latin typeface="Trebuchet MS"/>
                <a:cs typeface="Trebuchet MS"/>
              </a:rPr>
              <a:t>3.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125" b="1">
                <a:latin typeface="Arial"/>
                <a:cs typeface="Arial"/>
              </a:rPr>
              <a:t>Objectifs </a:t>
            </a:r>
            <a:r>
              <a:rPr dirty="0" sz="1800" spc="-45" b="1">
                <a:latin typeface="Arial"/>
                <a:cs typeface="Arial"/>
              </a:rPr>
              <a:t>et </a:t>
            </a:r>
            <a:r>
              <a:rPr dirty="0" sz="1800" spc="-150" b="1">
                <a:latin typeface="Arial"/>
                <a:cs typeface="Arial"/>
              </a:rPr>
              <a:t>contenus </a:t>
            </a:r>
            <a:r>
              <a:rPr dirty="0" sz="1800" spc="-114" b="1">
                <a:latin typeface="Arial"/>
                <a:cs typeface="Arial"/>
              </a:rPr>
              <a:t>de</a:t>
            </a:r>
            <a:r>
              <a:rPr dirty="0" sz="1800" spc="-145" b="1">
                <a:latin typeface="Arial"/>
                <a:cs typeface="Arial"/>
              </a:rPr>
              <a:t> </a:t>
            </a:r>
            <a:r>
              <a:rPr dirty="0" sz="1800" spc="-114" b="1">
                <a:latin typeface="Arial"/>
                <a:cs typeface="Arial"/>
              </a:rPr>
              <a:t>l’épreuve</a:t>
            </a:r>
            <a:endParaRPr sz="1800">
              <a:latin typeface="Arial"/>
              <a:cs typeface="Arial"/>
            </a:endParaRPr>
          </a:p>
          <a:p>
            <a:pPr marL="12700" marR="574675">
              <a:lnSpc>
                <a:spcPct val="100000"/>
              </a:lnSpc>
            </a:pPr>
            <a:r>
              <a:rPr dirty="0" sz="1800" spc="-120">
                <a:latin typeface="Trebuchet MS"/>
                <a:cs typeface="Trebuchet MS"/>
              </a:rPr>
              <a:t>Cette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épreuve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vise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apprécier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acquis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d'apprentissage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liés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bloc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compétences</a:t>
            </a:r>
            <a:r>
              <a:rPr dirty="0" sz="1800" spc="-105">
                <a:latin typeface="Trebuchet MS"/>
                <a:cs typeface="Trebuchet MS"/>
              </a:rPr>
              <a:t> </a:t>
            </a:r>
            <a:r>
              <a:rPr dirty="0" sz="1800" spc="-35">
                <a:latin typeface="Trebuchet MS"/>
                <a:cs typeface="Trebuchet MS"/>
              </a:rPr>
              <a:t>3</a:t>
            </a:r>
            <a:r>
              <a:rPr dirty="0" sz="1800" spc="-8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«  </a:t>
            </a:r>
            <a:r>
              <a:rPr dirty="0" sz="1800" spc="-85">
                <a:latin typeface="Trebuchet MS"/>
                <a:cs typeface="Trebuchet MS"/>
              </a:rPr>
              <a:t>Conseiller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accompagner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client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55">
                <a:latin typeface="Trebuchet MS"/>
                <a:cs typeface="Trebuchet MS"/>
              </a:rPr>
              <a:t>dans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30">
                <a:latin typeface="Trebuchet MS"/>
                <a:cs typeface="Trebuchet MS"/>
              </a:rPr>
              <a:t>son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parcours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25">
                <a:latin typeface="Trebuchet MS"/>
                <a:cs typeface="Trebuchet MS"/>
              </a:rPr>
              <a:t>d’achat </a:t>
            </a:r>
            <a:r>
              <a:rPr dirty="0" sz="1800" spc="-25">
                <a:latin typeface="Trebuchet MS"/>
                <a:cs typeface="Trebuchet MS"/>
              </a:rPr>
              <a:t>»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aux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savoirs-associés.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 spc="-10" b="1">
                <a:latin typeface="Carlito"/>
                <a:cs typeface="Carlito"/>
              </a:rPr>
              <a:t>Critères</a:t>
            </a:r>
            <a:r>
              <a:rPr dirty="0" sz="1800" spc="-30" b="1">
                <a:latin typeface="Carlito"/>
                <a:cs typeface="Carlito"/>
              </a:rPr>
              <a:t> </a:t>
            </a:r>
            <a:r>
              <a:rPr dirty="0" sz="1800" spc="-10" b="1">
                <a:latin typeface="Carlito"/>
                <a:cs typeface="Carlito"/>
              </a:rPr>
              <a:t>d'évaluation</a:t>
            </a:r>
            <a:endParaRPr sz="18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125">
                <a:latin typeface="Trebuchet MS"/>
                <a:cs typeface="Trebuchet MS"/>
              </a:rPr>
              <a:t>Efficacité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80">
                <a:latin typeface="Trebuchet MS"/>
                <a:cs typeface="Trebuchet MS"/>
              </a:rPr>
              <a:t>préparation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95">
                <a:latin typeface="Trebuchet MS"/>
                <a:cs typeface="Trebuchet MS"/>
              </a:rPr>
              <a:t>l’environnement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33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travail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75">
                <a:latin typeface="Trebuchet MS"/>
                <a:cs typeface="Trebuchet MS"/>
              </a:rPr>
              <a:t>Adaptation de </a:t>
            </a:r>
            <a:r>
              <a:rPr dirty="0" sz="1800" spc="-135">
                <a:latin typeface="Trebuchet MS"/>
                <a:cs typeface="Trebuchet MS"/>
              </a:rPr>
              <a:t>l’accueil </a:t>
            </a:r>
            <a:r>
              <a:rPr dirty="0" sz="1800" spc="-85">
                <a:latin typeface="Trebuchet MS"/>
                <a:cs typeface="Trebuchet MS"/>
              </a:rPr>
              <a:t>aux </a:t>
            </a:r>
            <a:r>
              <a:rPr dirty="0" sz="1800" spc="-70">
                <a:latin typeface="Trebuchet MS"/>
                <a:cs typeface="Trebuchet MS"/>
              </a:rPr>
              <a:t>codes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320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l’entreprise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5">
                <a:latin typeface="Trebuchet MS"/>
                <a:cs typeface="Trebuchet MS"/>
              </a:rPr>
              <a:t>Qualité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25">
                <a:latin typeface="Trebuchet MS"/>
                <a:cs typeface="Trebuchet MS"/>
              </a:rPr>
              <a:t>l’écoute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l’identification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70">
                <a:latin typeface="Trebuchet MS"/>
                <a:cs typeface="Trebuchet MS"/>
              </a:rPr>
              <a:t>demande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40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client</a:t>
            </a:r>
            <a:endParaRPr sz="1800">
              <a:latin typeface="Trebuchet MS"/>
              <a:cs typeface="Trebuchet MS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5">
                <a:latin typeface="Trebuchet MS"/>
                <a:cs typeface="Trebuchet MS"/>
              </a:rPr>
              <a:t>Mise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œuvre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d’une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présentation,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d’une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démonstration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30">
                <a:latin typeface="Trebuchet MS"/>
                <a:cs typeface="Trebuchet MS"/>
              </a:rPr>
              <a:t>ou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d’une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dégustation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convaincante 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efficace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75">
                <a:latin typeface="Trebuchet MS"/>
                <a:cs typeface="Trebuchet MS"/>
              </a:rPr>
              <a:t>Adaptation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communication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verbale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35">
                <a:latin typeface="Trebuchet MS"/>
                <a:cs typeface="Trebuchet MS"/>
              </a:rPr>
              <a:t>non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verbale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contexte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vente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Utilisation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pertinente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55">
                <a:latin typeface="Trebuchet MS"/>
                <a:cs typeface="Trebuchet MS"/>
              </a:rPr>
              <a:t>moyens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communication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55">
                <a:latin typeface="Trebuchet MS"/>
                <a:cs typeface="Trebuchet MS"/>
              </a:rPr>
              <a:t>supports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numériques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Prise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commande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comportant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toutes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informations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indispensables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30">
                <a:latin typeface="Trebuchet MS"/>
                <a:cs typeface="Trebuchet MS"/>
              </a:rPr>
              <a:t>son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traitement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Pertinence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conseils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apportés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adéquation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avec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produits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55">
                <a:latin typeface="Trebuchet MS"/>
                <a:cs typeface="Trebuchet MS"/>
              </a:rPr>
              <a:t>vendus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90">
                <a:latin typeface="Trebuchet MS"/>
                <a:cs typeface="Trebuchet MS"/>
              </a:rPr>
              <a:t>Respect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procédures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remises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retours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colis</a:t>
            </a:r>
            <a:endParaRPr sz="18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 spc="-80">
                <a:latin typeface="Trebuchet MS"/>
                <a:cs typeface="Trebuchet MS"/>
              </a:rPr>
              <a:t>Prise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congé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instaurant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conditions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favorables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fidélisation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2112645" marR="5080" indent="-2004695">
              <a:lnSpc>
                <a:spcPts val="4320"/>
              </a:lnSpc>
              <a:spcBef>
                <a:spcPts val="640"/>
              </a:spcBef>
            </a:pPr>
            <a:r>
              <a:rPr dirty="0" sz="4000" spc="-300"/>
              <a:t>La </a:t>
            </a:r>
            <a:r>
              <a:rPr dirty="0" sz="4000" spc="-260"/>
              <a:t>certification </a:t>
            </a:r>
            <a:r>
              <a:rPr dirty="0" sz="4000" spc="-420"/>
              <a:t>: </a:t>
            </a:r>
            <a:r>
              <a:rPr dirty="0" sz="4000" spc="-165"/>
              <a:t>des </a:t>
            </a:r>
            <a:r>
              <a:rPr dirty="0" sz="4000" spc="-210"/>
              <a:t>épreuves </a:t>
            </a:r>
            <a:r>
              <a:rPr dirty="0" sz="4000" spc="-240"/>
              <a:t>aux</a:t>
            </a:r>
            <a:r>
              <a:rPr dirty="0" sz="4000" spc="-855"/>
              <a:t> </a:t>
            </a:r>
            <a:r>
              <a:rPr dirty="0" sz="4000" spc="-270"/>
              <a:t>objectifs  </a:t>
            </a:r>
            <a:r>
              <a:rPr dirty="0" sz="4000" spc="-265"/>
              <a:t>et </a:t>
            </a:r>
            <a:r>
              <a:rPr dirty="0" sz="4000" spc="-225"/>
              <a:t>modalités</a:t>
            </a:r>
            <a:r>
              <a:rPr dirty="0" sz="4000" spc="-475"/>
              <a:t> </a:t>
            </a:r>
            <a:r>
              <a:rPr dirty="0" sz="4000" spc="-175"/>
              <a:t>communs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538480" marR="5080" indent="-15875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4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9300" y="1231462"/>
            <a:ext cx="8097520" cy="509016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u="heavy" sz="2400" spc="1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Rappel </a:t>
            </a:r>
            <a:r>
              <a:rPr dirty="0" u="heavy" sz="2400" spc="-229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enjeux de </a:t>
            </a:r>
            <a:r>
              <a:rPr dirty="0" u="heavy" sz="2400" spc="-11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 </a:t>
            </a:r>
            <a:r>
              <a:rPr dirty="0" u="heavy" sz="24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mise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œuvre </a:t>
            </a:r>
            <a:r>
              <a:rPr dirty="0" u="heavy" sz="24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du </a:t>
            </a:r>
            <a:r>
              <a:rPr dirty="0" u="heavy" sz="2400" spc="-2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cap</a:t>
            </a:r>
            <a:r>
              <a:rPr dirty="0" u="heavy" sz="24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409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EPC </a:t>
            </a:r>
            <a:r>
              <a:rPr dirty="0" u="heavy" sz="24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235"/>
              </a:spcBef>
              <a:buChar char="-"/>
              <a:tabLst>
                <a:tab pos="469900" algn="l"/>
                <a:tab pos="470534" algn="l"/>
              </a:tabLst>
            </a:pPr>
            <a:r>
              <a:rPr dirty="0" sz="2000" spc="-80">
                <a:latin typeface="Trebuchet MS"/>
                <a:cs typeface="Trebuchet MS"/>
              </a:rPr>
              <a:t>Construire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compétences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fondamentales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attendues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55">
                <a:latin typeface="Trebuchet MS"/>
                <a:cs typeface="Trebuchet MS"/>
              </a:rPr>
              <a:t>sur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la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base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d’un</a:t>
            </a:r>
            <a:endParaRPr sz="20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</a:pPr>
            <a:r>
              <a:rPr dirty="0" sz="2000" spc="-60">
                <a:latin typeface="Trebuchet MS"/>
                <a:cs typeface="Trebuchet MS"/>
              </a:rPr>
              <a:t>RAP </a:t>
            </a:r>
            <a:r>
              <a:rPr dirty="0" sz="2000" spc="-80">
                <a:latin typeface="Trebuchet MS"/>
                <a:cs typeface="Trebuchet MS"/>
              </a:rPr>
              <a:t>rénové</a:t>
            </a:r>
            <a:r>
              <a:rPr dirty="0" sz="2000" spc="-254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95">
                <a:latin typeface="Trebuchet MS"/>
                <a:cs typeface="Trebuchet MS"/>
              </a:rPr>
              <a:t>Favoriser </a:t>
            </a:r>
            <a:r>
              <a:rPr dirty="0" sz="2000" spc="-125">
                <a:latin typeface="Trebuchet MS"/>
                <a:cs typeface="Trebuchet MS"/>
              </a:rPr>
              <a:t>l’accrochage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95">
                <a:latin typeface="Trebuchet MS"/>
                <a:cs typeface="Trebuchet MS"/>
              </a:rPr>
              <a:t>élèves à </a:t>
            </a:r>
            <a:r>
              <a:rPr dirty="0" sz="2000" spc="-120">
                <a:latin typeface="Trebuchet MS"/>
                <a:cs typeface="Trebuchet MS"/>
              </a:rPr>
              <a:t>la </a:t>
            </a:r>
            <a:r>
              <a:rPr dirty="0" sz="2000" spc="-85">
                <a:latin typeface="Trebuchet MS"/>
                <a:cs typeface="Trebuchet MS"/>
              </a:rPr>
              <a:t>formation</a:t>
            </a:r>
            <a:r>
              <a:rPr dirty="0" sz="2000" spc="2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75">
                <a:latin typeface="Trebuchet MS"/>
                <a:cs typeface="Trebuchet MS"/>
              </a:rPr>
              <a:t>Accompagner </a:t>
            </a:r>
            <a:r>
              <a:rPr dirty="0" sz="2000" spc="-90">
                <a:latin typeface="Trebuchet MS"/>
                <a:cs typeface="Trebuchet MS"/>
              </a:rPr>
              <a:t>vers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5">
                <a:latin typeface="Trebuchet MS"/>
                <a:cs typeface="Trebuchet MS"/>
              </a:rPr>
              <a:t>réussite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95">
                <a:latin typeface="Trebuchet MS"/>
                <a:cs typeface="Trebuchet MS"/>
              </a:rPr>
              <a:t>élèves jeunes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65">
                <a:latin typeface="Trebuchet MS"/>
                <a:cs typeface="Trebuchet MS"/>
              </a:rPr>
              <a:t>plus </a:t>
            </a:r>
            <a:r>
              <a:rPr dirty="0" sz="2000" spc="-70">
                <a:latin typeface="Trebuchet MS"/>
                <a:cs typeface="Trebuchet MS"/>
              </a:rPr>
              <a:t>en </a:t>
            </a:r>
            <a:r>
              <a:rPr dirty="0" sz="2000" spc="-65">
                <a:latin typeface="Trebuchet MS"/>
                <a:cs typeface="Trebuchet MS"/>
              </a:rPr>
              <a:t>plus</a:t>
            </a:r>
            <a:r>
              <a:rPr dirty="0" sz="2000" spc="-310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fragiles</a:t>
            </a:r>
            <a:endParaRPr sz="20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2000" spc="-114">
                <a:latin typeface="Trebuchet MS"/>
                <a:cs typeface="Trebuchet MS"/>
              </a:rPr>
              <a:t>et </a:t>
            </a:r>
            <a:r>
              <a:rPr dirty="0" sz="2000" spc="-80">
                <a:latin typeface="Trebuchet MS"/>
                <a:cs typeface="Trebuchet MS"/>
              </a:rPr>
              <a:t>hétérogènes</a:t>
            </a:r>
            <a:r>
              <a:rPr dirty="0" sz="2000" spc="-195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469900" marR="29972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85">
                <a:latin typeface="Trebuchet MS"/>
                <a:cs typeface="Trebuchet MS"/>
              </a:rPr>
              <a:t>Améliorer </a:t>
            </a:r>
            <a:r>
              <a:rPr dirty="0" sz="2000" spc="-120">
                <a:latin typeface="Trebuchet MS"/>
                <a:cs typeface="Trebuchet MS"/>
              </a:rPr>
              <a:t>l’employabilité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90">
                <a:latin typeface="Trebuchet MS"/>
                <a:cs typeface="Trebuchet MS"/>
              </a:rPr>
              <a:t>détenteurs </a:t>
            </a:r>
            <a:r>
              <a:rPr dirty="0" sz="2000" spc="-55">
                <a:latin typeface="Trebuchet MS"/>
                <a:cs typeface="Trebuchet MS"/>
              </a:rPr>
              <a:t>du </a:t>
            </a:r>
            <a:r>
              <a:rPr dirty="0" sz="2000" spc="-80">
                <a:latin typeface="Trebuchet MS"/>
                <a:cs typeface="Trebuchet MS"/>
              </a:rPr>
              <a:t>diplôme </a:t>
            </a:r>
            <a:r>
              <a:rPr dirty="0" sz="2000" spc="-105">
                <a:latin typeface="Trebuchet MS"/>
                <a:cs typeface="Trebuchet MS"/>
              </a:rPr>
              <a:t>(polyvalence,  </a:t>
            </a:r>
            <a:r>
              <a:rPr dirty="0" sz="2000" spc="-114">
                <a:latin typeface="Trebuchet MS"/>
                <a:cs typeface="Trebuchet MS"/>
              </a:rPr>
              <a:t>adaptabilité, capacité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114">
                <a:latin typeface="Trebuchet MS"/>
                <a:cs typeface="Trebuchet MS"/>
              </a:rPr>
              <a:t>travailler </a:t>
            </a:r>
            <a:r>
              <a:rPr dirty="0" sz="2000" spc="-70">
                <a:latin typeface="Trebuchet MS"/>
                <a:cs typeface="Trebuchet MS"/>
              </a:rPr>
              <a:t>en </a:t>
            </a:r>
            <a:r>
              <a:rPr dirty="0" sz="2000" spc="-100">
                <a:latin typeface="Trebuchet MS"/>
                <a:cs typeface="Trebuchet MS"/>
              </a:rPr>
              <a:t>équipe, </a:t>
            </a:r>
            <a:r>
              <a:rPr dirty="0" sz="2000" spc="-90">
                <a:latin typeface="Trebuchet MS"/>
                <a:cs typeface="Trebuchet MS"/>
              </a:rPr>
              <a:t>compétences</a:t>
            </a:r>
            <a:r>
              <a:rPr dirty="0" sz="2000" spc="-30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numériques,  </a:t>
            </a:r>
            <a:r>
              <a:rPr dirty="0" sz="2000" spc="-155">
                <a:latin typeface="Trebuchet MS"/>
                <a:cs typeface="Trebuchet MS"/>
              </a:rPr>
              <a:t>etc.)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55">
                <a:latin typeface="Trebuchet MS"/>
                <a:cs typeface="Trebuchet MS"/>
              </a:rPr>
              <a:t>Assurer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une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meilleure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adéquation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entre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05">
                <a:latin typeface="Trebuchet MS"/>
                <a:cs typeface="Trebuchet MS"/>
              </a:rPr>
              <a:t>lieux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22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pfmp</a:t>
            </a:r>
            <a:r>
              <a:rPr dirty="0" sz="2000" spc="-18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et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endParaRPr sz="200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</a:pPr>
            <a:r>
              <a:rPr dirty="0" sz="2000" spc="-90">
                <a:latin typeface="Trebuchet MS"/>
                <a:cs typeface="Trebuchet MS"/>
              </a:rPr>
              <a:t>compétences </a:t>
            </a:r>
            <a:r>
              <a:rPr dirty="0" sz="2000" spc="-95">
                <a:latin typeface="Trebuchet MS"/>
                <a:cs typeface="Trebuchet MS"/>
              </a:rPr>
              <a:t>à </a:t>
            </a:r>
            <a:r>
              <a:rPr dirty="0" sz="2000" spc="-85">
                <a:latin typeface="Trebuchet MS"/>
                <a:cs typeface="Trebuchet MS"/>
              </a:rPr>
              <a:t>construire</a:t>
            </a:r>
            <a:r>
              <a:rPr dirty="0" sz="2000" spc="-280">
                <a:latin typeface="Trebuchet MS"/>
                <a:cs typeface="Trebuchet MS"/>
              </a:rPr>
              <a:t> </a:t>
            </a:r>
            <a:r>
              <a:rPr dirty="0" sz="2000" spc="-20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20">
                <a:latin typeface="Trebuchet MS"/>
                <a:cs typeface="Trebuchet MS"/>
              </a:rPr>
              <a:t>Mieux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préparer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l’insertion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professionnelle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à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la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poursuite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d’études</a:t>
            </a:r>
            <a:endParaRPr sz="2000">
              <a:latin typeface="Trebuchet MS"/>
              <a:cs typeface="Trebuchet MS"/>
            </a:endParaRPr>
          </a:p>
          <a:p>
            <a:pPr marL="469900" indent="-457834">
              <a:lnSpc>
                <a:spcPct val="100000"/>
              </a:lnSpc>
              <a:buChar char="-"/>
              <a:tabLst>
                <a:tab pos="469900" algn="l"/>
                <a:tab pos="470534" algn="l"/>
              </a:tabLst>
            </a:pPr>
            <a:r>
              <a:rPr dirty="0" sz="2000" spc="-85">
                <a:latin typeface="Trebuchet MS"/>
                <a:cs typeface="Trebuchet MS"/>
              </a:rPr>
              <a:t>Améliorer </a:t>
            </a:r>
            <a:r>
              <a:rPr dirty="0" sz="2000" spc="-145">
                <a:latin typeface="Trebuchet MS"/>
                <a:cs typeface="Trebuchet MS"/>
              </a:rPr>
              <a:t>l’attractivité,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110">
                <a:latin typeface="Trebuchet MS"/>
                <a:cs typeface="Trebuchet MS"/>
              </a:rPr>
              <a:t>lisibilité </a:t>
            </a:r>
            <a:r>
              <a:rPr dirty="0" sz="2000" spc="-55">
                <a:latin typeface="Trebuchet MS"/>
                <a:cs typeface="Trebuchet MS"/>
              </a:rPr>
              <a:t>du</a:t>
            </a:r>
            <a:r>
              <a:rPr dirty="0" sz="2000" spc="-225">
                <a:latin typeface="Trebuchet MS"/>
                <a:cs typeface="Trebuchet MS"/>
              </a:rPr>
              <a:t> </a:t>
            </a:r>
            <a:r>
              <a:rPr dirty="0" sz="2000" spc="-100">
                <a:latin typeface="Trebuchet MS"/>
                <a:cs typeface="Trebuchet MS"/>
              </a:rPr>
              <a:t>diplôme.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et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objectifs 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fixés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à la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TVP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000" spc="-2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2000" spc="-110">
                <a:latin typeface="Trebuchet MS"/>
                <a:cs typeface="Trebuchet MS"/>
              </a:rPr>
              <a:t>individualiser, </a:t>
            </a:r>
            <a:r>
              <a:rPr dirty="0" sz="2000" spc="-80">
                <a:latin typeface="Trebuchet MS"/>
                <a:cs typeface="Trebuchet MS"/>
              </a:rPr>
              <a:t>sécuriser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105">
                <a:latin typeface="Trebuchet MS"/>
                <a:cs typeface="Trebuchet MS"/>
              </a:rPr>
              <a:t>fluidifier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80">
                <a:latin typeface="Trebuchet MS"/>
                <a:cs typeface="Trebuchet MS"/>
              </a:rPr>
              <a:t>parcours de</a:t>
            </a:r>
            <a:r>
              <a:rPr dirty="0" sz="2000" spc="-425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formation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312535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z="4000" spc="-229"/>
              <a:t>Les </a:t>
            </a:r>
            <a:r>
              <a:rPr dirty="0" sz="4000" spc="-210"/>
              <a:t>épreuves </a:t>
            </a:r>
            <a:r>
              <a:rPr dirty="0" sz="4000" spc="-270"/>
              <a:t>certificatives </a:t>
            </a:r>
            <a:r>
              <a:rPr dirty="0" sz="4000" spc="-420"/>
              <a:t>:</a:t>
            </a:r>
            <a:r>
              <a:rPr dirty="0" sz="4000" spc="-755"/>
              <a:t> </a:t>
            </a:r>
            <a:r>
              <a:rPr dirty="0" sz="4000" spc="-165"/>
              <a:t>des  </a:t>
            </a:r>
            <a:r>
              <a:rPr dirty="0" sz="4000" spc="-254"/>
              <a:t>coefficients</a:t>
            </a:r>
            <a:r>
              <a:rPr dirty="0" sz="4000" spc="-385"/>
              <a:t> </a:t>
            </a:r>
            <a:r>
              <a:rPr dirty="0" sz="4000" spc="-254"/>
              <a:t>différents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154" y="1766442"/>
          <a:ext cx="8677910" cy="4904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7390"/>
                <a:gridCol w="2071369"/>
                <a:gridCol w="1524634"/>
                <a:gridCol w="1817370"/>
              </a:tblGrid>
              <a:tr h="1690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88365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Appellation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 marL="196850" marR="188595" indent="1905">
                        <a:lnSpc>
                          <a:spcPct val="100000"/>
                        </a:lnSpc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Bloc de 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omp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é</a:t>
                      </a:r>
                      <a:r>
                        <a:rPr dirty="0" sz="2400" spc="-3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</a:t>
                      </a: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ences 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évalué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69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87325">
                        <a:lnSpc>
                          <a:spcPct val="100000"/>
                        </a:lnSpc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Modalité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Coefficient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EP1 </a:t>
                      </a:r>
                      <a:r>
                        <a:rPr dirty="0" sz="2400" spc="-140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Réception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et</a:t>
                      </a:r>
                      <a:r>
                        <a:rPr dirty="0" sz="2400" spc="-5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suivi</a:t>
                      </a:r>
                      <a:endParaRPr sz="240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des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commandes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 spc="-105">
                          <a:latin typeface="Trebuchet MS"/>
                          <a:cs typeface="Trebuchet MS"/>
                        </a:rPr>
                        <a:t>Bloc</a:t>
                      </a:r>
                      <a:r>
                        <a:rPr dirty="0" sz="2400" spc="-204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1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3365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spc="-160">
                          <a:latin typeface="Trebuchet MS"/>
                          <a:cs typeface="Trebuchet MS"/>
                        </a:rPr>
                        <a:t>CCF</a:t>
                      </a:r>
                      <a:r>
                        <a:rPr dirty="0" sz="2400" spc="-22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ou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z="2400" spc="-105">
                          <a:latin typeface="Trebuchet MS"/>
                          <a:cs typeface="Trebuchet MS"/>
                        </a:rPr>
                        <a:t>ponctuel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3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385445" marR="144145" indent="-2349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EP2 </a:t>
                      </a:r>
                      <a:r>
                        <a:rPr dirty="0" sz="2400" spc="-140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Mise en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valeur et  approvisionnement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 spc="-105">
                          <a:latin typeface="Trebuchet MS"/>
                          <a:cs typeface="Trebuchet MS"/>
                        </a:rPr>
                        <a:t>Bloc</a:t>
                      </a:r>
                      <a:r>
                        <a:rPr dirty="0" sz="2400" spc="-204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2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214629" marR="208279" indent="1219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2400" spc="-160">
                          <a:latin typeface="Trebuchet MS"/>
                          <a:cs typeface="Trebuchet MS"/>
                        </a:rPr>
                        <a:t>CCF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ou  </a:t>
                      </a:r>
                      <a:r>
                        <a:rPr dirty="0" sz="2400" spc="-5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dirty="0" sz="2400" spc="-1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2400" spc="-5">
                          <a:latin typeface="Trebuchet MS"/>
                          <a:cs typeface="Trebuchet MS"/>
                        </a:rPr>
                        <a:t>nctuel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50"/>
                        </a:spcBef>
                      </a:pPr>
                      <a:r>
                        <a:rPr dirty="0" sz="2400">
                          <a:latin typeface="Trebuchet MS"/>
                          <a:cs typeface="Trebuchet MS"/>
                        </a:rPr>
                        <a:t>5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2095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</a:tr>
              <a:tr h="1554518">
                <a:tc>
                  <a:txBody>
                    <a:bodyPr/>
                    <a:lstStyle/>
                    <a:p>
                      <a:pPr algn="ctr" marL="97790" marR="92710" indent="19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2400" b="1">
                          <a:latin typeface="Carlito"/>
                          <a:cs typeface="Carlito"/>
                        </a:rPr>
                        <a:t>EP3 </a:t>
                      </a:r>
                      <a:r>
                        <a:rPr dirty="0" sz="2400" spc="-140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Conseil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accompagnement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du 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client </a:t>
                      </a:r>
                      <a:r>
                        <a:rPr dirty="0" sz="2400" spc="-5" b="1">
                          <a:latin typeface="Carlito"/>
                          <a:cs typeface="Carlito"/>
                        </a:rPr>
                        <a:t>dans </a:t>
                      </a:r>
                      <a:r>
                        <a:rPr dirty="0" sz="2400" b="1">
                          <a:latin typeface="Carlito"/>
                          <a:cs typeface="Carlito"/>
                        </a:rPr>
                        <a:t>son</a:t>
                      </a:r>
                      <a:r>
                        <a:rPr dirty="0" sz="2400" spc="-8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400" spc="-10" b="1">
                          <a:latin typeface="Carlito"/>
                          <a:cs typeface="Carlito"/>
                        </a:rPr>
                        <a:t>parcours  </a:t>
                      </a:r>
                      <a:r>
                        <a:rPr dirty="0" sz="2400" spc="-170" b="1">
                          <a:latin typeface="Arial"/>
                          <a:cs typeface="Arial"/>
                        </a:rPr>
                        <a:t>d’achat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dirty="0" sz="2400" spc="-105">
                          <a:latin typeface="Trebuchet MS"/>
                          <a:cs typeface="Trebuchet MS"/>
                        </a:rPr>
                        <a:t>Bloc</a:t>
                      </a:r>
                      <a:r>
                        <a:rPr dirty="0" sz="2400" spc="-204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3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214629" marR="208279" indent="121920">
                        <a:lnSpc>
                          <a:spcPct val="100000"/>
                        </a:lnSpc>
                      </a:pPr>
                      <a:r>
                        <a:rPr dirty="0" sz="2400" spc="-160">
                          <a:latin typeface="Trebuchet MS"/>
                          <a:cs typeface="Trebuchet MS"/>
                        </a:rPr>
                        <a:t>CCF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ou  </a:t>
                      </a:r>
                      <a:r>
                        <a:rPr dirty="0" sz="2400" spc="-5">
                          <a:latin typeface="Trebuchet MS"/>
                          <a:cs typeface="Trebuchet MS"/>
                        </a:rPr>
                        <a:t>ponctuel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349885" marR="255270" indent="-85725">
                        <a:lnSpc>
                          <a:spcPct val="100000"/>
                        </a:lnSpc>
                      </a:pPr>
                      <a:r>
                        <a:rPr dirty="0" sz="2400" spc="-45">
                          <a:latin typeface="Trebuchet MS"/>
                          <a:cs typeface="Trebuchet MS"/>
                        </a:rPr>
                        <a:t>5 </a:t>
                      </a:r>
                      <a:r>
                        <a:rPr dirty="0" sz="2400" spc="-65">
                          <a:latin typeface="Trebuchet MS"/>
                          <a:cs typeface="Trebuchet MS"/>
                        </a:rPr>
                        <a:t>+ </a:t>
                      </a:r>
                      <a:r>
                        <a:rPr dirty="0" sz="2400" spc="-45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dirty="0" sz="2400" spc="-53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400" spc="-140">
                          <a:latin typeface="Trebuchet MS"/>
                          <a:cs typeface="Trebuchet MS"/>
                        </a:rPr>
                        <a:t>(chef  </a:t>
                      </a:r>
                      <a:r>
                        <a:rPr dirty="0" sz="2400" spc="-160">
                          <a:latin typeface="Trebuchet MS"/>
                          <a:cs typeface="Trebuchet MS"/>
                        </a:rPr>
                        <a:t>d’œuvre)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95478"/>
            <a:ext cx="82042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09">
                <a:latin typeface="Arial"/>
                <a:cs typeface="Arial"/>
              </a:rPr>
              <a:t>Des </a:t>
            </a:r>
            <a:r>
              <a:rPr dirty="0" sz="4000" spc="-254">
                <a:latin typeface="Arial"/>
                <a:cs typeface="Arial"/>
              </a:rPr>
              <a:t>épreuves </a:t>
            </a:r>
            <a:r>
              <a:rPr dirty="0" sz="4000" spc="-240">
                <a:latin typeface="Arial"/>
                <a:cs typeface="Arial"/>
              </a:rPr>
              <a:t>simples </a:t>
            </a:r>
            <a:r>
              <a:rPr dirty="0" sz="4000" spc="-345">
                <a:latin typeface="Arial"/>
                <a:cs typeface="Arial"/>
              </a:rPr>
              <a:t>à </a:t>
            </a:r>
            <a:r>
              <a:rPr dirty="0" sz="4000" spc="-85">
                <a:latin typeface="Arial"/>
                <a:cs typeface="Arial"/>
              </a:rPr>
              <a:t>mettre </a:t>
            </a:r>
            <a:r>
              <a:rPr dirty="0" sz="4000" spc="-215">
                <a:latin typeface="Arial"/>
                <a:cs typeface="Arial"/>
              </a:rPr>
              <a:t>en</a:t>
            </a:r>
            <a:r>
              <a:rPr dirty="0" sz="4000" spc="-415">
                <a:latin typeface="Arial"/>
                <a:cs typeface="Arial"/>
              </a:rPr>
              <a:t> </a:t>
            </a:r>
            <a:r>
              <a:rPr dirty="0" sz="4000" spc="-229">
                <a:latin typeface="Arial"/>
                <a:cs typeface="Arial"/>
              </a:rPr>
              <a:t>œuvre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6476" y="1849501"/>
          <a:ext cx="8335645" cy="4333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730"/>
                <a:gridCol w="3023870"/>
                <a:gridCol w="2879725"/>
              </a:tblGrid>
              <a:tr h="416178">
                <a:tc>
                  <a:txBody>
                    <a:bodyPr/>
                    <a:lstStyle/>
                    <a:p>
                      <a:pPr marL="59118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Appellation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-15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Date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Lieu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EABAB"/>
                    </a:solidFill>
                  </a:tcPr>
                </a:tc>
              </a:tr>
              <a:tr h="1169035">
                <a:tc>
                  <a:txBody>
                    <a:bodyPr/>
                    <a:lstStyle/>
                    <a:p>
                      <a:pPr algn="ctr" marL="225425" marR="21717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EP1 </a:t>
                      </a:r>
                      <a:r>
                        <a:rPr dirty="0" sz="2000" spc="-114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Réception</a:t>
                      </a:r>
                      <a:r>
                        <a:rPr dirty="0" sz="2000" spc="-11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suivi des  commandes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4999"/>
                        </a:lnSpc>
                        <a:spcBef>
                          <a:spcPts val="180"/>
                        </a:spcBef>
                      </a:pPr>
                      <a:r>
                        <a:rPr dirty="0" sz="2000" spc="-50">
                          <a:latin typeface="Trebuchet MS"/>
                          <a:cs typeface="Trebuchet MS"/>
                        </a:rPr>
                        <a:t>Une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situation</a:t>
                      </a:r>
                      <a:r>
                        <a:rPr dirty="0" sz="2000" spc="-3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10">
                          <a:latin typeface="Trebuchet MS"/>
                          <a:cs typeface="Trebuchet MS"/>
                        </a:rPr>
                        <a:t>d’évaluation  </a:t>
                      </a:r>
                      <a:r>
                        <a:rPr dirty="0" sz="2000" spc="-60">
                          <a:latin typeface="Trebuchet MS"/>
                          <a:cs typeface="Trebuchet MS"/>
                        </a:rPr>
                        <a:t>dans </a:t>
                      </a:r>
                      <a:r>
                        <a:rPr dirty="0" sz="2000" spc="-114">
                          <a:latin typeface="Trebuchet MS"/>
                          <a:cs typeface="Trebuchet MS"/>
                        </a:rPr>
                        <a:t>le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cours </a:t>
                      </a:r>
                      <a:r>
                        <a:rPr dirty="0" sz="2000" spc="-55">
                          <a:latin typeface="Trebuchet MS"/>
                          <a:cs typeface="Trebuchet MS"/>
                        </a:rPr>
                        <a:t>du </a:t>
                      </a:r>
                      <a:r>
                        <a:rPr dirty="0" sz="2000" spc="-125">
                          <a:latin typeface="Trebuchet MS"/>
                          <a:cs typeface="Trebuchet MS"/>
                        </a:rPr>
                        <a:t>cycle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de  formation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000" spc="-70">
                          <a:latin typeface="Trebuchet MS"/>
                          <a:cs typeface="Trebuchet MS"/>
                        </a:rPr>
                        <a:t>En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classe </a:t>
                      </a:r>
                      <a:r>
                        <a:rPr dirty="0" sz="2000" spc="-120">
                          <a:latin typeface="Trebuchet MS"/>
                          <a:cs typeface="Trebuchet MS"/>
                        </a:rPr>
                        <a:t>et </a:t>
                      </a:r>
                      <a:r>
                        <a:rPr dirty="0" sz="2000" spc="-70">
                          <a:latin typeface="Trebuchet MS"/>
                          <a:cs typeface="Trebuchet MS"/>
                        </a:rPr>
                        <a:t>en</a:t>
                      </a:r>
                      <a:r>
                        <a:rPr dirty="0" sz="2000" spc="-3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entreprise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1168908">
                <a:tc>
                  <a:txBody>
                    <a:bodyPr/>
                    <a:lstStyle/>
                    <a:p>
                      <a:pPr algn="ctr" marL="114300" marR="10795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EP2 </a:t>
                      </a:r>
                      <a:r>
                        <a:rPr dirty="0" sz="2000" spc="-114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Mise en</a:t>
                      </a:r>
                      <a:r>
                        <a:rPr dirty="0" sz="2000" spc="-60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valeur  et              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approvisionnement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4999"/>
                        </a:lnSpc>
                        <a:spcBef>
                          <a:spcPts val="185"/>
                        </a:spcBef>
                      </a:pPr>
                      <a:r>
                        <a:rPr dirty="0" sz="2000" spc="-50">
                          <a:latin typeface="Trebuchet MS"/>
                          <a:cs typeface="Trebuchet MS"/>
                        </a:rPr>
                        <a:t>Une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situation</a:t>
                      </a:r>
                      <a:r>
                        <a:rPr dirty="0" sz="2000" spc="-3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10">
                          <a:latin typeface="Trebuchet MS"/>
                          <a:cs typeface="Trebuchet MS"/>
                        </a:rPr>
                        <a:t>d’évaluation  </a:t>
                      </a:r>
                      <a:r>
                        <a:rPr dirty="0" sz="2000" spc="-60">
                          <a:latin typeface="Trebuchet MS"/>
                          <a:cs typeface="Trebuchet MS"/>
                        </a:rPr>
                        <a:t>dans </a:t>
                      </a:r>
                      <a:r>
                        <a:rPr dirty="0" sz="2000" spc="-114">
                          <a:latin typeface="Trebuchet MS"/>
                          <a:cs typeface="Trebuchet MS"/>
                        </a:rPr>
                        <a:t>le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cours </a:t>
                      </a:r>
                      <a:r>
                        <a:rPr dirty="0" sz="2000" spc="-55">
                          <a:latin typeface="Trebuchet MS"/>
                          <a:cs typeface="Trebuchet MS"/>
                        </a:rPr>
                        <a:t>du </a:t>
                      </a:r>
                      <a:r>
                        <a:rPr dirty="0" sz="2000" spc="-125">
                          <a:latin typeface="Trebuchet MS"/>
                          <a:cs typeface="Trebuchet MS"/>
                        </a:rPr>
                        <a:t>cycle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de  formation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8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000" spc="-70">
                          <a:latin typeface="Trebuchet MS"/>
                          <a:cs typeface="Trebuchet MS"/>
                        </a:rPr>
                        <a:t>En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classe </a:t>
                      </a:r>
                      <a:r>
                        <a:rPr dirty="0" sz="2000" spc="-120">
                          <a:latin typeface="Trebuchet MS"/>
                          <a:cs typeface="Trebuchet MS"/>
                        </a:rPr>
                        <a:t>et </a:t>
                      </a:r>
                      <a:r>
                        <a:rPr dirty="0" sz="2000" spc="-70">
                          <a:latin typeface="Trebuchet MS"/>
                          <a:cs typeface="Trebuchet MS"/>
                        </a:rPr>
                        <a:t>en</a:t>
                      </a:r>
                      <a:r>
                        <a:rPr dirty="0" sz="2000" spc="-3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entreprise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</a:tr>
              <a:tr h="1566379">
                <a:tc>
                  <a:txBody>
                    <a:bodyPr/>
                    <a:lstStyle/>
                    <a:p>
                      <a:pPr algn="ctr" marL="97155" marR="90805" indent="63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dirty="0" sz="2000" b="1">
                          <a:latin typeface="Carlito"/>
                          <a:cs typeface="Carlito"/>
                        </a:rPr>
                        <a:t>EP3 </a:t>
                      </a:r>
                      <a:r>
                        <a:rPr dirty="0" sz="2000" spc="-114" b="1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Conseil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et  </a:t>
                      </a:r>
                      <a:r>
                        <a:rPr dirty="0" sz="2000" spc="-5" b="1">
                          <a:latin typeface="Carlito"/>
                          <a:cs typeface="Carlito"/>
                        </a:rPr>
                        <a:t>accompagnement</a:t>
                      </a:r>
                      <a:r>
                        <a:rPr dirty="0" sz="2000" spc="-65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du  </a:t>
                      </a:r>
                      <a:r>
                        <a:rPr dirty="0" sz="2000" spc="-10" b="1">
                          <a:latin typeface="Carlito"/>
                          <a:cs typeface="Carlito"/>
                        </a:rPr>
                        <a:t>client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dans</a:t>
                      </a:r>
                      <a:r>
                        <a:rPr dirty="0" sz="2000" spc="-35" b="1">
                          <a:latin typeface="Carlito"/>
                          <a:cs typeface="Carlito"/>
                        </a:rPr>
                        <a:t> </a:t>
                      </a:r>
                      <a:r>
                        <a:rPr dirty="0" sz="2000" b="1">
                          <a:latin typeface="Carlito"/>
                          <a:cs typeface="Carlito"/>
                        </a:rPr>
                        <a:t>son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spc="-170" b="1">
                          <a:latin typeface="Arial"/>
                          <a:cs typeface="Arial"/>
                        </a:rPr>
                        <a:t>parcours</a:t>
                      </a:r>
                      <a:r>
                        <a:rPr dirty="0" sz="2000" spc="-1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40" b="1">
                          <a:latin typeface="Arial"/>
                          <a:cs typeface="Arial"/>
                        </a:rPr>
                        <a:t>d’achat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58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9385" marR="149860">
                        <a:lnSpc>
                          <a:spcPct val="115100"/>
                        </a:lnSpc>
                        <a:spcBef>
                          <a:spcPts val="370"/>
                        </a:spcBef>
                      </a:pPr>
                      <a:r>
                        <a:rPr dirty="0" sz="2000" spc="-50">
                          <a:latin typeface="Trebuchet MS"/>
                          <a:cs typeface="Trebuchet MS"/>
                        </a:rPr>
                        <a:t>Une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situation</a:t>
                      </a:r>
                      <a:r>
                        <a:rPr dirty="0" sz="2000" spc="-33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10">
                          <a:latin typeface="Trebuchet MS"/>
                          <a:cs typeface="Trebuchet MS"/>
                        </a:rPr>
                        <a:t>d’évaluation  </a:t>
                      </a:r>
                      <a:r>
                        <a:rPr dirty="0" sz="2000" spc="-60">
                          <a:latin typeface="Trebuchet MS"/>
                          <a:cs typeface="Trebuchet MS"/>
                        </a:rPr>
                        <a:t>dans </a:t>
                      </a:r>
                      <a:r>
                        <a:rPr dirty="0" sz="2000" spc="-114">
                          <a:latin typeface="Trebuchet MS"/>
                          <a:cs typeface="Trebuchet MS"/>
                        </a:rPr>
                        <a:t>le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cours </a:t>
                      </a:r>
                      <a:r>
                        <a:rPr dirty="0" sz="2000" spc="-55">
                          <a:latin typeface="Trebuchet MS"/>
                          <a:cs typeface="Trebuchet MS"/>
                        </a:rPr>
                        <a:t>du </a:t>
                      </a:r>
                      <a:r>
                        <a:rPr dirty="0" sz="2000" spc="-125">
                          <a:latin typeface="Trebuchet MS"/>
                          <a:cs typeface="Trebuchet MS"/>
                        </a:rPr>
                        <a:t>cycle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de  formation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2000" spc="-70">
                          <a:latin typeface="Trebuchet MS"/>
                          <a:cs typeface="Trebuchet MS"/>
                        </a:rPr>
                        <a:t>En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classe </a:t>
                      </a:r>
                      <a:r>
                        <a:rPr dirty="0" sz="2000" spc="-120">
                          <a:latin typeface="Trebuchet MS"/>
                          <a:cs typeface="Trebuchet MS"/>
                        </a:rPr>
                        <a:t>et </a:t>
                      </a:r>
                      <a:r>
                        <a:rPr dirty="0" sz="2000" spc="-70">
                          <a:latin typeface="Trebuchet MS"/>
                          <a:cs typeface="Trebuchet MS"/>
                        </a:rPr>
                        <a:t>en</a:t>
                      </a:r>
                      <a:r>
                        <a:rPr dirty="0" sz="2000" spc="-3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entreprise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629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923" y="1868804"/>
            <a:ext cx="8304530" cy="3867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6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En </a:t>
            </a:r>
            <a:r>
              <a:rPr dirty="0" u="heavy" sz="1800" spc="-19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CCF, </a:t>
            </a:r>
            <a:r>
              <a:rPr dirty="0" u="heavy" sz="1800" spc="-8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déroulement </a:t>
            </a:r>
            <a:r>
              <a:rPr dirty="0" u="heavy" sz="1800" spc="-7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18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la </a:t>
            </a:r>
            <a:r>
              <a:rPr dirty="0" u="heavy" sz="1800" spc="-7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situation </a:t>
            </a:r>
            <a:r>
              <a:rPr dirty="0" u="heavy" sz="18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d’évaluation </a:t>
            </a:r>
            <a:r>
              <a:rPr dirty="0" u="heavy" sz="1800" spc="-6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(pour </a:t>
            </a:r>
            <a:r>
              <a:rPr dirty="0" u="heavy" sz="18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EP1, EP2, </a:t>
            </a:r>
            <a:r>
              <a:rPr dirty="0" u="heavy" sz="1800" spc="-8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EP3)</a:t>
            </a:r>
            <a:r>
              <a:rPr dirty="0" u="heavy" sz="1800" spc="-4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1800" spc="-18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55">
                <a:latin typeface="Trebuchet MS"/>
                <a:cs typeface="Trebuchet MS"/>
              </a:rPr>
              <a:t>Sur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base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activités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réalisées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par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le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candidat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tout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autre</a:t>
            </a:r>
            <a:endParaRPr sz="1800">
              <a:latin typeface="Trebuchet MS"/>
              <a:cs typeface="Trebuchet MS"/>
            </a:endParaRPr>
          </a:p>
          <a:p>
            <a:pPr marL="12700" marR="23495">
              <a:lnSpc>
                <a:spcPct val="100000"/>
              </a:lnSpc>
            </a:pPr>
            <a:r>
              <a:rPr dirty="0" sz="1800" spc="-85">
                <a:latin typeface="Trebuchet MS"/>
                <a:cs typeface="Trebuchet MS"/>
              </a:rPr>
              <a:t>élément susceptible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65">
                <a:latin typeface="Trebuchet MS"/>
                <a:cs typeface="Trebuchet MS"/>
              </a:rPr>
              <a:t>nourrir </a:t>
            </a:r>
            <a:r>
              <a:rPr dirty="0" sz="1800" spc="-30">
                <a:latin typeface="Trebuchet MS"/>
                <a:cs typeface="Trebuchet MS"/>
              </a:rPr>
              <a:t>son </a:t>
            </a:r>
            <a:r>
              <a:rPr dirty="0" sz="1800" spc="-95">
                <a:latin typeface="Trebuchet MS"/>
                <a:cs typeface="Trebuchet MS"/>
              </a:rPr>
              <a:t>analyse, </a:t>
            </a:r>
            <a:r>
              <a:rPr dirty="0" sz="1800" spc="-105">
                <a:latin typeface="Trebuchet MS"/>
                <a:cs typeface="Trebuchet MS"/>
              </a:rPr>
              <a:t>la </a:t>
            </a:r>
            <a:r>
              <a:rPr dirty="0" sz="1800" spc="-65">
                <a:latin typeface="Trebuchet MS"/>
                <a:cs typeface="Trebuchet MS"/>
              </a:rPr>
              <a:t>commission </a:t>
            </a:r>
            <a:r>
              <a:rPr dirty="0" sz="1800" spc="-80">
                <a:latin typeface="Trebuchet MS"/>
                <a:cs typeface="Trebuchet MS"/>
              </a:rPr>
              <a:t>procède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110">
                <a:latin typeface="Trebuchet MS"/>
                <a:cs typeface="Trebuchet MS"/>
              </a:rPr>
              <a:t>l’évaluation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50">
                <a:latin typeface="Trebuchet MS"/>
                <a:cs typeface="Trebuchet MS"/>
              </a:rPr>
              <a:t>ses  </a:t>
            </a:r>
            <a:r>
              <a:rPr dirty="0" sz="1800" spc="-75">
                <a:latin typeface="Trebuchet MS"/>
                <a:cs typeface="Trebuchet MS"/>
              </a:rPr>
              <a:t>acquis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partir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des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critères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définis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pour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l’épreuve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renseigne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grille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nationale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fournie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  </a:t>
            </a:r>
            <a:r>
              <a:rPr dirty="0" sz="1800" spc="-120">
                <a:latin typeface="Trebuchet MS"/>
                <a:cs typeface="Trebuchet MS"/>
              </a:rPr>
              <a:t>cet effet </a:t>
            </a:r>
            <a:r>
              <a:rPr dirty="0" sz="1800" spc="-95">
                <a:latin typeface="Trebuchet MS"/>
                <a:cs typeface="Trebuchet MS"/>
              </a:rPr>
              <a:t>afin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60">
                <a:latin typeface="Trebuchet MS"/>
                <a:cs typeface="Trebuchet MS"/>
              </a:rPr>
              <a:t>proposer une </a:t>
            </a:r>
            <a:r>
              <a:rPr dirty="0" sz="1800" spc="-75">
                <a:latin typeface="Trebuchet MS"/>
                <a:cs typeface="Trebuchet MS"/>
              </a:rPr>
              <a:t>note </a:t>
            </a:r>
            <a:r>
              <a:rPr dirty="0" sz="1800" spc="-45">
                <a:latin typeface="Trebuchet MS"/>
                <a:cs typeface="Trebuchet MS"/>
              </a:rPr>
              <a:t>sur </a:t>
            </a:r>
            <a:r>
              <a:rPr dirty="0" sz="1800" spc="-35">
                <a:latin typeface="Trebuchet MS"/>
                <a:cs typeface="Trebuchet MS"/>
              </a:rPr>
              <a:t>20 </a:t>
            </a:r>
            <a:r>
              <a:rPr dirty="0" sz="1800" spc="-114">
                <a:latin typeface="Trebuchet MS"/>
                <a:cs typeface="Trebuchet MS"/>
              </a:rPr>
              <a:t>affectée </a:t>
            </a:r>
            <a:r>
              <a:rPr dirty="0" sz="1800" spc="-50">
                <a:latin typeface="Trebuchet MS"/>
                <a:cs typeface="Trebuchet MS"/>
              </a:rPr>
              <a:t>du </a:t>
            </a:r>
            <a:r>
              <a:rPr dirty="0" sz="1800" spc="-105">
                <a:latin typeface="Trebuchet MS"/>
                <a:cs typeface="Trebuchet MS"/>
              </a:rPr>
              <a:t>coefficient </a:t>
            </a:r>
            <a:r>
              <a:rPr dirty="0" sz="1800" spc="-120">
                <a:latin typeface="Trebuchet MS"/>
                <a:cs typeface="Trebuchet MS"/>
              </a:rPr>
              <a:t>affecté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114">
                <a:latin typeface="Trebuchet MS"/>
                <a:cs typeface="Trebuchet MS"/>
              </a:rPr>
              <a:t>l’épreuve </a:t>
            </a:r>
            <a:r>
              <a:rPr dirty="0" sz="1800" spc="-80">
                <a:latin typeface="Trebuchet MS"/>
                <a:cs typeface="Trebuchet MS"/>
              </a:rPr>
              <a:t>(3 </a:t>
            </a:r>
            <a:r>
              <a:rPr dirty="0" sz="1800" spc="-250">
                <a:latin typeface="Trebuchet MS"/>
                <a:cs typeface="Trebuchet MS"/>
              </a:rPr>
              <a:t>/  </a:t>
            </a:r>
            <a:r>
              <a:rPr dirty="0" sz="1800" spc="-35">
                <a:latin typeface="Trebuchet MS"/>
                <a:cs typeface="Trebuchet MS"/>
              </a:rPr>
              <a:t>5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250">
                <a:latin typeface="Trebuchet MS"/>
                <a:cs typeface="Trebuchet MS"/>
              </a:rPr>
              <a:t>/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5)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210">
                <a:latin typeface="Trebuchet MS"/>
                <a:cs typeface="Trebuchet MS"/>
              </a:rPr>
              <a:t>.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25">
                <a:latin typeface="Trebuchet MS"/>
                <a:cs typeface="Trebuchet MS"/>
              </a:rPr>
              <a:t>La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proposition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note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ne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doit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pas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être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communiquée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au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candidat.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dirty="0" sz="1800" spc="-50">
                <a:latin typeface="Trebuchet MS"/>
                <a:cs typeface="Trebuchet MS"/>
              </a:rPr>
              <a:t>Une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approche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formation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0">
                <a:latin typeface="Trebuchet MS"/>
                <a:cs typeface="Trebuchet MS"/>
              </a:rPr>
              <a:t>certification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similaire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celle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mise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0">
                <a:latin typeface="Trebuchet MS"/>
                <a:cs typeface="Trebuchet MS"/>
              </a:rPr>
              <a:t>en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œuvre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bac  </a:t>
            </a:r>
            <a:r>
              <a:rPr dirty="0" sz="1800" spc="-65">
                <a:latin typeface="Trebuchet MS"/>
                <a:cs typeface="Trebuchet MS"/>
              </a:rPr>
              <a:t>pro</a:t>
            </a:r>
            <a:r>
              <a:rPr dirty="0" sz="1800" spc="-145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«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45">
                <a:latin typeface="Trebuchet MS"/>
                <a:cs typeface="Trebuchet MS"/>
              </a:rPr>
              <a:t>Métiers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commerce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vente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14">
                <a:latin typeface="Trebuchet MS"/>
                <a:cs typeface="Trebuchet MS"/>
              </a:rPr>
              <a:t>».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Trebuchet MS"/>
              <a:cs typeface="Trebuchet MS"/>
            </a:endParaRPr>
          </a:p>
          <a:p>
            <a:pPr marL="12700" marR="459740">
              <a:lnSpc>
                <a:spcPct val="100000"/>
              </a:lnSpc>
              <a:spcBef>
                <a:spcPts val="5"/>
              </a:spcBef>
            </a:pPr>
            <a:r>
              <a:rPr dirty="0" sz="1800" spc="-90">
                <a:latin typeface="Trebuchet MS"/>
                <a:cs typeface="Trebuchet MS"/>
              </a:rPr>
              <a:t>Exemples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grilles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en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95">
                <a:latin typeface="Trebuchet MS"/>
                <a:cs typeface="Trebuchet MS"/>
              </a:rPr>
              <a:t>bac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pro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«Métiers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du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commerce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vente</a:t>
            </a:r>
            <a:r>
              <a:rPr dirty="0" sz="1800" spc="-85">
                <a:latin typeface="Trebuchet MS"/>
                <a:cs typeface="Trebuchet MS"/>
              </a:rPr>
              <a:t> </a:t>
            </a:r>
            <a:r>
              <a:rPr dirty="0" sz="1800" spc="-120">
                <a:latin typeface="Trebuchet MS"/>
                <a:cs typeface="Trebuchet MS"/>
              </a:rPr>
              <a:t>»,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option</a:t>
            </a:r>
            <a:r>
              <a:rPr dirty="0" sz="1800" spc="-110">
                <a:latin typeface="Trebuchet MS"/>
                <a:cs typeface="Trebuchet MS"/>
              </a:rPr>
              <a:t> </a:t>
            </a:r>
            <a:r>
              <a:rPr dirty="0" sz="1800" spc="-25">
                <a:latin typeface="Trebuchet MS"/>
                <a:cs typeface="Trebuchet MS"/>
              </a:rPr>
              <a:t>A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B  </a:t>
            </a:r>
            <a:r>
              <a:rPr dirty="0" sz="1800" spc="-50">
                <a:latin typeface="Trebuchet MS"/>
                <a:cs typeface="Trebuchet MS"/>
              </a:rPr>
              <a:t>pour </a:t>
            </a:r>
            <a:r>
              <a:rPr dirty="0" sz="1800" spc="-80">
                <a:latin typeface="Trebuchet MS"/>
                <a:cs typeface="Trebuchet MS"/>
              </a:rPr>
              <a:t>les </a:t>
            </a:r>
            <a:r>
              <a:rPr dirty="0" sz="1800" spc="-70">
                <a:latin typeface="Trebuchet MS"/>
                <a:cs typeface="Trebuchet MS"/>
              </a:rPr>
              <a:t>épreuves </a:t>
            </a:r>
            <a:r>
              <a:rPr dirty="0" u="heavy" sz="1800" spc="-5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E31</a:t>
            </a:r>
            <a:r>
              <a:rPr dirty="0" sz="1800" spc="-55">
                <a:solidFill>
                  <a:srgbClr val="0462C1"/>
                </a:solidFill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400">
                <a:latin typeface="Trebuchet MS"/>
                <a:cs typeface="Trebuchet MS"/>
              </a:rPr>
              <a:t> </a:t>
            </a:r>
            <a:r>
              <a:rPr dirty="0" u="heavy" sz="1800" spc="-5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E32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960" rIns="0" bIns="0" rtlCol="0" vert="horz">
            <a:spAutoFit/>
          </a:bodyPr>
          <a:lstStyle/>
          <a:p>
            <a:pPr algn="ctr" marR="5080">
              <a:lnSpc>
                <a:spcPts val="3020"/>
              </a:lnSpc>
              <a:spcBef>
                <a:spcPts val="480"/>
              </a:spcBef>
            </a:pPr>
            <a:r>
              <a:rPr dirty="0" spc="-85"/>
              <a:t>Des</a:t>
            </a:r>
            <a:r>
              <a:rPr dirty="0" spc="-250"/>
              <a:t> </a:t>
            </a:r>
            <a:r>
              <a:rPr dirty="0" spc="-155"/>
              <a:t>modalités</a:t>
            </a:r>
            <a:r>
              <a:rPr dirty="0" spc="-260"/>
              <a:t> </a:t>
            </a:r>
            <a:r>
              <a:rPr dirty="0" spc="-135"/>
              <a:t>de</a:t>
            </a:r>
            <a:r>
              <a:rPr dirty="0" spc="-250"/>
              <a:t> </a:t>
            </a:r>
            <a:r>
              <a:rPr dirty="0" spc="-180"/>
              <a:t>certification</a:t>
            </a:r>
            <a:r>
              <a:rPr dirty="0" spc="-285"/>
              <a:t> </a:t>
            </a:r>
            <a:r>
              <a:rPr dirty="0" spc="-160"/>
              <a:t>similaires</a:t>
            </a:r>
            <a:r>
              <a:rPr dirty="0" spc="-260"/>
              <a:t> </a:t>
            </a:r>
            <a:r>
              <a:rPr dirty="0" spc="-165"/>
              <a:t>aux</a:t>
            </a:r>
            <a:r>
              <a:rPr dirty="0" spc="-270"/>
              <a:t> </a:t>
            </a:r>
            <a:r>
              <a:rPr dirty="0" spc="-145"/>
              <a:t>épreuves</a:t>
            </a:r>
            <a:r>
              <a:rPr dirty="0" spc="-260"/>
              <a:t> </a:t>
            </a:r>
            <a:r>
              <a:rPr dirty="0" spc="-170"/>
              <a:t>évaluant  </a:t>
            </a:r>
            <a:r>
              <a:rPr dirty="0" spc="-140"/>
              <a:t>les </a:t>
            </a:r>
            <a:r>
              <a:rPr dirty="0" spc="-155"/>
              <a:t>compétences </a:t>
            </a:r>
            <a:r>
              <a:rPr dirty="0" spc="-145"/>
              <a:t>professionnelles </a:t>
            </a:r>
            <a:r>
              <a:rPr dirty="0" spc="-120"/>
              <a:t>en </a:t>
            </a:r>
            <a:r>
              <a:rPr dirty="0" spc="-165"/>
              <a:t>bac </a:t>
            </a:r>
            <a:r>
              <a:rPr dirty="0" spc="-120"/>
              <a:t>pro </a:t>
            </a:r>
            <a:r>
              <a:rPr dirty="0" spc="-80"/>
              <a:t>« </a:t>
            </a:r>
            <a:r>
              <a:rPr dirty="0" spc="-90"/>
              <a:t>Métiers </a:t>
            </a:r>
            <a:r>
              <a:rPr dirty="0" spc="-100"/>
              <a:t>du  </a:t>
            </a:r>
            <a:r>
              <a:rPr dirty="0" spc="-165"/>
              <a:t>commerce</a:t>
            </a:r>
            <a:r>
              <a:rPr dirty="0" spc="-280"/>
              <a:t> </a:t>
            </a:r>
            <a:r>
              <a:rPr dirty="0" spc="-185"/>
              <a:t>et</a:t>
            </a:r>
            <a:r>
              <a:rPr dirty="0" spc="-250"/>
              <a:t> </a:t>
            </a:r>
            <a:r>
              <a:rPr dirty="0" spc="-135"/>
              <a:t>de</a:t>
            </a:r>
            <a:r>
              <a:rPr dirty="0" spc="-250"/>
              <a:t> </a:t>
            </a:r>
            <a:r>
              <a:rPr dirty="0" spc="-185"/>
              <a:t>la</a:t>
            </a:r>
            <a:r>
              <a:rPr dirty="0" spc="-260"/>
              <a:t> </a:t>
            </a:r>
            <a:r>
              <a:rPr dirty="0" spc="-170"/>
              <a:t>vente</a:t>
            </a:r>
            <a:r>
              <a:rPr dirty="0" spc="-280"/>
              <a:t> </a:t>
            </a:r>
            <a:r>
              <a:rPr dirty="0" spc="-80"/>
              <a:t>»</a:t>
            </a:r>
            <a:r>
              <a:rPr dirty="0" spc="-245"/>
              <a:t> </a:t>
            </a:r>
            <a:r>
              <a:rPr dirty="0" spc="-185"/>
              <a:t>et</a:t>
            </a:r>
            <a:r>
              <a:rPr dirty="0" spc="-250"/>
              <a:t> </a:t>
            </a:r>
            <a:r>
              <a:rPr dirty="0" spc="-120"/>
              <a:t>en</a:t>
            </a:r>
            <a:r>
              <a:rPr dirty="0" spc="-250"/>
              <a:t> </a:t>
            </a:r>
            <a:r>
              <a:rPr dirty="0" spc="-185"/>
              <a:t>BTS</a:t>
            </a:r>
            <a:r>
              <a:rPr dirty="0" spc="-275"/>
              <a:t> </a:t>
            </a:r>
            <a:r>
              <a:rPr dirty="0" spc="20"/>
              <a:t>MCO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276" y="178688"/>
            <a:ext cx="8524240" cy="1183640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z="4000" spc="-229">
                <a:solidFill>
                  <a:srgbClr val="FDC200"/>
                </a:solidFill>
              </a:rPr>
              <a:t>Les </a:t>
            </a:r>
            <a:r>
              <a:rPr dirty="0" sz="4000" spc="-280">
                <a:solidFill>
                  <a:srgbClr val="FDC200"/>
                </a:solidFill>
              </a:rPr>
              <a:t>enjeux </a:t>
            </a:r>
            <a:r>
              <a:rPr dirty="0" sz="4000" spc="-145">
                <a:solidFill>
                  <a:srgbClr val="FDC200"/>
                </a:solidFill>
              </a:rPr>
              <a:t>du </a:t>
            </a:r>
            <a:r>
              <a:rPr dirty="0" sz="4000" spc="-235">
                <a:solidFill>
                  <a:srgbClr val="FDC200"/>
                </a:solidFill>
              </a:rPr>
              <a:t>pilotage académique </a:t>
            </a:r>
            <a:r>
              <a:rPr dirty="0" sz="4000" spc="-195">
                <a:solidFill>
                  <a:srgbClr val="FDC200"/>
                </a:solidFill>
              </a:rPr>
              <a:t>de </a:t>
            </a:r>
            <a:r>
              <a:rPr dirty="0" sz="4000" spc="-260">
                <a:solidFill>
                  <a:srgbClr val="FDC200"/>
                </a:solidFill>
              </a:rPr>
              <a:t>la  </a:t>
            </a:r>
            <a:r>
              <a:rPr dirty="0" sz="4000" spc="-225">
                <a:solidFill>
                  <a:srgbClr val="FDC200"/>
                </a:solidFill>
              </a:rPr>
              <a:t>formation</a:t>
            </a:r>
            <a:r>
              <a:rPr dirty="0" sz="4000" spc="-385">
                <a:solidFill>
                  <a:srgbClr val="FDC200"/>
                </a:solidFill>
              </a:rPr>
              <a:t> </a:t>
            </a:r>
            <a:r>
              <a:rPr dirty="0" sz="4000" spc="-265">
                <a:solidFill>
                  <a:srgbClr val="FDC200"/>
                </a:solidFill>
              </a:rPr>
              <a:t>et</a:t>
            </a:r>
            <a:r>
              <a:rPr dirty="0" sz="4000" spc="-360">
                <a:solidFill>
                  <a:srgbClr val="FDC200"/>
                </a:solidFill>
              </a:rPr>
              <a:t> </a:t>
            </a:r>
            <a:r>
              <a:rPr dirty="0" sz="4000" spc="-195">
                <a:solidFill>
                  <a:srgbClr val="FDC200"/>
                </a:solidFill>
              </a:rPr>
              <a:t>de</a:t>
            </a:r>
            <a:r>
              <a:rPr dirty="0" sz="4000" spc="-370">
                <a:solidFill>
                  <a:srgbClr val="FDC200"/>
                </a:solidFill>
              </a:rPr>
              <a:t> </a:t>
            </a:r>
            <a:r>
              <a:rPr dirty="0" sz="4000" spc="-260">
                <a:solidFill>
                  <a:srgbClr val="FDC200"/>
                </a:solidFill>
              </a:rPr>
              <a:t>la</a:t>
            </a:r>
            <a:r>
              <a:rPr dirty="0" sz="4000" spc="-365">
                <a:solidFill>
                  <a:srgbClr val="FDC200"/>
                </a:solidFill>
              </a:rPr>
              <a:t> </a:t>
            </a:r>
            <a:r>
              <a:rPr dirty="0" sz="4000" spc="-260">
                <a:solidFill>
                  <a:srgbClr val="FDC200"/>
                </a:solidFill>
              </a:rPr>
              <a:t>certification</a:t>
            </a:r>
            <a:r>
              <a:rPr dirty="0" sz="4000" spc="-385">
                <a:solidFill>
                  <a:srgbClr val="FDC200"/>
                </a:solidFill>
              </a:rPr>
              <a:t> </a:t>
            </a:r>
            <a:r>
              <a:rPr dirty="0" sz="4000" spc="-175">
                <a:solidFill>
                  <a:srgbClr val="FDC200"/>
                </a:solidFill>
              </a:rPr>
              <a:t>en</a:t>
            </a:r>
            <a:r>
              <a:rPr dirty="0" sz="4000" spc="-375">
                <a:solidFill>
                  <a:srgbClr val="FDC200"/>
                </a:solidFill>
              </a:rPr>
              <a:t> </a:t>
            </a:r>
            <a:r>
              <a:rPr dirty="0" sz="4000" spc="-210">
                <a:solidFill>
                  <a:srgbClr val="FDC200"/>
                </a:solidFill>
              </a:rPr>
              <a:t>CAP</a:t>
            </a:r>
            <a:r>
              <a:rPr dirty="0" sz="4000" spc="-365">
                <a:solidFill>
                  <a:srgbClr val="FDC200"/>
                </a:solidFill>
              </a:rPr>
              <a:t> </a:t>
            </a:r>
            <a:r>
              <a:rPr dirty="0" sz="4000" spc="-235">
                <a:solidFill>
                  <a:srgbClr val="FDC200"/>
                </a:solidFill>
              </a:rPr>
              <a:t>EPC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7542" y="1814829"/>
            <a:ext cx="7679055" cy="393001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just" marL="241300" marR="378460" indent="-228600">
              <a:lnSpc>
                <a:spcPts val="2600"/>
              </a:lnSpc>
              <a:spcBef>
                <a:spcPts val="420"/>
              </a:spcBef>
              <a:buClr>
                <a:srgbClr val="000000"/>
              </a:buClr>
              <a:buFont typeface="Wingdings"/>
              <a:buChar char=""/>
              <a:tabLst>
                <a:tab pos="241300" algn="l"/>
              </a:tabLst>
            </a:pPr>
            <a:r>
              <a:rPr dirty="0" u="heavy" sz="24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Accompagner </a:t>
            </a:r>
            <a:r>
              <a:rPr dirty="0" u="heavy" sz="240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et </a:t>
            </a:r>
            <a:r>
              <a:rPr dirty="0" u="heavy" sz="24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former les enseignants évaluateurs </a:t>
            </a:r>
            <a:r>
              <a:rPr dirty="0" u="heavy" sz="24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pour</a:t>
            </a:r>
            <a:r>
              <a:rPr dirty="0" sz="2400" spc="-5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algn="just" lvl="1" marL="697865" marR="14604" indent="-228600">
              <a:lnSpc>
                <a:spcPts val="2160"/>
              </a:lnSpc>
              <a:spcBef>
                <a:spcPts val="495"/>
              </a:spcBef>
              <a:buChar char="•"/>
              <a:tabLst>
                <a:tab pos="698500" algn="l"/>
              </a:tabLst>
            </a:pPr>
            <a:r>
              <a:rPr dirty="0" sz="2000">
                <a:latin typeface="Arial"/>
                <a:cs typeface="Arial"/>
              </a:rPr>
              <a:t>favoriser leur entrée dans </a:t>
            </a:r>
            <a:r>
              <a:rPr dirty="0" sz="2000" spc="-5">
                <a:latin typeface="Arial"/>
                <a:cs typeface="Arial"/>
              </a:rPr>
              <a:t>les démarches </a:t>
            </a:r>
            <a:r>
              <a:rPr dirty="0" sz="2000">
                <a:latin typeface="Arial"/>
                <a:cs typeface="Arial"/>
              </a:rPr>
              <a:t>d’accompagnement  </a:t>
            </a:r>
            <a:r>
              <a:rPr dirty="0" sz="2000" spc="-5">
                <a:latin typeface="Arial"/>
                <a:cs typeface="Arial"/>
              </a:rPr>
              <a:t>des élèves dans la </a:t>
            </a:r>
            <a:r>
              <a:rPr dirty="0" sz="2000">
                <a:latin typeface="Arial"/>
                <a:cs typeface="Arial"/>
              </a:rPr>
              <a:t>construction </a:t>
            </a:r>
            <a:r>
              <a:rPr dirty="0" sz="2000" spc="-5">
                <a:latin typeface="Arial"/>
                <a:cs typeface="Arial"/>
              </a:rPr>
              <a:t>d’un </a:t>
            </a:r>
            <a:r>
              <a:rPr dirty="0" sz="2000">
                <a:latin typeface="Arial"/>
                <a:cs typeface="Arial"/>
              </a:rPr>
              <a:t>parcours </a:t>
            </a:r>
            <a:r>
              <a:rPr dirty="0" sz="2000" spc="-5">
                <a:latin typeface="Arial"/>
                <a:cs typeface="Arial"/>
              </a:rPr>
              <a:t>individualisé de  </a:t>
            </a:r>
            <a:r>
              <a:rPr dirty="0" sz="2000">
                <a:latin typeface="Arial"/>
                <a:cs typeface="Arial"/>
              </a:rPr>
              <a:t>formation.</a:t>
            </a:r>
            <a:endParaRPr sz="2000">
              <a:latin typeface="Arial"/>
              <a:cs typeface="Arial"/>
            </a:endParaRPr>
          </a:p>
          <a:p>
            <a:pPr lvl="1" marL="697865" marR="5080" indent="-228600">
              <a:lnSpc>
                <a:spcPct val="90000"/>
              </a:lnSpc>
              <a:spcBef>
                <a:spcPts val="459"/>
              </a:spcBef>
              <a:buChar char="•"/>
              <a:tabLst>
                <a:tab pos="697865" algn="l"/>
                <a:tab pos="698500" algn="l"/>
                <a:tab pos="6620509" algn="l"/>
              </a:tabLst>
            </a:pPr>
            <a:r>
              <a:rPr dirty="0" sz="2000" spc="-5">
                <a:latin typeface="Arial"/>
                <a:cs typeface="Arial"/>
              </a:rPr>
              <a:t>qu’ils </a:t>
            </a:r>
            <a:r>
              <a:rPr dirty="0" sz="2000">
                <a:latin typeface="Arial"/>
                <a:cs typeface="Arial"/>
              </a:rPr>
              <a:t>s’approprient </a:t>
            </a:r>
            <a:r>
              <a:rPr dirty="0" sz="2000" spc="-5">
                <a:latin typeface="Arial"/>
                <a:cs typeface="Arial"/>
              </a:rPr>
              <a:t>les nouvelles </a:t>
            </a:r>
            <a:r>
              <a:rPr dirty="0" sz="2000">
                <a:latin typeface="Arial"/>
                <a:cs typeface="Arial"/>
              </a:rPr>
              <a:t>modalités </a:t>
            </a:r>
            <a:r>
              <a:rPr dirty="0" sz="2000" spc="-5">
                <a:latin typeface="Arial"/>
                <a:cs typeface="Arial"/>
              </a:rPr>
              <a:t>de </a:t>
            </a:r>
            <a:r>
              <a:rPr dirty="0" sz="2000">
                <a:latin typeface="Arial"/>
                <a:cs typeface="Arial"/>
              </a:rPr>
              <a:t>formation </a:t>
            </a:r>
            <a:r>
              <a:rPr dirty="0" sz="2000" spc="-5">
                <a:latin typeface="Arial"/>
                <a:cs typeface="Arial"/>
              </a:rPr>
              <a:t>et de  </a:t>
            </a:r>
            <a:r>
              <a:rPr dirty="0" sz="2000">
                <a:latin typeface="Arial"/>
                <a:cs typeface="Arial"/>
              </a:rPr>
              <a:t>certification induites par la construction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parcours	: ouvrir</a:t>
            </a:r>
            <a:r>
              <a:rPr dirty="0" sz="2000" spc="-9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le  champ des possibles, les rassurer et les inciter à prendre des  </a:t>
            </a:r>
            <a:r>
              <a:rPr dirty="0" sz="2000" spc="-5">
                <a:latin typeface="Arial"/>
                <a:cs typeface="Arial"/>
              </a:rPr>
              <a:t>initiatives voire </a:t>
            </a:r>
            <a:r>
              <a:rPr dirty="0" sz="2000">
                <a:latin typeface="Arial"/>
                <a:cs typeface="Arial"/>
              </a:rPr>
              <a:t>des « risques », reconnaître leur liberté  pédagogique.</a:t>
            </a:r>
            <a:endParaRPr sz="2000">
              <a:latin typeface="Arial"/>
              <a:cs typeface="Arial"/>
            </a:endParaRPr>
          </a:p>
          <a:p>
            <a:pPr lvl="1" marL="697865" marR="141605" indent="-228600">
              <a:lnSpc>
                <a:spcPts val="2160"/>
              </a:lnSpc>
              <a:spcBef>
                <a:spcPts val="540"/>
              </a:spcBef>
              <a:buChar char="•"/>
              <a:tabLst>
                <a:tab pos="697865" algn="l"/>
                <a:tab pos="698500" algn="l"/>
              </a:tabLst>
            </a:pPr>
            <a:r>
              <a:rPr dirty="0" sz="2000" spc="-5">
                <a:latin typeface="Arial"/>
                <a:cs typeface="Arial"/>
              </a:rPr>
              <a:t>qu’ils actualisent leur expertise disciplinaire </a:t>
            </a:r>
            <a:r>
              <a:rPr dirty="0" sz="2000">
                <a:latin typeface="Arial"/>
                <a:cs typeface="Arial"/>
              </a:rPr>
              <a:t>et </a:t>
            </a:r>
            <a:r>
              <a:rPr dirty="0" sz="2000" spc="-5">
                <a:latin typeface="Arial"/>
                <a:cs typeface="Arial"/>
              </a:rPr>
              <a:t>qu’ils  </a:t>
            </a:r>
            <a:r>
              <a:rPr dirty="0" sz="2000">
                <a:latin typeface="Arial"/>
                <a:cs typeface="Arial"/>
              </a:rPr>
              <a:t>développement leurs compétences en matière de</a:t>
            </a:r>
            <a:r>
              <a:rPr dirty="0" sz="2000" spc="-1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numérique  éducatif et de numérique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professionnalisant.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09981"/>
            <a:ext cx="597154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50">
                <a:solidFill>
                  <a:srgbClr val="FDC200"/>
                </a:solidFill>
              </a:rPr>
              <a:t>Les </a:t>
            </a:r>
            <a:r>
              <a:rPr dirty="0" sz="4400" spc="-265">
                <a:solidFill>
                  <a:srgbClr val="FDC200"/>
                </a:solidFill>
              </a:rPr>
              <a:t>leviers</a:t>
            </a:r>
            <a:r>
              <a:rPr dirty="0" sz="4400" spc="-575">
                <a:solidFill>
                  <a:srgbClr val="FDC200"/>
                </a:solidFill>
              </a:rPr>
              <a:t> </a:t>
            </a:r>
            <a:r>
              <a:rPr dirty="0" sz="4400" spc="-229">
                <a:solidFill>
                  <a:srgbClr val="FDC200"/>
                </a:solidFill>
              </a:rPr>
              <a:t>incontournables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542" y="1730400"/>
            <a:ext cx="7732395" cy="490537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305"/>
              </a:spcBef>
            </a:pPr>
            <a:r>
              <a:rPr dirty="0" sz="2200" spc="-105">
                <a:latin typeface="Trebuchet MS"/>
                <a:cs typeface="Trebuchet MS"/>
              </a:rPr>
              <a:t>Impulser,</a:t>
            </a:r>
            <a:r>
              <a:rPr dirty="0" sz="2200" spc="-150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construire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125">
                <a:latin typeface="Trebuchet MS"/>
                <a:cs typeface="Trebuchet MS"/>
              </a:rPr>
              <a:t>et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piloter</a:t>
            </a:r>
            <a:r>
              <a:rPr dirty="0" sz="2200" spc="-150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au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niveau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00">
                <a:latin typeface="Trebuchet MS"/>
                <a:cs typeface="Trebuchet MS"/>
              </a:rPr>
              <a:t>académique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225">
                <a:latin typeface="Trebuchet MS"/>
                <a:cs typeface="Trebuchet MS"/>
              </a:rPr>
              <a:t>:</a:t>
            </a:r>
            <a:endParaRPr sz="2200">
              <a:latin typeface="Trebuchet MS"/>
              <a:cs typeface="Trebuchet MS"/>
            </a:endParaRPr>
          </a:p>
          <a:p>
            <a:pPr algn="just" marL="241300" marR="5080" indent="-228600">
              <a:lnSpc>
                <a:spcPct val="70000"/>
              </a:lnSpc>
              <a:spcBef>
                <a:spcPts val="994"/>
              </a:spcBef>
              <a:buSzPct val="88636"/>
              <a:buFont typeface="Wingdings"/>
              <a:buChar char=""/>
              <a:tabLst>
                <a:tab pos="241300" algn="l"/>
              </a:tabLst>
            </a:pPr>
            <a:r>
              <a:rPr dirty="0" sz="2200" spc="-65">
                <a:latin typeface="Trebuchet MS"/>
                <a:cs typeface="Trebuchet MS"/>
              </a:rPr>
              <a:t>Une </a:t>
            </a:r>
            <a:r>
              <a:rPr dirty="0" sz="2200" spc="-95">
                <a:latin typeface="Trebuchet MS"/>
                <a:cs typeface="Trebuchet MS"/>
              </a:rPr>
              <a:t>nécessaire </a:t>
            </a:r>
            <a:r>
              <a:rPr dirty="0" sz="2200" spc="-110">
                <a:latin typeface="Trebuchet MS"/>
                <a:cs typeface="Trebuchet MS"/>
              </a:rPr>
              <a:t>culture </a:t>
            </a:r>
            <a:r>
              <a:rPr dirty="0" sz="2200" spc="-75">
                <a:latin typeface="Trebuchet MS"/>
                <a:cs typeface="Trebuchet MS"/>
              </a:rPr>
              <a:t>commune </a:t>
            </a:r>
            <a:r>
              <a:rPr dirty="0" sz="2200" spc="-95">
                <a:latin typeface="Trebuchet MS"/>
                <a:cs typeface="Trebuchet MS"/>
              </a:rPr>
              <a:t>de </a:t>
            </a:r>
            <a:r>
              <a:rPr dirty="0" sz="2200" spc="-114">
                <a:latin typeface="Trebuchet MS"/>
                <a:cs typeface="Trebuchet MS"/>
              </a:rPr>
              <a:t>l’évaluation </a:t>
            </a:r>
            <a:r>
              <a:rPr dirty="0" sz="2200" spc="-90">
                <a:latin typeface="Trebuchet MS"/>
                <a:cs typeface="Trebuchet MS"/>
              </a:rPr>
              <a:t>fondée </a:t>
            </a:r>
            <a:r>
              <a:rPr dirty="0" sz="2200" spc="-60">
                <a:latin typeface="Trebuchet MS"/>
                <a:cs typeface="Trebuchet MS"/>
              </a:rPr>
              <a:t>sur </a:t>
            </a:r>
            <a:r>
              <a:rPr dirty="0" sz="2200" spc="-75">
                <a:latin typeface="Trebuchet MS"/>
                <a:cs typeface="Trebuchet MS"/>
              </a:rPr>
              <a:t>une  </a:t>
            </a:r>
            <a:r>
              <a:rPr dirty="0" sz="2200" spc="-85">
                <a:latin typeface="Trebuchet MS"/>
                <a:cs typeface="Trebuchet MS"/>
              </a:rPr>
              <a:t>appropriation </a:t>
            </a:r>
            <a:r>
              <a:rPr dirty="0" sz="2200" spc="-95">
                <a:latin typeface="Trebuchet MS"/>
                <a:cs typeface="Trebuchet MS"/>
              </a:rPr>
              <a:t>par les </a:t>
            </a:r>
            <a:r>
              <a:rPr dirty="0" sz="2200" spc="-80">
                <a:latin typeface="Trebuchet MS"/>
                <a:cs typeface="Trebuchet MS"/>
              </a:rPr>
              <a:t>enseignants </a:t>
            </a:r>
            <a:r>
              <a:rPr dirty="0" sz="2200" spc="-85">
                <a:latin typeface="Trebuchet MS"/>
                <a:cs typeface="Trebuchet MS"/>
              </a:rPr>
              <a:t>de </a:t>
            </a:r>
            <a:r>
              <a:rPr dirty="0" sz="2200" spc="-120">
                <a:latin typeface="Trebuchet MS"/>
                <a:cs typeface="Trebuchet MS"/>
              </a:rPr>
              <a:t>la </a:t>
            </a:r>
            <a:r>
              <a:rPr dirty="0" sz="2200" spc="-100">
                <a:latin typeface="Trebuchet MS"/>
                <a:cs typeface="Trebuchet MS"/>
              </a:rPr>
              <a:t>démarche </a:t>
            </a:r>
            <a:r>
              <a:rPr dirty="0" sz="2200" spc="-110">
                <a:latin typeface="Trebuchet MS"/>
                <a:cs typeface="Trebuchet MS"/>
              </a:rPr>
              <a:t>d’évaluation</a:t>
            </a:r>
            <a:r>
              <a:rPr dirty="0" sz="2200" spc="-360">
                <a:latin typeface="Trebuchet MS"/>
                <a:cs typeface="Trebuchet MS"/>
              </a:rPr>
              <a:t> </a:t>
            </a:r>
            <a:r>
              <a:rPr dirty="0" sz="2200" spc="-70">
                <a:latin typeface="Trebuchet MS"/>
                <a:cs typeface="Trebuchet MS"/>
              </a:rPr>
              <a:t>en  </a:t>
            </a:r>
            <a:r>
              <a:rPr dirty="0" sz="2200" spc="-145">
                <a:latin typeface="Trebuchet MS"/>
                <a:cs typeface="Trebuchet MS"/>
              </a:rPr>
              <a:t>CCF </a:t>
            </a:r>
            <a:r>
              <a:rPr dirty="0" sz="2200" spc="-125">
                <a:latin typeface="Trebuchet MS"/>
                <a:cs typeface="Trebuchet MS"/>
              </a:rPr>
              <a:t>et </a:t>
            </a:r>
            <a:r>
              <a:rPr dirty="0" sz="2200" spc="-95">
                <a:latin typeface="Trebuchet MS"/>
                <a:cs typeface="Trebuchet MS"/>
              </a:rPr>
              <a:t>par compétences </a:t>
            </a:r>
            <a:r>
              <a:rPr dirty="0" sz="2200" spc="-55">
                <a:latin typeface="Trebuchet MS"/>
                <a:cs typeface="Trebuchet MS"/>
              </a:rPr>
              <a:t>=&gt; </a:t>
            </a:r>
            <a:r>
              <a:rPr dirty="0" sz="2200" spc="-90">
                <a:latin typeface="Trebuchet MS"/>
                <a:cs typeface="Trebuchet MS"/>
              </a:rPr>
              <a:t>former</a:t>
            </a:r>
            <a:r>
              <a:rPr dirty="0" sz="2200" spc="480">
                <a:latin typeface="Trebuchet MS"/>
                <a:cs typeface="Trebuchet MS"/>
              </a:rPr>
              <a:t> </a:t>
            </a:r>
            <a:r>
              <a:rPr dirty="0" sz="2200" spc="-125">
                <a:latin typeface="Trebuchet MS"/>
                <a:cs typeface="Trebuchet MS"/>
              </a:rPr>
              <a:t>et </a:t>
            </a:r>
            <a:r>
              <a:rPr dirty="0" sz="2200" spc="-95">
                <a:latin typeface="Trebuchet MS"/>
                <a:cs typeface="Trebuchet MS"/>
              </a:rPr>
              <a:t>accompagner les  </a:t>
            </a:r>
            <a:r>
              <a:rPr dirty="0" sz="2200" spc="-80">
                <a:latin typeface="Trebuchet MS"/>
                <a:cs typeface="Trebuchet MS"/>
              </a:rPr>
              <a:t>enseignants </a:t>
            </a:r>
            <a:r>
              <a:rPr dirty="0" sz="2200" spc="-85">
                <a:latin typeface="Trebuchet MS"/>
                <a:cs typeface="Trebuchet MS"/>
              </a:rPr>
              <a:t>en </a:t>
            </a:r>
            <a:r>
              <a:rPr dirty="0" sz="2200" spc="-135">
                <a:latin typeface="Trebuchet MS"/>
                <a:cs typeface="Trebuchet MS"/>
              </a:rPr>
              <a:t>ce </a:t>
            </a:r>
            <a:r>
              <a:rPr dirty="0" sz="2200" spc="-60">
                <a:latin typeface="Trebuchet MS"/>
                <a:cs typeface="Trebuchet MS"/>
              </a:rPr>
              <a:t>sens </a:t>
            </a:r>
            <a:r>
              <a:rPr dirty="0" sz="2200" spc="-65">
                <a:latin typeface="Trebuchet MS"/>
                <a:cs typeface="Trebuchet MS"/>
              </a:rPr>
              <a:t>=&gt; </a:t>
            </a:r>
            <a:r>
              <a:rPr dirty="0" sz="2200" spc="-105">
                <a:latin typeface="Trebuchet MS"/>
                <a:cs typeface="Trebuchet MS"/>
              </a:rPr>
              <a:t>à </a:t>
            </a:r>
            <a:r>
              <a:rPr dirty="0" sz="2200" spc="-110">
                <a:latin typeface="Trebuchet MS"/>
                <a:cs typeface="Trebuchet MS"/>
              </a:rPr>
              <a:t>partir </a:t>
            </a:r>
            <a:r>
              <a:rPr dirty="0" sz="2200" spc="-75">
                <a:latin typeface="Trebuchet MS"/>
                <a:cs typeface="Trebuchet MS"/>
              </a:rPr>
              <a:t>des </a:t>
            </a:r>
            <a:r>
              <a:rPr dirty="0" sz="2200" spc="-110">
                <a:latin typeface="Trebuchet MS"/>
                <a:cs typeface="Trebuchet MS"/>
              </a:rPr>
              <a:t>critères </a:t>
            </a:r>
            <a:r>
              <a:rPr dirty="0" sz="2200" spc="-120">
                <a:latin typeface="Trebuchet MS"/>
                <a:cs typeface="Trebuchet MS"/>
              </a:rPr>
              <a:t>d’évaluation,  </a:t>
            </a:r>
            <a:r>
              <a:rPr dirty="0" sz="2200" spc="-114">
                <a:latin typeface="Trebuchet MS"/>
                <a:cs typeface="Trebuchet MS"/>
              </a:rPr>
              <a:t>travailler </a:t>
            </a:r>
            <a:r>
              <a:rPr dirty="0" sz="2200" spc="-85">
                <a:latin typeface="Trebuchet MS"/>
                <a:cs typeface="Trebuchet MS"/>
              </a:rPr>
              <a:t>en </a:t>
            </a:r>
            <a:r>
              <a:rPr dirty="0" sz="2200" spc="-110">
                <a:latin typeface="Trebuchet MS"/>
                <a:cs typeface="Trebuchet MS"/>
              </a:rPr>
              <a:t>académie </a:t>
            </a:r>
            <a:r>
              <a:rPr dirty="0" sz="2200" spc="-60">
                <a:latin typeface="Trebuchet MS"/>
                <a:cs typeface="Trebuchet MS"/>
              </a:rPr>
              <a:t>sur </a:t>
            </a:r>
            <a:r>
              <a:rPr dirty="0" sz="2200" spc="-95">
                <a:latin typeface="Trebuchet MS"/>
                <a:cs typeface="Trebuchet MS"/>
              </a:rPr>
              <a:t>les descripteurs </a:t>
            </a:r>
            <a:r>
              <a:rPr dirty="0" sz="2200" spc="-125">
                <a:latin typeface="Trebuchet MS"/>
                <a:cs typeface="Trebuchet MS"/>
              </a:rPr>
              <a:t>et </a:t>
            </a:r>
            <a:r>
              <a:rPr dirty="0" sz="2200" spc="-95">
                <a:latin typeface="Trebuchet MS"/>
                <a:cs typeface="Trebuchet MS"/>
              </a:rPr>
              <a:t>les </a:t>
            </a:r>
            <a:r>
              <a:rPr dirty="0" sz="2200" spc="-85">
                <a:latin typeface="Trebuchet MS"/>
                <a:cs typeface="Trebuchet MS"/>
              </a:rPr>
              <a:t>attendus </a:t>
            </a:r>
            <a:r>
              <a:rPr dirty="0" sz="2200" spc="-65">
                <a:latin typeface="Trebuchet MS"/>
                <a:cs typeface="Trebuchet MS"/>
              </a:rPr>
              <a:t>pour </a:t>
            </a:r>
            <a:r>
              <a:rPr dirty="0" sz="2200" spc="53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chaque</a:t>
            </a:r>
            <a:r>
              <a:rPr dirty="0" sz="2200" spc="-185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niveau.</a:t>
            </a:r>
            <a:endParaRPr sz="2200">
              <a:latin typeface="Trebuchet MS"/>
              <a:cs typeface="Trebuchet MS"/>
            </a:endParaRPr>
          </a:p>
          <a:p>
            <a:pPr algn="just" marL="241300" indent="-228600">
              <a:lnSpc>
                <a:spcPts val="2245"/>
              </a:lnSpc>
              <a:spcBef>
                <a:spcPts val="204"/>
              </a:spcBef>
              <a:buSzPct val="88636"/>
              <a:buFont typeface="Wingdings"/>
              <a:buChar char=""/>
              <a:tabLst>
                <a:tab pos="241300" algn="l"/>
              </a:tabLst>
            </a:pPr>
            <a:r>
              <a:rPr dirty="0" sz="2200" spc="-40">
                <a:latin typeface="Trebuchet MS"/>
                <a:cs typeface="Trebuchet MS"/>
              </a:rPr>
              <a:t>Un </a:t>
            </a:r>
            <a:r>
              <a:rPr dirty="0" sz="2200" spc="-90">
                <a:latin typeface="Trebuchet MS"/>
                <a:cs typeface="Trebuchet MS"/>
              </a:rPr>
              <a:t>suivi </a:t>
            </a:r>
            <a:r>
              <a:rPr dirty="0" sz="2200" spc="-110">
                <a:latin typeface="Trebuchet MS"/>
                <a:cs typeface="Trebuchet MS"/>
              </a:rPr>
              <a:t>qualité </a:t>
            </a:r>
            <a:r>
              <a:rPr dirty="0" sz="2200" spc="-90">
                <a:latin typeface="Trebuchet MS"/>
                <a:cs typeface="Trebuchet MS"/>
              </a:rPr>
              <a:t>indispensable </a:t>
            </a:r>
            <a:r>
              <a:rPr dirty="0" sz="2200" spc="-70">
                <a:latin typeface="Trebuchet MS"/>
                <a:cs typeface="Trebuchet MS"/>
              </a:rPr>
              <a:t>dans </a:t>
            </a:r>
            <a:r>
              <a:rPr dirty="0" sz="2200" spc="-50">
                <a:latin typeface="Trebuchet MS"/>
                <a:cs typeface="Trebuchet MS"/>
              </a:rPr>
              <a:t>un </a:t>
            </a:r>
            <a:r>
              <a:rPr dirty="0" sz="2200" spc="-135">
                <a:latin typeface="Trebuchet MS"/>
                <a:cs typeface="Trebuchet MS"/>
              </a:rPr>
              <a:t>objectif </a:t>
            </a:r>
            <a:r>
              <a:rPr dirty="0" sz="2200" spc="-90">
                <a:latin typeface="Trebuchet MS"/>
                <a:cs typeface="Trebuchet MS"/>
              </a:rPr>
              <a:t>de</a:t>
            </a:r>
            <a:r>
              <a:rPr dirty="0" sz="2200" spc="10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transparence,</a:t>
            </a:r>
            <a:endParaRPr sz="2200">
              <a:latin typeface="Trebuchet MS"/>
              <a:cs typeface="Trebuchet MS"/>
            </a:endParaRPr>
          </a:p>
          <a:p>
            <a:pPr marL="241300">
              <a:lnSpc>
                <a:spcPts val="2245"/>
              </a:lnSpc>
            </a:pPr>
            <a:r>
              <a:rPr dirty="0" sz="2200" spc="-95">
                <a:latin typeface="Trebuchet MS"/>
                <a:cs typeface="Trebuchet MS"/>
              </a:rPr>
              <a:t>de </a:t>
            </a:r>
            <a:r>
              <a:rPr dirty="0" sz="2200" spc="-125">
                <a:latin typeface="Trebuchet MS"/>
                <a:cs typeface="Trebuchet MS"/>
              </a:rPr>
              <a:t>clarté </a:t>
            </a:r>
            <a:r>
              <a:rPr dirty="0" sz="2200" spc="-75">
                <a:latin typeface="Trebuchet MS"/>
                <a:cs typeface="Trebuchet MS"/>
              </a:rPr>
              <a:t>des </a:t>
            </a:r>
            <a:r>
              <a:rPr dirty="0" sz="2200" spc="-110">
                <a:latin typeface="Trebuchet MS"/>
                <a:cs typeface="Trebuchet MS"/>
              </a:rPr>
              <a:t>certifications </a:t>
            </a:r>
            <a:r>
              <a:rPr dirty="0" sz="2200" spc="-85">
                <a:latin typeface="Trebuchet MS"/>
                <a:cs typeface="Trebuchet MS"/>
              </a:rPr>
              <a:t>en</a:t>
            </a:r>
            <a:r>
              <a:rPr dirty="0" sz="2200" spc="-415">
                <a:latin typeface="Trebuchet MS"/>
                <a:cs typeface="Trebuchet MS"/>
              </a:rPr>
              <a:t> </a:t>
            </a:r>
            <a:r>
              <a:rPr dirty="0" sz="2200" spc="-145">
                <a:latin typeface="Trebuchet MS"/>
                <a:cs typeface="Trebuchet MS"/>
              </a:rPr>
              <a:t>CCF</a:t>
            </a:r>
            <a:endParaRPr sz="2200">
              <a:latin typeface="Trebuchet MS"/>
              <a:cs typeface="Trebuchet MS"/>
            </a:endParaRPr>
          </a:p>
          <a:p>
            <a:pPr marL="127000">
              <a:lnSpc>
                <a:spcPts val="2245"/>
              </a:lnSpc>
              <a:spcBef>
                <a:spcPts val="215"/>
              </a:spcBef>
            </a:pPr>
            <a:r>
              <a:rPr dirty="0" sz="2200" spc="-150" i="1">
                <a:latin typeface="Trebuchet MS"/>
                <a:cs typeface="Trebuchet MS"/>
              </a:rPr>
              <a:t>Exemple </a:t>
            </a:r>
            <a:r>
              <a:rPr dirty="0" sz="2200" spc="-220" i="1">
                <a:latin typeface="Trebuchet MS"/>
                <a:cs typeface="Trebuchet MS"/>
              </a:rPr>
              <a:t>: </a:t>
            </a:r>
            <a:r>
              <a:rPr dirty="0" sz="2200" spc="-135" i="1">
                <a:latin typeface="Trebuchet MS"/>
                <a:cs typeface="Trebuchet MS"/>
              </a:rPr>
              <a:t>Mettre </a:t>
            </a:r>
            <a:r>
              <a:rPr dirty="0" sz="2200" spc="-160" i="1">
                <a:latin typeface="Trebuchet MS"/>
                <a:cs typeface="Trebuchet MS"/>
              </a:rPr>
              <a:t>en </a:t>
            </a:r>
            <a:r>
              <a:rPr dirty="0" sz="2200" spc="-165" i="1">
                <a:latin typeface="Trebuchet MS"/>
                <a:cs typeface="Trebuchet MS"/>
              </a:rPr>
              <a:t>œuvre </a:t>
            </a:r>
            <a:r>
              <a:rPr dirty="0" sz="2200" spc="-135" i="1">
                <a:latin typeface="Trebuchet MS"/>
                <a:cs typeface="Trebuchet MS"/>
              </a:rPr>
              <a:t>des </a:t>
            </a:r>
            <a:r>
              <a:rPr dirty="0" sz="2200" spc="-90" i="1">
                <a:latin typeface="Trebuchet MS"/>
                <a:cs typeface="Trebuchet MS"/>
              </a:rPr>
              <a:t>commissions </a:t>
            </a:r>
            <a:r>
              <a:rPr dirty="0" sz="2200" spc="-130" i="1">
                <a:latin typeface="Trebuchet MS"/>
                <a:cs typeface="Trebuchet MS"/>
              </a:rPr>
              <a:t>académiques</a:t>
            </a:r>
            <a:r>
              <a:rPr dirty="0" sz="2200" spc="270" i="1">
                <a:latin typeface="Trebuchet MS"/>
                <a:cs typeface="Trebuchet MS"/>
              </a:rPr>
              <a:t> </a:t>
            </a:r>
            <a:r>
              <a:rPr dirty="0" sz="2200" spc="-135" i="1">
                <a:latin typeface="Trebuchet MS"/>
                <a:cs typeface="Trebuchet MS"/>
              </a:rPr>
              <a:t>pour </a:t>
            </a:r>
            <a:endParaRPr sz="2200">
              <a:latin typeface="Trebuchet MS"/>
              <a:cs typeface="Trebuchet MS"/>
            </a:endParaRPr>
          </a:p>
          <a:p>
            <a:pPr marL="127000" marR="251460">
              <a:lnSpc>
                <a:spcPct val="70100"/>
              </a:lnSpc>
              <a:spcBef>
                <a:spcPts val="395"/>
              </a:spcBef>
            </a:pPr>
            <a:r>
              <a:rPr dirty="0" sz="2200" spc="-185" i="1">
                <a:latin typeface="Trebuchet MS"/>
                <a:cs typeface="Trebuchet MS"/>
              </a:rPr>
              <a:t>vérifier </a:t>
            </a:r>
            <a:r>
              <a:rPr dirty="0" sz="2200" spc="-190" i="1">
                <a:latin typeface="Trebuchet MS"/>
                <a:cs typeface="Trebuchet MS"/>
              </a:rPr>
              <a:t>l’équité </a:t>
            </a:r>
            <a:r>
              <a:rPr dirty="0" sz="2200" spc="-170" i="1">
                <a:latin typeface="Trebuchet MS"/>
                <a:cs typeface="Trebuchet MS"/>
              </a:rPr>
              <a:t>de </a:t>
            </a:r>
            <a:r>
              <a:rPr dirty="0" sz="2200" spc="-160" i="1">
                <a:latin typeface="Trebuchet MS"/>
                <a:cs typeface="Trebuchet MS"/>
              </a:rPr>
              <a:t>traitement </a:t>
            </a:r>
            <a:r>
              <a:rPr dirty="0" sz="2200" spc="-150" i="1">
                <a:latin typeface="Trebuchet MS"/>
                <a:cs typeface="Trebuchet MS"/>
              </a:rPr>
              <a:t>+ </a:t>
            </a:r>
            <a:r>
              <a:rPr dirty="0" sz="2200" spc="-130" i="1">
                <a:latin typeface="Trebuchet MS"/>
                <a:cs typeface="Trebuchet MS"/>
              </a:rPr>
              <a:t>comprendre </a:t>
            </a:r>
            <a:r>
              <a:rPr dirty="0" sz="2200" spc="-120" i="1">
                <a:latin typeface="Trebuchet MS"/>
                <a:cs typeface="Trebuchet MS"/>
              </a:rPr>
              <a:t>comment </a:t>
            </a:r>
            <a:r>
              <a:rPr dirty="0" sz="2200" spc="-175" i="1">
                <a:latin typeface="Trebuchet MS"/>
                <a:cs typeface="Trebuchet MS"/>
              </a:rPr>
              <a:t>les </a:t>
            </a:r>
            <a:r>
              <a:rPr dirty="0" sz="2200" spc="-140" i="1">
                <a:latin typeface="Trebuchet MS"/>
                <a:cs typeface="Trebuchet MS"/>
              </a:rPr>
              <a:t>équipes  </a:t>
            </a:r>
            <a:r>
              <a:rPr dirty="0" sz="2200" spc="-110" i="1">
                <a:latin typeface="Trebuchet MS"/>
                <a:cs typeface="Trebuchet MS"/>
              </a:rPr>
              <a:t>ont </a:t>
            </a:r>
            <a:r>
              <a:rPr dirty="0" sz="2200" spc="-125" i="1">
                <a:latin typeface="Trebuchet MS"/>
                <a:cs typeface="Trebuchet MS"/>
              </a:rPr>
              <a:t>organisé </a:t>
            </a:r>
            <a:r>
              <a:rPr dirty="0" sz="2200" spc="-135" i="1">
                <a:latin typeface="Trebuchet MS"/>
                <a:cs typeface="Trebuchet MS"/>
              </a:rPr>
              <a:t>et </a:t>
            </a:r>
            <a:r>
              <a:rPr dirty="0" sz="2200" spc="-110" i="1">
                <a:latin typeface="Trebuchet MS"/>
                <a:cs typeface="Trebuchet MS"/>
              </a:rPr>
              <a:t>accompagné </a:t>
            </a:r>
            <a:r>
              <a:rPr dirty="0" sz="2200" spc="-170" i="1">
                <a:latin typeface="Trebuchet MS"/>
                <a:cs typeface="Trebuchet MS"/>
              </a:rPr>
              <a:t>les </a:t>
            </a:r>
            <a:r>
              <a:rPr dirty="0" sz="2200" spc="-114" i="1">
                <a:latin typeface="Trebuchet MS"/>
                <a:cs typeface="Trebuchet MS"/>
              </a:rPr>
              <a:t>parcours </a:t>
            </a:r>
            <a:r>
              <a:rPr dirty="0" sz="2200" spc="-170" i="1">
                <a:latin typeface="Trebuchet MS"/>
                <a:cs typeface="Trebuchet MS"/>
              </a:rPr>
              <a:t>de </a:t>
            </a:r>
            <a:r>
              <a:rPr dirty="0" sz="2200" spc="-145" i="1">
                <a:latin typeface="Trebuchet MS"/>
                <a:cs typeface="Trebuchet MS"/>
              </a:rPr>
              <a:t>formation </a:t>
            </a:r>
            <a:r>
              <a:rPr dirty="0" sz="2200" spc="-210" i="1">
                <a:latin typeface="Trebuchet MS"/>
                <a:cs typeface="Trebuchet MS"/>
              </a:rPr>
              <a:t>de </a:t>
            </a:r>
            <a:r>
              <a:rPr dirty="0" sz="2200" spc="-140" i="1">
                <a:latin typeface="Trebuchet MS"/>
                <a:cs typeface="Trebuchet MS"/>
              </a:rPr>
              <a:t>leurs  </a:t>
            </a:r>
            <a:r>
              <a:rPr dirty="0" sz="2200" spc="-155" i="1">
                <a:latin typeface="Trebuchet MS"/>
                <a:cs typeface="Trebuchet MS"/>
              </a:rPr>
              <a:t>élèves </a:t>
            </a:r>
            <a:r>
              <a:rPr dirty="0" sz="2200" spc="-150" i="1">
                <a:latin typeface="Trebuchet MS"/>
                <a:cs typeface="Trebuchet MS"/>
              </a:rPr>
              <a:t>+ </a:t>
            </a:r>
            <a:r>
              <a:rPr dirty="0" sz="2200" spc="-185" i="1">
                <a:latin typeface="Trebuchet MS"/>
                <a:cs typeface="Trebuchet MS"/>
              </a:rPr>
              <a:t>vérifier </a:t>
            </a:r>
            <a:r>
              <a:rPr dirty="0" sz="2200" spc="-125" i="1">
                <a:latin typeface="Trebuchet MS"/>
                <a:cs typeface="Trebuchet MS"/>
              </a:rPr>
              <a:t>la </a:t>
            </a:r>
            <a:r>
              <a:rPr dirty="0" sz="2200" spc="-160" i="1">
                <a:latin typeface="Trebuchet MS"/>
                <a:cs typeface="Trebuchet MS"/>
              </a:rPr>
              <a:t>conformité </a:t>
            </a:r>
            <a:r>
              <a:rPr dirty="0" sz="2200" spc="-175" i="1">
                <a:latin typeface="Trebuchet MS"/>
                <a:cs typeface="Trebuchet MS"/>
              </a:rPr>
              <a:t>au </a:t>
            </a:r>
            <a:r>
              <a:rPr dirty="0" sz="2200" spc="-170" i="1">
                <a:latin typeface="Trebuchet MS"/>
                <a:cs typeface="Trebuchet MS"/>
              </a:rPr>
              <a:t>référentiel </a:t>
            </a:r>
            <a:r>
              <a:rPr dirty="0" sz="2200" spc="-135" i="1">
                <a:latin typeface="Trebuchet MS"/>
                <a:cs typeface="Trebuchet MS"/>
              </a:rPr>
              <a:t>des</a:t>
            </a:r>
            <a:r>
              <a:rPr dirty="0" sz="2200" spc="-100" i="1">
                <a:latin typeface="Trebuchet MS"/>
                <a:cs typeface="Trebuchet MS"/>
              </a:rPr>
              <a:t> </a:t>
            </a:r>
            <a:r>
              <a:rPr dirty="0" sz="2200" spc="-130" i="1">
                <a:latin typeface="Trebuchet MS"/>
                <a:cs typeface="Trebuchet MS"/>
              </a:rPr>
              <a:t>situations </a:t>
            </a:r>
            <a:endParaRPr sz="2200">
              <a:latin typeface="Trebuchet MS"/>
              <a:cs typeface="Trebuchet MS"/>
            </a:endParaRPr>
          </a:p>
          <a:p>
            <a:pPr marL="127000">
              <a:lnSpc>
                <a:spcPts val="1850"/>
              </a:lnSpc>
            </a:pPr>
            <a:r>
              <a:rPr dirty="0" sz="2200" spc="-130" i="1">
                <a:latin typeface="Trebuchet MS"/>
                <a:cs typeface="Trebuchet MS"/>
              </a:rPr>
              <a:t>d’apprentissage</a:t>
            </a:r>
            <a:r>
              <a:rPr dirty="0" sz="2200" spc="-170" i="1">
                <a:latin typeface="Trebuchet MS"/>
                <a:cs typeface="Trebuchet MS"/>
              </a:rPr>
              <a:t> </a:t>
            </a:r>
            <a:endParaRPr sz="2200">
              <a:latin typeface="Trebuchet MS"/>
              <a:cs typeface="Trebuchet MS"/>
            </a:endParaRPr>
          </a:p>
          <a:p>
            <a:pPr marL="127000">
              <a:lnSpc>
                <a:spcPct val="100000"/>
              </a:lnSpc>
              <a:spcBef>
                <a:spcPts val="204"/>
              </a:spcBef>
            </a:pPr>
            <a:r>
              <a:rPr dirty="0" sz="2200" spc="-170" i="1">
                <a:latin typeface="Trebuchet MS"/>
                <a:cs typeface="Trebuchet MS"/>
              </a:rPr>
              <a:t> </a:t>
            </a:r>
            <a:endParaRPr sz="2200">
              <a:latin typeface="Trebuchet MS"/>
              <a:cs typeface="Trebuchet MS"/>
            </a:endParaRPr>
          </a:p>
          <a:p>
            <a:pPr marL="127000">
              <a:lnSpc>
                <a:spcPct val="100000"/>
              </a:lnSpc>
              <a:spcBef>
                <a:spcPts val="200"/>
              </a:spcBef>
            </a:pPr>
            <a:r>
              <a:rPr dirty="0" sz="2200" spc="-60">
                <a:latin typeface="Trebuchet MS"/>
                <a:cs typeface="Trebuchet MS"/>
              </a:rPr>
              <a:t>Mutualiser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les</a:t>
            </a:r>
            <a:r>
              <a:rPr dirty="0" sz="2200" spc="-155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pratiques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de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pilotage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en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00">
                <a:latin typeface="Trebuchet MS"/>
                <a:cs typeface="Trebuchet MS"/>
              </a:rPr>
              <a:t>inter-académies</a:t>
            </a:r>
            <a:endParaRPr sz="2200">
              <a:latin typeface="Trebuchet MS"/>
              <a:cs typeface="Trebuchet MS"/>
            </a:endParaRPr>
          </a:p>
          <a:p>
            <a:pPr marL="127000">
              <a:lnSpc>
                <a:spcPct val="100000"/>
              </a:lnSpc>
              <a:spcBef>
                <a:spcPts val="220"/>
              </a:spcBef>
            </a:pPr>
            <a:r>
              <a:rPr dirty="0" sz="2200" spc="-170" i="1">
                <a:latin typeface="Trebuchet MS"/>
                <a:cs typeface="Trebuchet MS"/>
              </a:rPr>
              <a:t> 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4515" rIns="0" bIns="0" rtlCol="0" vert="horz">
            <a:spAutoFit/>
          </a:bodyPr>
          <a:lstStyle/>
          <a:p>
            <a:pPr marL="538480" marR="5080" indent="-15875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9" b="1">
                <a:solidFill>
                  <a:srgbClr val="F6BA00"/>
                </a:solidFill>
                <a:latin typeface="Arial"/>
                <a:cs typeface="Arial"/>
              </a:rPr>
              <a:t>POLYVALENT </a:t>
            </a:r>
            <a:r>
              <a:rPr dirty="0" spc="-235" b="1">
                <a:solidFill>
                  <a:srgbClr val="F6BA00"/>
                </a:solidFill>
                <a:latin typeface="Arial"/>
                <a:cs typeface="Arial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4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955" y="1048258"/>
            <a:ext cx="8079740" cy="5029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leviers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rlito"/>
              <a:cs typeface="Carlito"/>
            </a:endParaRPr>
          </a:p>
          <a:p>
            <a:pPr marL="355600" marR="377825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00">
                <a:latin typeface="Trebuchet MS"/>
                <a:cs typeface="Trebuchet MS"/>
              </a:rPr>
              <a:t>Réconcilier </a:t>
            </a:r>
            <a:r>
              <a:rPr dirty="0" sz="2000" spc="-90">
                <a:latin typeface="Trebuchet MS"/>
                <a:cs typeface="Trebuchet MS"/>
              </a:rPr>
              <a:t>les </a:t>
            </a:r>
            <a:r>
              <a:rPr dirty="0" sz="2000" spc="-95">
                <a:latin typeface="Trebuchet MS"/>
                <a:cs typeface="Trebuchet MS"/>
              </a:rPr>
              <a:t>élèves </a:t>
            </a:r>
            <a:r>
              <a:rPr dirty="0" sz="2000" spc="-120">
                <a:latin typeface="Trebuchet MS"/>
                <a:cs typeface="Trebuchet MS"/>
              </a:rPr>
              <a:t>avec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80">
                <a:latin typeface="Trebuchet MS"/>
                <a:cs typeface="Trebuchet MS"/>
              </a:rPr>
              <a:t>apprentissages </a:t>
            </a:r>
            <a:r>
              <a:rPr dirty="0" sz="2000" spc="-120">
                <a:latin typeface="Trebuchet MS"/>
                <a:cs typeface="Trebuchet MS"/>
              </a:rPr>
              <a:t>et </a:t>
            </a:r>
            <a:r>
              <a:rPr dirty="0" sz="2000" spc="-90">
                <a:latin typeface="Trebuchet MS"/>
                <a:cs typeface="Trebuchet MS"/>
              </a:rPr>
              <a:t>très </a:t>
            </a:r>
            <a:r>
              <a:rPr dirty="0" sz="2000" spc="-70">
                <a:latin typeface="Trebuchet MS"/>
                <a:cs typeface="Trebuchet MS"/>
              </a:rPr>
              <a:t>souvent </a:t>
            </a:r>
            <a:r>
              <a:rPr dirty="0" sz="2000" spc="-120">
                <a:latin typeface="Trebuchet MS"/>
                <a:cs typeface="Trebuchet MS"/>
              </a:rPr>
              <a:t>avec </a:t>
            </a:r>
            <a:r>
              <a:rPr dirty="0" sz="2000" spc="-100">
                <a:latin typeface="Trebuchet MS"/>
                <a:cs typeface="Trebuchet MS"/>
              </a:rPr>
              <a:t>eux-  </a:t>
            </a:r>
            <a:r>
              <a:rPr dirty="0" sz="2000" spc="-75">
                <a:latin typeface="Trebuchet MS"/>
                <a:cs typeface="Trebuchet MS"/>
              </a:rPr>
              <a:t>mêmes</a:t>
            </a:r>
            <a:endParaRPr sz="20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50">
                <a:latin typeface="Trebuchet MS"/>
                <a:cs typeface="Trebuchet MS"/>
              </a:rPr>
              <a:t>Mettre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élèves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activité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puis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situation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d’analyse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25">
                <a:latin typeface="Trebuchet MS"/>
                <a:cs typeface="Trebuchet MS"/>
              </a:rPr>
              <a:t>réflexive </a:t>
            </a:r>
            <a:r>
              <a:rPr dirty="0" sz="2000" spc="-70">
                <a:latin typeface="Trebuchet MS"/>
                <a:cs typeface="Trebuchet MS"/>
              </a:rPr>
              <a:t>au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service 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114">
                <a:latin typeface="Trebuchet MS"/>
                <a:cs typeface="Trebuchet MS"/>
              </a:rPr>
              <a:t>la </a:t>
            </a:r>
            <a:r>
              <a:rPr dirty="0" sz="2000" spc="-80">
                <a:latin typeface="Trebuchet MS"/>
                <a:cs typeface="Trebuchet MS"/>
              </a:rPr>
              <a:t>construction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35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apprentissages</a:t>
            </a:r>
            <a:endParaRPr sz="2000">
              <a:latin typeface="Trebuchet MS"/>
              <a:cs typeface="Trebuchet MS"/>
            </a:endParaRPr>
          </a:p>
          <a:p>
            <a:pPr marL="355600" marR="56896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5">
                <a:latin typeface="Trebuchet MS"/>
                <a:cs typeface="Trebuchet MS"/>
              </a:rPr>
              <a:t>Construire tout </a:t>
            </a:r>
            <a:r>
              <a:rPr dirty="0" sz="2000" spc="-95">
                <a:latin typeface="Trebuchet MS"/>
                <a:cs typeface="Trebuchet MS"/>
              </a:rPr>
              <a:t>autant </a:t>
            </a:r>
            <a:r>
              <a:rPr dirty="0" sz="2000" spc="-85">
                <a:latin typeface="Trebuchet MS"/>
                <a:cs typeface="Trebuchet MS"/>
              </a:rPr>
              <a:t>les </a:t>
            </a:r>
            <a:r>
              <a:rPr dirty="0" sz="2000" spc="-90">
                <a:latin typeface="Trebuchet MS"/>
                <a:cs typeface="Trebuchet MS"/>
              </a:rPr>
              <a:t>compétences </a:t>
            </a:r>
            <a:r>
              <a:rPr dirty="0" sz="2000" spc="-25">
                <a:latin typeface="Trebuchet MS"/>
                <a:cs typeface="Trebuchet MS"/>
              </a:rPr>
              <a:t>« </a:t>
            </a:r>
            <a:r>
              <a:rPr dirty="0" sz="2000" spc="-80">
                <a:latin typeface="Trebuchet MS"/>
                <a:cs typeface="Trebuchet MS"/>
              </a:rPr>
              <a:t>techniques </a:t>
            </a:r>
            <a:r>
              <a:rPr dirty="0" sz="2000" spc="-25">
                <a:latin typeface="Trebuchet MS"/>
                <a:cs typeface="Trebuchet MS"/>
              </a:rPr>
              <a:t>» </a:t>
            </a:r>
            <a:r>
              <a:rPr dirty="0" sz="2000" spc="-70">
                <a:latin typeface="Trebuchet MS"/>
                <a:cs typeface="Trebuchet MS"/>
              </a:rPr>
              <a:t>que </a:t>
            </a:r>
            <a:r>
              <a:rPr dirty="0" sz="2000" spc="-90">
                <a:latin typeface="Trebuchet MS"/>
                <a:cs typeface="Trebuchet MS"/>
              </a:rPr>
              <a:t>les  compétences </a:t>
            </a:r>
            <a:r>
              <a:rPr dirty="0" sz="2000" spc="-100">
                <a:latin typeface="Trebuchet MS"/>
                <a:cs typeface="Trebuchet MS"/>
              </a:rPr>
              <a:t>transversales, </a:t>
            </a:r>
            <a:r>
              <a:rPr dirty="0" sz="2000" spc="-90">
                <a:latin typeface="Trebuchet MS"/>
                <a:cs typeface="Trebuchet MS"/>
              </a:rPr>
              <a:t>constitutives </a:t>
            </a:r>
            <a:r>
              <a:rPr dirty="0" sz="2000" spc="-80">
                <a:latin typeface="Trebuchet MS"/>
                <a:cs typeface="Trebuchet MS"/>
              </a:rPr>
              <a:t>ensemble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290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compétences  </a:t>
            </a:r>
            <a:r>
              <a:rPr dirty="0" sz="2000" spc="-80">
                <a:latin typeface="Trebuchet MS"/>
                <a:cs typeface="Trebuchet MS"/>
              </a:rPr>
              <a:t>professionnelles</a:t>
            </a:r>
            <a:endParaRPr sz="20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0">
                <a:latin typeface="Trebuchet MS"/>
                <a:cs typeface="Trebuchet MS"/>
              </a:rPr>
              <a:t>Individualiser </a:t>
            </a:r>
            <a:r>
              <a:rPr dirty="0" sz="2000" spc="-85">
                <a:latin typeface="Trebuchet MS"/>
                <a:cs typeface="Trebuchet MS"/>
              </a:rPr>
              <a:t>les</a:t>
            </a:r>
            <a:r>
              <a:rPr dirty="0" sz="2000" spc="-21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parcours</a:t>
            </a:r>
            <a:endParaRPr sz="2000">
              <a:latin typeface="Trebuchet MS"/>
              <a:cs typeface="Trebuchet MS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100">
                <a:latin typeface="Trebuchet MS"/>
                <a:cs typeface="Trebuchet MS"/>
              </a:rPr>
              <a:t>Exploiter </a:t>
            </a:r>
            <a:r>
              <a:rPr dirty="0" sz="2000" spc="-80">
                <a:latin typeface="Trebuchet MS"/>
                <a:cs typeface="Trebuchet MS"/>
              </a:rPr>
              <a:t>de </a:t>
            </a:r>
            <a:r>
              <a:rPr dirty="0" sz="2000" spc="-90">
                <a:latin typeface="Trebuchet MS"/>
                <a:cs typeface="Trebuchet MS"/>
              </a:rPr>
              <a:t>manière </a:t>
            </a:r>
            <a:r>
              <a:rPr dirty="0" sz="2000" spc="-110">
                <a:latin typeface="Trebuchet MS"/>
                <a:cs typeface="Trebuchet MS"/>
              </a:rPr>
              <a:t>réfléchie </a:t>
            </a:r>
            <a:r>
              <a:rPr dirty="0" sz="2000" spc="-125">
                <a:latin typeface="Trebuchet MS"/>
                <a:cs typeface="Trebuchet MS"/>
              </a:rPr>
              <a:t>l’alternance</a:t>
            </a:r>
            <a:r>
              <a:rPr dirty="0" sz="2000" spc="-34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pédagogique</a:t>
            </a:r>
            <a:endParaRPr sz="2000">
              <a:latin typeface="Trebuchet MS"/>
              <a:cs typeface="Trebuchet MS"/>
            </a:endParaRPr>
          </a:p>
          <a:p>
            <a:pPr marL="355600" marR="29464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5">
                <a:latin typeface="Trebuchet MS"/>
                <a:cs typeface="Trebuchet MS"/>
              </a:rPr>
              <a:t>Construire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pérenniser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65">
                <a:latin typeface="Trebuchet MS"/>
                <a:cs typeface="Trebuchet MS"/>
              </a:rPr>
              <a:t>des</a:t>
            </a:r>
            <a:r>
              <a:rPr dirty="0" sz="2000" spc="-155">
                <a:latin typeface="Trebuchet MS"/>
                <a:cs typeface="Trebuchet MS"/>
              </a:rPr>
              <a:t> </a:t>
            </a:r>
            <a:r>
              <a:rPr dirty="0" sz="2000" spc="-90">
                <a:latin typeface="Trebuchet MS"/>
                <a:cs typeface="Trebuchet MS"/>
              </a:rPr>
              <a:t>partenariats</a:t>
            </a:r>
            <a:r>
              <a:rPr dirty="0" sz="2000" spc="-125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avec</a:t>
            </a:r>
            <a:r>
              <a:rPr dirty="0" sz="2000" spc="-135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le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55">
                <a:latin typeface="Trebuchet MS"/>
                <a:cs typeface="Trebuchet MS"/>
              </a:rPr>
              <a:t>monde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75">
                <a:latin typeface="Trebuchet MS"/>
                <a:cs typeface="Trebuchet MS"/>
              </a:rPr>
              <a:t>économique</a:t>
            </a:r>
            <a:r>
              <a:rPr dirty="0" sz="2000" spc="-170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et  </a:t>
            </a:r>
            <a:r>
              <a:rPr dirty="0" sz="2000" spc="-75">
                <a:latin typeface="Trebuchet MS"/>
                <a:cs typeface="Trebuchet MS"/>
              </a:rPr>
              <a:t>professionnel</a:t>
            </a:r>
            <a:endParaRPr sz="2000">
              <a:latin typeface="Trebuchet MS"/>
              <a:cs typeface="Trebuchet MS"/>
            </a:endParaRPr>
          </a:p>
          <a:p>
            <a:pPr marL="355600" marR="602615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 sz="2000" spc="-80">
                <a:latin typeface="Trebuchet MS"/>
                <a:cs typeface="Trebuchet MS"/>
              </a:rPr>
              <a:t>Instaurer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120">
                <a:latin typeface="Trebuchet MS"/>
                <a:cs typeface="Trebuchet MS"/>
              </a:rPr>
              <a:t>la</a:t>
            </a:r>
            <a:r>
              <a:rPr dirty="0" sz="2000" spc="-150">
                <a:latin typeface="Trebuchet MS"/>
                <a:cs typeface="Trebuchet MS"/>
              </a:rPr>
              <a:t> </a:t>
            </a:r>
            <a:r>
              <a:rPr dirty="0" sz="2000" spc="-114">
                <a:latin typeface="Trebuchet MS"/>
                <a:cs typeface="Trebuchet MS"/>
              </a:rPr>
              <a:t>traçabilité </a:t>
            </a:r>
            <a:r>
              <a:rPr dirty="0" sz="2000" spc="-55">
                <a:latin typeface="Trebuchet MS"/>
                <a:cs typeface="Trebuchet MS"/>
              </a:rPr>
              <a:t>du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parcours</a:t>
            </a:r>
            <a:r>
              <a:rPr dirty="0" sz="2000" spc="-165">
                <a:latin typeface="Trebuchet MS"/>
                <a:cs typeface="Trebuchet MS"/>
              </a:rPr>
              <a:t> </a:t>
            </a:r>
            <a:r>
              <a:rPr dirty="0" sz="2000" spc="-80">
                <a:latin typeface="Trebuchet MS"/>
                <a:cs typeface="Trebuchet MS"/>
              </a:rPr>
              <a:t>de</a:t>
            </a:r>
            <a:r>
              <a:rPr dirty="0" sz="2000" spc="-155">
                <a:latin typeface="Trebuchet MS"/>
                <a:cs typeface="Trebuchet MS"/>
              </a:rPr>
              <a:t> l’élève</a:t>
            </a:r>
            <a:r>
              <a:rPr dirty="0" sz="2000" spc="-120">
                <a:latin typeface="Trebuchet MS"/>
                <a:cs typeface="Trebuchet MS"/>
              </a:rPr>
              <a:t> et</a:t>
            </a:r>
            <a:r>
              <a:rPr dirty="0" sz="2000" spc="-130">
                <a:latin typeface="Trebuchet MS"/>
                <a:cs typeface="Trebuchet MS"/>
              </a:rPr>
              <a:t> </a:t>
            </a:r>
            <a:r>
              <a:rPr dirty="0" sz="2000" spc="-110">
                <a:latin typeface="Trebuchet MS"/>
                <a:cs typeface="Trebuchet MS"/>
              </a:rPr>
              <a:t>mettre</a:t>
            </a:r>
            <a:r>
              <a:rPr dirty="0" sz="2000" spc="-145">
                <a:latin typeface="Trebuchet MS"/>
                <a:cs typeface="Trebuchet MS"/>
              </a:rPr>
              <a:t> </a:t>
            </a:r>
            <a:r>
              <a:rPr dirty="0" sz="2000" spc="-70">
                <a:latin typeface="Trebuchet MS"/>
                <a:cs typeface="Trebuchet MS"/>
              </a:rPr>
              <a:t>en</a:t>
            </a:r>
            <a:r>
              <a:rPr dirty="0" sz="2000" spc="-140">
                <a:latin typeface="Trebuchet MS"/>
                <a:cs typeface="Trebuchet MS"/>
              </a:rPr>
              <a:t> </a:t>
            </a:r>
            <a:r>
              <a:rPr dirty="0" sz="2000" spc="-95">
                <a:latin typeface="Trebuchet MS"/>
                <a:cs typeface="Trebuchet MS"/>
              </a:rPr>
              <a:t>œuvre</a:t>
            </a:r>
            <a:r>
              <a:rPr dirty="0" sz="2000" spc="-160">
                <a:latin typeface="Trebuchet MS"/>
                <a:cs typeface="Trebuchet MS"/>
              </a:rPr>
              <a:t> </a:t>
            </a:r>
            <a:r>
              <a:rPr dirty="0" sz="2000" spc="-60">
                <a:latin typeface="Trebuchet MS"/>
                <a:cs typeface="Trebuchet MS"/>
              </a:rPr>
              <a:t>une  </a:t>
            </a:r>
            <a:r>
              <a:rPr dirty="0" sz="2000" spc="-90">
                <a:latin typeface="Trebuchet MS"/>
                <a:cs typeface="Trebuchet MS"/>
              </a:rPr>
              <a:t>évaluation </a:t>
            </a:r>
            <a:r>
              <a:rPr dirty="0" sz="2000" spc="-95">
                <a:latin typeface="Trebuchet MS"/>
                <a:cs typeface="Trebuchet MS"/>
              </a:rPr>
              <a:t>régulière </a:t>
            </a:r>
            <a:r>
              <a:rPr dirty="0" sz="2000" spc="-65">
                <a:latin typeface="Trebuchet MS"/>
                <a:cs typeface="Trebuchet MS"/>
              </a:rPr>
              <a:t>au </a:t>
            </a:r>
            <a:r>
              <a:rPr dirty="0" sz="2000" spc="-90">
                <a:latin typeface="Trebuchet MS"/>
                <a:cs typeface="Trebuchet MS"/>
              </a:rPr>
              <a:t>service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75">
                <a:latin typeface="Trebuchet MS"/>
                <a:cs typeface="Trebuchet MS"/>
              </a:rPr>
              <a:t>progrès </a:t>
            </a:r>
            <a:r>
              <a:rPr dirty="0" sz="2000" spc="-65">
                <a:latin typeface="Trebuchet MS"/>
                <a:cs typeface="Trebuchet MS"/>
              </a:rPr>
              <a:t>des </a:t>
            </a:r>
            <a:r>
              <a:rPr dirty="0" sz="2000" spc="-95">
                <a:latin typeface="Trebuchet MS"/>
                <a:cs typeface="Trebuchet MS"/>
              </a:rPr>
              <a:t>élèves </a:t>
            </a:r>
            <a:r>
              <a:rPr dirty="0" sz="2000" spc="-90">
                <a:latin typeface="Trebuchet MS"/>
                <a:cs typeface="Trebuchet MS"/>
              </a:rPr>
              <a:t>(positive </a:t>
            </a:r>
            <a:r>
              <a:rPr dirty="0" sz="2000" spc="-120">
                <a:latin typeface="Trebuchet MS"/>
                <a:cs typeface="Trebuchet MS"/>
              </a:rPr>
              <a:t>et  </a:t>
            </a:r>
            <a:r>
              <a:rPr dirty="0" sz="2000" spc="-100">
                <a:latin typeface="Trebuchet MS"/>
                <a:cs typeface="Trebuchet MS"/>
              </a:rPr>
              <a:t>partagée</a:t>
            </a:r>
            <a:r>
              <a:rPr dirty="0" u="heavy" sz="2000" spc="-1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44702"/>
            <a:ext cx="838009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837555" algn="l"/>
              </a:tabLst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Réconcilier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avec</a:t>
            </a:r>
            <a:r>
              <a:rPr dirty="0" u="heavy" sz="2400" spc="5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</a:t>
            </a:r>
            <a:r>
              <a:rPr dirty="0" u="heavy" sz="2400" spc="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apprentissages	et très souvent 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avec </a:t>
            </a:r>
            <a:r>
              <a:rPr dirty="0" sz="2400" spc="-20" b="1"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eux-mêmes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70815" marR="5080" indent="-158750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CO-PILOTER </a:t>
            </a:r>
            <a:r>
              <a:rPr dirty="0" spc="-5"/>
              <a:t>LE </a:t>
            </a:r>
            <a:r>
              <a:rPr dirty="0" spc="-40"/>
              <a:t>PARCOURS </a:t>
            </a:r>
            <a:r>
              <a:rPr dirty="0" spc="-5"/>
              <a:t>DE </a:t>
            </a:r>
            <a:r>
              <a:rPr dirty="0" spc="-35"/>
              <a:t>FORMATION </a:t>
            </a:r>
            <a:r>
              <a:rPr dirty="0" spc="-15"/>
              <a:t>VERS </a:t>
            </a:r>
            <a:r>
              <a:rPr dirty="0" spc="-5"/>
              <a:t>LE </a:t>
            </a:r>
            <a:r>
              <a:rPr dirty="0" spc="-10"/>
              <a:t>CAP  </a:t>
            </a:r>
            <a:r>
              <a:rPr dirty="0" spc="-15"/>
              <a:t>ÉQUIPIER </a:t>
            </a:r>
            <a:r>
              <a:rPr dirty="0" spc="-409">
                <a:latin typeface="Arial"/>
                <a:cs typeface="Arial"/>
              </a:rPr>
              <a:t>POLYVALENT </a:t>
            </a:r>
            <a:r>
              <a:rPr dirty="0" spc="-229">
                <a:latin typeface="Arial"/>
                <a:cs typeface="Arial"/>
              </a:rPr>
              <a:t>DU </a:t>
            </a:r>
            <a:r>
              <a:rPr dirty="0" spc="-390">
                <a:latin typeface="Arial"/>
                <a:cs typeface="Arial"/>
              </a:rPr>
              <a:t>COMMERCE… </a:t>
            </a:r>
            <a:r>
              <a:rPr dirty="0" spc="-415">
                <a:latin typeface="Arial"/>
                <a:cs typeface="Arial"/>
              </a:rPr>
              <a:t>ET</a:t>
            </a:r>
            <a:r>
              <a:rPr dirty="0" spc="-240">
                <a:latin typeface="Arial"/>
                <a:cs typeface="Arial"/>
              </a:rPr>
              <a:t> </a:t>
            </a:r>
            <a:r>
              <a:rPr dirty="0" spc="-15"/>
              <a:t>AU-DELÀ</a:t>
            </a:r>
          </a:p>
        </p:txBody>
      </p:sp>
      <p:sp>
        <p:nvSpPr>
          <p:cNvPr id="4" name="object 4"/>
          <p:cNvSpPr/>
          <p:nvPr/>
        </p:nvSpPr>
        <p:spPr>
          <a:xfrm>
            <a:off x="1316736" y="1267955"/>
            <a:ext cx="6681215" cy="54272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55295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04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419" y="1072641"/>
            <a:ext cx="8112125" cy="5756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109345">
              <a:lnSpc>
                <a:spcPct val="100000"/>
              </a:lnSpc>
              <a:spcBef>
                <a:spcPts val="100"/>
              </a:spcBef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Mettre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élèves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 activité puis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situation </a:t>
            </a:r>
            <a:r>
              <a:rPr dirty="0" u="heavy" sz="24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d’analyse </a:t>
            </a:r>
            <a:r>
              <a:rPr dirty="0" sz="2400" spc="-185" b="1">
                <a:latin typeface="Arial"/>
                <a:cs typeface="Arial"/>
              </a:rPr>
              <a:t> </a:t>
            </a: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réflexive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 service des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apprentissages</a:t>
            </a:r>
            <a:endParaRPr sz="2400">
              <a:latin typeface="Carlito"/>
              <a:cs typeface="Carlito"/>
            </a:endParaRPr>
          </a:p>
          <a:p>
            <a:pPr algn="just" marL="12700" marR="46355">
              <a:lnSpc>
                <a:spcPct val="100000"/>
              </a:lnSpc>
              <a:spcBef>
                <a:spcPts val="1920"/>
              </a:spcBef>
            </a:pPr>
            <a:r>
              <a:rPr dirty="0" sz="2400" spc="-60">
                <a:latin typeface="Trebuchet MS"/>
                <a:cs typeface="Trebuchet MS"/>
              </a:rPr>
              <a:t>Donner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à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l’élève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possibilité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50">
                <a:latin typeface="Trebuchet MS"/>
                <a:cs typeface="Trebuchet MS"/>
              </a:rPr>
              <a:t>s’affirmer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comme</a:t>
            </a:r>
            <a:r>
              <a:rPr dirty="0" sz="2400" spc="-210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acteur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75">
                <a:latin typeface="Trebuchet MS"/>
                <a:cs typeface="Trebuchet MS"/>
              </a:rPr>
              <a:t>dans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  </a:t>
            </a:r>
            <a:r>
              <a:rPr dirty="0" sz="2400" spc="-120">
                <a:latin typeface="Trebuchet MS"/>
                <a:cs typeface="Trebuchet MS"/>
              </a:rPr>
              <a:t>situation,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se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projeter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vers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55">
                <a:latin typeface="Trebuchet MS"/>
                <a:cs typeface="Trebuchet MS"/>
              </a:rPr>
              <a:t>un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45">
                <a:latin typeface="Trebuchet MS"/>
                <a:cs typeface="Trebuchet MS"/>
              </a:rPr>
              <a:t>but,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ainsi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se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prendre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au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60">
                <a:latin typeface="Trebuchet MS"/>
                <a:cs typeface="Trebuchet MS"/>
              </a:rPr>
              <a:t>jeu 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285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réussite.</a:t>
            </a:r>
            <a:endParaRPr sz="2400">
              <a:latin typeface="Trebuchet MS"/>
              <a:cs typeface="Trebuchet MS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</a:pPr>
            <a:r>
              <a:rPr dirty="0" sz="2400" spc="-40">
                <a:latin typeface="Symbol"/>
                <a:cs typeface="Symbol"/>
              </a:rPr>
              <a:t></a:t>
            </a:r>
            <a:r>
              <a:rPr dirty="0" sz="2400" spc="-40">
                <a:latin typeface="Trebuchet MS"/>
                <a:cs typeface="Trebuchet MS"/>
              </a:rPr>
              <a:t>un </a:t>
            </a:r>
            <a:r>
              <a:rPr dirty="0" sz="2400" spc="-105">
                <a:latin typeface="Trebuchet MS"/>
                <a:cs typeface="Trebuchet MS"/>
              </a:rPr>
              <a:t>espace </a:t>
            </a:r>
            <a:r>
              <a:rPr dirty="0" sz="2400" spc="-114">
                <a:latin typeface="Trebuchet MS"/>
                <a:cs typeface="Trebuchet MS"/>
              </a:rPr>
              <a:t>régi </a:t>
            </a:r>
            <a:r>
              <a:rPr dirty="0" sz="2400" spc="-100">
                <a:latin typeface="Trebuchet MS"/>
                <a:cs typeface="Trebuchet MS"/>
              </a:rPr>
              <a:t>par </a:t>
            </a:r>
            <a:r>
              <a:rPr dirty="0" sz="2400" spc="-80">
                <a:latin typeface="Trebuchet MS"/>
                <a:cs typeface="Trebuchet MS"/>
              </a:rPr>
              <a:t>des </a:t>
            </a:r>
            <a:r>
              <a:rPr dirty="0" sz="2400" spc="-110">
                <a:latin typeface="Trebuchet MS"/>
                <a:cs typeface="Trebuchet MS"/>
              </a:rPr>
              <a:t>règles </a:t>
            </a:r>
            <a:r>
              <a:rPr dirty="0" sz="2400" spc="-70">
                <a:latin typeface="Trebuchet MS"/>
                <a:cs typeface="Trebuchet MS"/>
              </a:rPr>
              <a:t>du </a:t>
            </a:r>
            <a:r>
              <a:rPr dirty="0" sz="2400" spc="-165">
                <a:latin typeface="Trebuchet MS"/>
                <a:cs typeface="Trebuchet MS"/>
              </a:rPr>
              <a:t>jeu </a:t>
            </a:r>
            <a:r>
              <a:rPr dirty="0" sz="2400" spc="-135">
                <a:latin typeface="Trebuchet MS"/>
                <a:cs typeface="Trebuchet MS"/>
              </a:rPr>
              <a:t>explicites et </a:t>
            </a:r>
            <a:r>
              <a:rPr dirty="0" sz="2400" spc="-80">
                <a:latin typeface="Trebuchet MS"/>
                <a:cs typeface="Trebuchet MS"/>
              </a:rPr>
              <a:t>pourvoyeur 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ressources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que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80">
                <a:latin typeface="Trebuchet MS"/>
                <a:cs typeface="Trebuchet MS"/>
              </a:rPr>
              <a:t>l’élève </a:t>
            </a:r>
            <a:r>
              <a:rPr dirty="0" sz="2400" spc="-100">
                <a:latin typeface="Trebuchet MS"/>
                <a:cs typeface="Trebuchet MS"/>
              </a:rPr>
              <a:t>doit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pouvoir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s’approprier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combiner  de </a:t>
            </a:r>
            <a:r>
              <a:rPr dirty="0" sz="2400" spc="-120">
                <a:latin typeface="Trebuchet MS"/>
                <a:cs typeface="Trebuchet MS"/>
              </a:rPr>
              <a:t>façon</a:t>
            </a:r>
            <a:r>
              <a:rPr dirty="0" sz="2400" spc="-27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autonome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2400" spc="-95">
                <a:latin typeface="Symbol"/>
                <a:cs typeface="Symbol"/>
              </a:rPr>
              <a:t></a:t>
            </a:r>
            <a:r>
              <a:rPr dirty="0" sz="2400" spc="-95">
                <a:latin typeface="Trebuchet MS"/>
                <a:cs typeface="Trebuchet MS"/>
              </a:rPr>
              <a:t>la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liberté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laissée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à</a:t>
            </a:r>
            <a:r>
              <a:rPr dirty="0" sz="2400" spc="-180">
                <a:latin typeface="Trebuchet MS"/>
                <a:cs typeface="Trebuchet MS"/>
              </a:rPr>
              <a:t> l’élève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50">
                <a:latin typeface="Trebuchet MS"/>
                <a:cs typeface="Trebuchet MS"/>
              </a:rPr>
              <a:t>rechercher,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sélectionner,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exploiter</a:t>
            </a:r>
            <a:endParaRPr sz="2400">
              <a:latin typeface="Trebuchet MS"/>
              <a:cs typeface="Trebuchet MS"/>
            </a:endParaRPr>
          </a:p>
          <a:p>
            <a:pPr marL="299085">
              <a:lnSpc>
                <a:spcPct val="100000"/>
              </a:lnSpc>
            </a:pP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95">
                <a:latin typeface="Trebuchet MS"/>
                <a:cs typeface="Trebuchet MS"/>
              </a:rPr>
              <a:t>informations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40">
                <a:latin typeface="Trebuchet MS"/>
                <a:cs typeface="Trebuchet MS"/>
              </a:rPr>
              <a:t>ou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procéder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à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65">
                <a:latin typeface="Trebuchet MS"/>
                <a:cs typeface="Trebuchet MS"/>
              </a:rPr>
              <a:t> </a:t>
            </a:r>
            <a:r>
              <a:rPr dirty="0" sz="2400" spc="-110">
                <a:latin typeface="Trebuchet MS"/>
                <a:cs typeface="Trebuchet MS"/>
              </a:rPr>
              <a:t>expérimentations</a:t>
            </a:r>
            <a:endParaRPr sz="2400">
              <a:latin typeface="Trebuchet MS"/>
              <a:cs typeface="Trebuchet MS"/>
            </a:endParaRPr>
          </a:p>
          <a:p>
            <a:pPr algn="just" marL="12700" marR="91440">
              <a:lnSpc>
                <a:spcPct val="100000"/>
              </a:lnSpc>
            </a:pPr>
            <a:r>
              <a:rPr dirty="0" sz="2400" spc="-70">
                <a:latin typeface="Trebuchet MS"/>
                <a:cs typeface="Trebuchet MS"/>
              </a:rPr>
              <a:t>=&gt;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10">
                <a:latin typeface="Trebuchet MS"/>
                <a:cs typeface="Trebuchet MS"/>
              </a:rPr>
              <a:t>collaboration </a:t>
            </a:r>
            <a:r>
              <a:rPr dirty="0" sz="2400" spc="-40">
                <a:latin typeface="Trebuchet MS"/>
                <a:cs typeface="Trebuchet MS"/>
              </a:rPr>
              <a:t>ou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00">
                <a:latin typeface="Trebuchet MS"/>
                <a:cs typeface="Trebuchet MS"/>
              </a:rPr>
              <a:t>coopération </a:t>
            </a:r>
            <a:r>
              <a:rPr dirty="0" sz="2400" spc="-145">
                <a:latin typeface="Trebuchet MS"/>
                <a:cs typeface="Trebuchet MS"/>
              </a:rPr>
              <a:t>avec d’autres </a:t>
            </a:r>
            <a:r>
              <a:rPr dirty="0" sz="2400" spc="-114">
                <a:latin typeface="Trebuchet MS"/>
                <a:cs typeface="Trebuchet MS"/>
              </a:rPr>
              <a:t>acteurs </a:t>
            </a:r>
            <a:r>
              <a:rPr dirty="0" sz="2400" spc="-65">
                <a:latin typeface="Trebuchet MS"/>
                <a:cs typeface="Trebuchet MS"/>
              </a:rPr>
              <a:t>sur</a:t>
            </a:r>
            <a:r>
              <a:rPr dirty="0" sz="2400" spc="-32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le  </a:t>
            </a:r>
            <a:r>
              <a:rPr dirty="0" sz="2400" spc="-95">
                <a:latin typeface="Trebuchet MS"/>
                <a:cs typeface="Trebuchet MS"/>
              </a:rPr>
              <a:t>même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40">
                <a:latin typeface="Trebuchet MS"/>
                <a:cs typeface="Trebuchet MS"/>
              </a:rPr>
              <a:t>objet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40">
                <a:latin typeface="Trebuchet MS"/>
                <a:cs typeface="Trebuchet MS"/>
              </a:rPr>
              <a:t>ou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sur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des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120">
                <a:latin typeface="Trebuchet MS"/>
                <a:cs typeface="Trebuchet MS"/>
              </a:rPr>
              <a:t>objets</a:t>
            </a:r>
            <a:r>
              <a:rPr dirty="0" sz="2400" spc="-204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connexes.</a:t>
            </a:r>
            <a:endParaRPr sz="2400">
              <a:latin typeface="Trebuchet MS"/>
              <a:cs typeface="Trebuchet MS"/>
            </a:endParaRPr>
          </a:p>
          <a:p>
            <a:pPr marL="12700" marR="291465">
              <a:lnSpc>
                <a:spcPct val="100000"/>
              </a:lnSpc>
              <a:spcBef>
                <a:spcPts val="5"/>
              </a:spcBef>
            </a:pPr>
            <a:r>
              <a:rPr dirty="0" sz="2400" spc="-65">
                <a:latin typeface="Trebuchet MS"/>
                <a:cs typeface="Trebuchet MS"/>
              </a:rPr>
              <a:t>=&gt; </a:t>
            </a:r>
            <a:r>
              <a:rPr dirty="0" sz="2400" spc="-10" b="1">
                <a:latin typeface="Carlito"/>
                <a:cs typeface="Carlito"/>
              </a:rPr>
              <a:t>rôle </a:t>
            </a:r>
            <a:r>
              <a:rPr dirty="0" sz="2400" spc="-165" b="1">
                <a:latin typeface="Arial"/>
                <a:cs typeface="Arial"/>
              </a:rPr>
              <a:t>essentiel </a:t>
            </a:r>
            <a:r>
              <a:rPr dirty="0" sz="2400" spc="-155" b="1">
                <a:latin typeface="Arial"/>
                <a:cs typeface="Arial"/>
              </a:rPr>
              <a:t>de </a:t>
            </a:r>
            <a:r>
              <a:rPr dirty="0" sz="2400" spc="-175" b="1">
                <a:latin typeface="Arial"/>
                <a:cs typeface="Arial"/>
              </a:rPr>
              <a:t>l’analyse </a:t>
            </a:r>
            <a:r>
              <a:rPr dirty="0" sz="2400" spc="-135" b="1">
                <a:latin typeface="Arial"/>
                <a:cs typeface="Arial"/>
              </a:rPr>
              <a:t>réflexive </a:t>
            </a:r>
            <a:r>
              <a:rPr dirty="0" sz="2400" spc="-175" b="1">
                <a:latin typeface="Arial"/>
                <a:cs typeface="Arial"/>
              </a:rPr>
              <a:t>ainsi </a:t>
            </a:r>
            <a:r>
              <a:rPr dirty="0" sz="2400" spc="-165" b="1">
                <a:latin typeface="Arial"/>
                <a:cs typeface="Arial"/>
              </a:rPr>
              <a:t>que </a:t>
            </a:r>
            <a:r>
              <a:rPr dirty="0" sz="2400" spc="-160" b="1">
                <a:latin typeface="Arial"/>
                <a:cs typeface="Arial"/>
              </a:rPr>
              <a:t>celui </a:t>
            </a:r>
            <a:r>
              <a:rPr dirty="0" sz="2400" spc="-229" b="1">
                <a:latin typeface="Arial"/>
                <a:cs typeface="Arial"/>
              </a:rPr>
              <a:t>des  </a:t>
            </a:r>
            <a:r>
              <a:rPr dirty="0" sz="2400" spc="-10" b="1">
                <a:latin typeface="Carlito"/>
                <a:cs typeface="Carlito"/>
              </a:rPr>
              <a:t>interactions </a:t>
            </a:r>
            <a:r>
              <a:rPr dirty="0" sz="2400" spc="-15" b="1">
                <a:latin typeface="Carlito"/>
                <a:cs typeface="Carlito"/>
              </a:rPr>
              <a:t>entre </a:t>
            </a:r>
            <a:r>
              <a:rPr dirty="0" sz="2400" spc="-10" b="1">
                <a:latin typeface="Carlito"/>
                <a:cs typeface="Carlito"/>
              </a:rPr>
              <a:t>pairs </a:t>
            </a:r>
            <a:r>
              <a:rPr dirty="0" sz="2400" spc="-15" b="1">
                <a:latin typeface="Carlito"/>
                <a:cs typeface="Carlito"/>
              </a:rPr>
              <a:t>(apprenant/apprenant) </a:t>
            </a:r>
            <a:r>
              <a:rPr dirty="0" sz="2400" b="1">
                <a:latin typeface="Carlito"/>
                <a:cs typeface="Carlito"/>
              </a:rPr>
              <a:t>pour </a:t>
            </a:r>
            <a:r>
              <a:rPr dirty="0" sz="2400" spc="-10" b="1">
                <a:latin typeface="Carlito"/>
                <a:cs typeface="Carlito"/>
              </a:rPr>
              <a:t>conduire  </a:t>
            </a:r>
            <a:r>
              <a:rPr dirty="0" sz="2400" spc="-140" b="1">
                <a:latin typeface="Arial"/>
                <a:cs typeface="Arial"/>
              </a:rPr>
              <a:t>l’élève </a:t>
            </a:r>
            <a:r>
              <a:rPr dirty="0" sz="2400" spc="-150" b="1">
                <a:latin typeface="Arial"/>
                <a:cs typeface="Arial"/>
              </a:rPr>
              <a:t>à </a:t>
            </a:r>
            <a:r>
              <a:rPr dirty="0" sz="2400" spc="-165" b="1">
                <a:latin typeface="Arial"/>
                <a:cs typeface="Arial"/>
              </a:rPr>
              <a:t>construire </a:t>
            </a:r>
            <a:r>
              <a:rPr dirty="0" sz="2400" spc="-195" b="1">
                <a:latin typeface="Arial"/>
                <a:cs typeface="Arial"/>
              </a:rPr>
              <a:t>les </a:t>
            </a:r>
            <a:r>
              <a:rPr dirty="0" sz="2400" spc="-200" b="1">
                <a:latin typeface="Arial"/>
                <a:cs typeface="Arial"/>
              </a:rPr>
              <a:t>compétences</a:t>
            </a:r>
            <a:r>
              <a:rPr dirty="0" sz="2400" spc="-30" b="1">
                <a:latin typeface="Arial"/>
                <a:cs typeface="Arial"/>
              </a:rPr>
              <a:t> </a:t>
            </a:r>
            <a:r>
              <a:rPr dirty="0" sz="2400" spc="-140" b="1">
                <a:latin typeface="Arial"/>
                <a:cs typeface="Arial"/>
              </a:rPr>
              <a:t>attendues.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31165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0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0388" y="1036065"/>
            <a:ext cx="8611870" cy="4293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709670" algn="l"/>
              </a:tabLst>
            </a:pPr>
            <a:r>
              <a:rPr dirty="0" u="heavy" sz="2400" spc="-1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Mettre </a:t>
            </a:r>
            <a:r>
              <a:rPr dirty="0" u="heavy" sz="2400" spc="-1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les </a:t>
            </a:r>
            <a:r>
              <a:rPr dirty="0" u="heavy" sz="24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élèves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</a:t>
            </a:r>
            <a:r>
              <a:rPr dirty="0" u="heavy" sz="2400" spc="-11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400" spc="-1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activité	</a:t>
            </a:r>
            <a:r>
              <a:rPr dirty="0" u="heavy" sz="2400" spc="-2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puis </a:t>
            </a:r>
            <a:r>
              <a:rPr dirty="0" u="heavy" sz="2400" spc="-1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 </a:t>
            </a:r>
            <a:r>
              <a:rPr dirty="0" u="heavy" sz="2400" spc="-1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situation </a:t>
            </a:r>
            <a:r>
              <a:rPr dirty="0" u="heavy" sz="24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d’analyse </a:t>
            </a:r>
            <a:r>
              <a:rPr dirty="0" u="heavy" sz="2400" spc="-1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réflexive </a:t>
            </a:r>
            <a:r>
              <a:rPr dirty="0" u="heavy" sz="24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au </a:t>
            </a:r>
            <a:r>
              <a:rPr dirty="0" sz="2400" spc="-165" b="1">
                <a:latin typeface="Arial"/>
                <a:cs typeface="Arial"/>
              </a:rPr>
              <a:t>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service des</a:t>
            </a:r>
            <a:r>
              <a:rPr dirty="0" u="heavy" sz="2400" spc="-2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apprentissages</a:t>
            </a:r>
            <a:endParaRPr sz="2400">
              <a:latin typeface="Carlito"/>
              <a:cs typeface="Carlito"/>
            </a:endParaRPr>
          </a:p>
          <a:p>
            <a:pPr marL="299085" marR="635000" indent="-287020">
              <a:lnSpc>
                <a:spcPct val="100000"/>
              </a:lnSpc>
              <a:spcBef>
                <a:spcPts val="1920"/>
              </a:spcBef>
              <a:buChar char="-"/>
              <a:tabLst>
                <a:tab pos="299085" algn="l"/>
                <a:tab pos="299720" algn="l"/>
                <a:tab pos="7010400" algn="l"/>
              </a:tabLst>
            </a:pPr>
            <a:r>
              <a:rPr dirty="0" sz="2400" spc="-110">
                <a:latin typeface="Trebuchet MS"/>
                <a:cs typeface="Trebuchet MS"/>
              </a:rPr>
              <a:t>Diversifier </a:t>
            </a:r>
            <a:r>
              <a:rPr dirty="0" sz="2400" spc="-135">
                <a:latin typeface="Trebuchet MS"/>
                <a:cs typeface="Trebuchet MS"/>
              </a:rPr>
              <a:t>la </a:t>
            </a:r>
            <a:r>
              <a:rPr dirty="0" sz="2400" spc="-130">
                <a:latin typeface="Trebuchet MS"/>
                <a:cs typeface="Trebuchet MS"/>
              </a:rPr>
              <a:t>place </a:t>
            </a:r>
            <a:r>
              <a:rPr dirty="0" sz="2400" spc="-140">
                <a:latin typeface="Trebuchet MS"/>
                <a:cs typeface="Trebuchet MS"/>
              </a:rPr>
              <a:t>et </a:t>
            </a:r>
            <a:r>
              <a:rPr dirty="0" sz="2400" spc="-70">
                <a:latin typeface="Trebuchet MS"/>
                <a:cs typeface="Trebuchet MS"/>
              </a:rPr>
              <a:t>du </a:t>
            </a:r>
            <a:r>
              <a:rPr dirty="0" sz="2400" spc="-110">
                <a:latin typeface="Trebuchet MS"/>
                <a:cs typeface="Trebuchet MS"/>
              </a:rPr>
              <a:t>rôle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180">
                <a:latin typeface="Trebuchet MS"/>
                <a:cs typeface="Trebuchet MS"/>
              </a:rPr>
              <a:t>l’élève </a:t>
            </a:r>
            <a:r>
              <a:rPr dirty="0" sz="2400" spc="-75">
                <a:latin typeface="Trebuchet MS"/>
                <a:cs typeface="Trebuchet MS"/>
              </a:rPr>
              <a:t>dans</a:t>
            </a:r>
            <a:r>
              <a:rPr dirty="0" sz="2400" spc="-9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classe	</a:t>
            </a:r>
            <a:r>
              <a:rPr dirty="0" sz="2400" spc="-70">
                <a:latin typeface="Trebuchet MS"/>
                <a:cs typeface="Trebuchet MS"/>
              </a:rPr>
              <a:t>=&gt; </a:t>
            </a:r>
            <a:r>
              <a:rPr dirty="0" sz="2400" spc="-140">
                <a:latin typeface="Trebuchet MS"/>
                <a:cs typeface="Trebuchet MS"/>
              </a:rPr>
              <a:t>le  </a:t>
            </a:r>
            <a:r>
              <a:rPr dirty="0" sz="2400" spc="-105">
                <a:latin typeface="Trebuchet MS"/>
                <a:cs typeface="Trebuchet MS"/>
              </a:rPr>
              <a:t>fonctionnement</a:t>
            </a:r>
            <a:r>
              <a:rPr dirty="0" sz="2400" spc="-195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ordinaire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la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classe</a:t>
            </a:r>
            <a:r>
              <a:rPr dirty="0" sz="2400" spc="-170">
                <a:latin typeface="Trebuchet MS"/>
                <a:cs typeface="Trebuchet MS"/>
              </a:rPr>
              <a:t> </a:t>
            </a:r>
            <a:r>
              <a:rPr dirty="0" sz="2400" spc="-90">
                <a:latin typeface="Trebuchet MS"/>
                <a:cs typeface="Trebuchet MS"/>
              </a:rPr>
              <a:t>ne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doit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pas</a:t>
            </a:r>
            <a:r>
              <a:rPr dirty="0" sz="2400" spc="-185">
                <a:latin typeface="Trebuchet MS"/>
                <a:cs typeface="Trebuchet MS"/>
              </a:rPr>
              <a:t> </a:t>
            </a:r>
            <a:r>
              <a:rPr dirty="0" sz="2400" spc="-85">
                <a:latin typeface="Trebuchet MS"/>
                <a:cs typeface="Trebuchet MS"/>
              </a:rPr>
              <a:t>assigner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80">
                <a:latin typeface="Trebuchet MS"/>
                <a:cs typeface="Trebuchet MS"/>
              </a:rPr>
              <a:t>pas  </a:t>
            </a:r>
            <a:r>
              <a:rPr dirty="0" sz="2400" spc="-180">
                <a:latin typeface="Trebuchet MS"/>
                <a:cs typeface="Trebuchet MS"/>
              </a:rPr>
              <a:t>l’élève </a:t>
            </a:r>
            <a:r>
              <a:rPr dirty="0" sz="2400" spc="-114">
                <a:latin typeface="Trebuchet MS"/>
                <a:cs typeface="Trebuchet MS"/>
              </a:rPr>
              <a:t>à </a:t>
            </a:r>
            <a:r>
              <a:rPr dirty="0" sz="2400" spc="-80">
                <a:latin typeface="Trebuchet MS"/>
                <a:cs typeface="Trebuchet MS"/>
              </a:rPr>
              <a:t>une </a:t>
            </a:r>
            <a:r>
              <a:rPr dirty="0" sz="2400" spc="-155">
                <a:latin typeface="Trebuchet MS"/>
                <a:cs typeface="Trebuchet MS"/>
              </a:rPr>
              <a:t>place, </a:t>
            </a:r>
            <a:r>
              <a:rPr dirty="0" sz="2400" spc="-95">
                <a:latin typeface="Trebuchet MS"/>
                <a:cs typeface="Trebuchet MS"/>
              </a:rPr>
              <a:t>ni </a:t>
            </a:r>
            <a:r>
              <a:rPr dirty="0" sz="2400" spc="-130">
                <a:latin typeface="Trebuchet MS"/>
                <a:cs typeface="Trebuchet MS"/>
              </a:rPr>
              <a:t>l’isoler </a:t>
            </a:r>
            <a:r>
              <a:rPr dirty="0" sz="2400" spc="-110">
                <a:latin typeface="Trebuchet MS"/>
                <a:cs typeface="Trebuchet MS"/>
              </a:rPr>
              <a:t>systématiquement </a:t>
            </a:r>
            <a:r>
              <a:rPr dirty="0" sz="2400" spc="-75">
                <a:latin typeface="Trebuchet MS"/>
                <a:cs typeface="Trebuchet MS"/>
              </a:rPr>
              <a:t>dans </a:t>
            </a:r>
            <a:r>
              <a:rPr dirty="0" sz="2400" spc="-135">
                <a:latin typeface="Trebuchet MS"/>
                <a:cs typeface="Trebuchet MS"/>
              </a:rPr>
              <a:t>la  </a:t>
            </a:r>
            <a:r>
              <a:rPr dirty="0" sz="2400" spc="-100">
                <a:latin typeface="Trebuchet MS"/>
                <a:cs typeface="Trebuchet MS"/>
              </a:rPr>
              <a:t>construction</a:t>
            </a:r>
            <a:r>
              <a:rPr dirty="0" sz="2400" spc="-20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de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65">
                <a:latin typeface="Trebuchet MS"/>
                <a:cs typeface="Trebuchet MS"/>
              </a:rPr>
              <a:t>ses</a:t>
            </a:r>
            <a:r>
              <a:rPr dirty="0" sz="2400" spc="-180">
                <a:latin typeface="Trebuchet MS"/>
                <a:cs typeface="Trebuchet MS"/>
              </a:rPr>
              <a:t> </a:t>
            </a:r>
            <a:r>
              <a:rPr dirty="0" sz="2400" spc="-100">
                <a:latin typeface="Trebuchet MS"/>
                <a:cs typeface="Trebuchet MS"/>
              </a:rPr>
              <a:t>apprentissage</a:t>
            </a:r>
            <a:r>
              <a:rPr dirty="0" sz="2400" spc="-175">
                <a:latin typeface="Trebuchet MS"/>
                <a:cs typeface="Trebuchet MS"/>
              </a:rPr>
              <a:t> </a:t>
            </a:r>
            <a:r>
              <a:rPr dirty="0" sz="2400" spc="-135">
                <a:latin typeface="Trebuchet MS"/>
                <a:cs typeface="Trebuchet MS"/>
              </a:rPr>
              <a:t>et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favoriser</a:t>
            </a:r>
            <a:r>
              <a:rPr dirty="0" sz="2400" spc="-150">
                <a:latin typeface="Trebuchet MS"/>
                <a:cs typeface="Trebuchet MS"/>
              </a:rPr>
              <a:t>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190">
                <a:latin typeface="Trebuchet MS"/>
                <a:cs typeface="Trebuchet MS"/>
              </a:rPr>
              <a:t> </a:t>
            </a:r>
            <a:r>
              <a:rPr dirty="0" sz="2400" spc="-114">
                <a:latin typeface="Trebuchet MS"/>
                <a:cs typeface="Trebuchet MS"/>
              </a:rPr>
              <a:t>échanges.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rebuchet MS"/>
              <a:buChar char="-"/>
            </a:pPr>
            <a:endParaRPr sz="2450">
              <a:latin typeface="Trebuchet MS"/>
              <a:cs typeface="Trebuchet MS"/>
            </a:endParaRPr>
          </a:p>
          <a:p>
            <a:pPr marL="299085" marR="34290" indent="-287020">
              <a:lnSpc>
                <a:spcPct val="100000"/>
              </a:lnSpc>
              <a:buChar char="-"/>
              <a:tabLst>
                <a:tab pos="299085" algn="l"/>
                <a:tab pos="299720" algn="l"/>
              </a:tabLst>
            </a:pPr>
            <a:r>
              <a:rPr dirty="0" sz="2400" spc="-125">
                <a:latin typeface="Trebuchet MS"/>
                <a:cs typeface="Trebuchet MS"/>
              </a:rPr>
              <a:t>Varier </a:t>
            </a:r>
            <a:r>
              <a:rPr dirty="0" sz="2400" spc="-105">
                <a:latin typeface="Trebuchet MS"/>
                <a:cs typeface="Trebuchet MS"/>
              </a:rPr>
              <a:t>les </a:t>
            </a:r>
            <a:r>
              <a:rPr dirty="0" sz="2400" spc="-95">
                <a:latin typeface="Trebuchet MS"/>
                <a:cs typeface="Trebuchet MS"/>
              </a:rPr>
              <a:t>formes </a:t>
            </a:r>
            <a:r>
              <a:rPr dirty="0" sz="2400" spc="-100">
                <a:latin typeface="Trebuchet MS"/>
                <a:cs typeface="Trebuchet MS"/>
              </a:rPr>
              <a:t>de </a:t>
            </a:r>
            <a:r>
              <a:rPr dirty="0" sz="2400" spc="-90">
                <a:latin typeface="Trebuchet MS"/>
                <a:cs typeface="Trebuchet MS"/>
              </a:rPr>
              <a:t>mise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35">
                <a:latin typeface="Trebuchet MS"/>
                <a:cs typeface="Trebuchet MS"/>
              </a:rPr>
              <a:t>activité </a:t>
            </a:r>
            <a:r>
              <a:rPr dirty="0" sz="2400" spc="-110">
                <a:latin typeface="Trebuchet MS"/>
                <a:cs typeface="Trebuchet MS"/>
              </a:rPr>
              <a:t>(prendre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00">
                <a:latin typeface="Trebuchet MS"/>
                <a:cs typeface="Trebuchet MS"/>
              </a:rPr>
              <a:t>responsabilité</a:t>
            </a:r>
            <a:r>
              <a:rPr dirty="0" sz="2400" spc="-365">
                <a:latin typeface="Trebuchet MS"/>
                <a:cs typeface="Trebuchet MS"/>
              </a:rPr>
              <a:t> </a:t>
            </a:r>
            <a:r>
              <a:rPr dirty="0" sz="2400" spc="-150">
                <a:latin typeface="Trebuchet MS"/>
                <a:cs typeface="Trebuchet MS"/>
              </a:rPr>
              <a:t>tel  </a:t>
            </a:r>
            <a:r>
              <a:rPr dirty="0" sz="2400" spc="-40">
                <a:latin typeface="Trebuchet MS"/>
                <a:cs typeface="Trebuchet MS"/>
              </a:rPr>
              <a:t>ou </a:t>
            </a:r>
            <a:r>
              <a:rPr dirty="0" sz="2400" spc="-150">
                <a:latin typeface="Trebuchet MS"/>
                <a:cs typeface="Trebuchet MS"/>
              </a:rPr>
              <a:t>tel </a:t>
            </a:r>
            <a:r>
              <a:rPr dirty="0" sz="2400" spc="-95">
                <a:latin typeface="Trebuchet MS"/>
                <a:cs typeface="Trebuchet MS"/>
              </a:rPr>
              <a:t>poste </a:t>
            </a:r>
            <a:r>
              <a:rPr dirty="0" sz="2400" spc="-75">
                <a:latin typeface="Trebuchet MS"/>
                <a:cs typeface="Trebuchet MS"/>
              </a:rPr>
              <a:t>dans </a:t>
            </a:r>
            <a:r>
              <a:rPr dirty="0" sz="2400" spc="-80">
                <a:latin typeface="Trebuchet MS"/>
                <a:cs typeface="Trebuchet MS"/>
              </a:rPr>
              <a:t>une </a:t>
            </a:r>
            <a:r>
              <a:rPr dirty="0" sz="2400" spc="-135">
                <a:latin typeface="Trebuchet MS"/>
                <a:cs typeface="Trebuchet MS"/>
              </a:rPr>
              <a:t>activité </a:t>
            </a:r>
            <a:r>
              <a:rPr dirty="0" sz="2400" spc="-110">
                <a:latin typeface="Trebuchet MS"/>
                <a:cs typeface="Trebuchet MS"/>
              </a:rPr>
              <a:t>professionnelle, </a:t>
            </a:r>
            <a:r>
              <a:rPr dirty="0" sz="2400" spc="-85">
                <a:latin typeface="Trebuchet MS"/>
                <a:cs typeface="Trebuchet MS"/>
              </a:rPr>
              <a:t>résoudre </a:t>
            </a:r>
            <a:r>
              <a:rPr dirty="0" sz="2400" spc="-55">
                <a:latin typeface="Trebuchet MS"/>
                <a:cs typeface="Trebuchet MS"/>
              </a:rPr>
              <a:t>un  </a:t>
            </a:r>
            <a:r>
              <a:rPr dirty="0" sz="2400" spc="-100">
                <a:latin typeface="Trebuchet MS"/>
                <a:cs typeface="Trebuchet MS"/>
              </a:rPr>
              <a:t>problème </a:t>
            </a:r>
            <a:r>
              <a:rPr dirty="0" sz="2400" spc="-85">
                <a:latin typeface="Trebuchet MS"/>
                <a:cs typeface="Trebuchet MS"/>
              </a:rPr>
              <a:t>en </a:t>
            </a:r>
            <a:r>
              <a:rPr dirty="0" sz="2400" spc="-114">
                <a:latin typeface="Trebuchet MS"/>
                <a:cs typeface="Trebuchet MS"/>
              </a:rPr>
              <a:t>groupe, </a:t>
            </a:r>
            <a:r>
              <a:rPr dirty="0" sz="2400" spc="-200">
                <a:latin typeface="Trebuchet MS"/>
                <a:cs typeface="Trebuchet MS"/>
              </a:rPr>
              <a:t>etc.), </a:t>
            </a:r>
            <a:r>
              <a:rPr dirty="0" sz="2400" spc="-45">
                <a:latin typeface="Trebuchet MS"/>
                <a:cs typeface="Trebuchet MS"/>
              </a:rPr>
              <a:t>non </a:t>
            </a:r>
            <a:r>
              <a:rPr dirty="0" sz="2400" spc="-100">
                <a:latin typeface="Trebuchet MS"/>
                <a:cs typeface="Trebuchet MS"/>
              </a:rPr>
              <a:t>seulement </a:t>
            </a:r>
            <a:r>
              <a:rPr dirty="0" sz="2400" spc="-120">
                <a:latin typeface="Trebuchet MS"/>
                <a:cs typeface="Trebuchet MS"/>
              </a:rPr>
              <a:t>autorise, </a:t>
            </a:r>
            <a:r>
              <a:rPr dirty="0" sz="2400" spc="-90">
                <a:latin typeface="Trebuchet MS"/>
                <a:cs typeface="Trebuchet MS"/>
              </a:rPr>
              <a:t>mais </a:t>
            </a:r>
            <a:r>
              <a:rPr dirty="0" sz="2400" spc="-75">
                <a:latin typeface="Trebuchet MS"/>
                <a:cs typeface="Trebuchet MS"/>
              </a:rPr>
              <a:t>aussi  </a:t>
            </a:r>
            <a:r>
              <a:rPr dirty="0" sz="2400" spc="-114">
                <a:latin typeface="Trebuchet MS"/>
                <a:cs typeface="Trebuchet MS"/>
              </a:rPr>
              <a:t>favorise </a:t>
            </a:r>
            <a:r>
              <a:rPr dirty="0" sz="2400" spc="-135">
                <a:latin typeface="Trebuchet MS"/>
                <a:cs typeface="Trebuchet MS"/>
              </a:rPr>
              <a:t>et </a:t>
            </a:r>
            <a:r>
              <a:rPr dirty="0" sz="2400" spc="-100">
                <a:latin typeface="Trebuchet MS"/>
                <a:cs typeface="Trebuchet MS"/>
              </a:rPr>
              <a:t>valorise </a:t>
            </a:r>
            <a:r>
              <a:rPr dirty="0" sz="2400" spc="-105">
                <a:latin typeface="Trebuchet MS"/>
                <a:cs typeface="Trebuchet MS"/>
              </a:rPr>
              <a:t>les</a:t>
            </a:r>
            <a:r>
              <a:rPr dirty="0" sz="2400" spc="-405">
                <a:latin typeface="Trebuchet MS"/>
                <a:cs typeface="Trebuchet MS"/>
              </a:rPr>
              <a:t> </a:t>
            </a:r>
            <a:r>
              <a:rPr dirty="0" sz="2400" spc="-125">
                <a:latin typeface="Trebuchet MS"/>
                <a:cs typeface="Trebuchet MS"/>
              </a:rPr>
              <a:t>interactions.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8140" marR="5080" indent="-16002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220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072641"/>
            <a:ext cx="8987155" cy="5335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36854">
              <a:lnSpc>
                <a:spcPct val="100000"/>
              </a:lnSpc>
              <a:spcBef>
                <a:spcPts val="100"/>
              </a:spcBef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Construire tout autant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«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techniques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»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sz="2400" b="1"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 transversales, constitutives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ensemble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 </a:t>
            </a:r>
            <a:r>
              <a:rPr dirty="0" sz="2400" spc="-10" b="1"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professionnelles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Carlito"/>
              <a:cs typeface="Carlito"/>
            </a:endParaRPr>
          </a:p>
          <a:p>
            <a:pPr algn="just" marL="299085" marR="5080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800" spc="-40">
                <a:latin typeface="Trebuchet MS"/>
                <a:cs typeface="Trebuchet MS"/>
              </a:rPr>
              <a:t>Dans un </a:t>
            </a:r>
            <a:r>
              <a:rPr dirty="0" sz="1800" spc="-70">
                <a:latin typeface="Trebuchet MS"/>
                <a:cs typeface="Trebuchet MS"/>
              </a:rPr>
              <a:t>univers professionnel </a:t>
            </a:r>
            <a:r>
              <a:rPr dirty="0" sz="1800" spc="-90">
                <a:latin typeface="Trebuchet MS"/>
                <a:cs typeface="Trebuchet MS"/>
              </a:rPr>
              <a:t>incertain </a:t>
            </a:r>
            <a:r>
              <a:rPr dirty="0" sz="1800" spc="-110">
                <a:latin typeface="Trebuchet MS"/>
                <a:cs typeface="Trebuchet MS"/>
              </a:rPr>
              <a:t>(la </a:t>
            </a:r>
            <a:r>
              <a:rPr dirty="0" sz="1800" spc="-85">
                <a:latin typeface="Trebuchet MS"/>
                <a:cs typeface="Trebuchet MS"/>
              </a:rPr>
              <a:t>moitié </a:t>
            </a:r>
            <a:r>
              <a:rPr dirty="0" sz="1800" spc="-60">
                <a:latin typeface="Trebuchet MS"/>
                <a:cs typeface="Trebuchet MS"/>
              </a:rPr>
              <a:t>des </a:t>
            </a:r>
            <a:r>
              <a:rPr dirty="0" sz="1800" spc="-70">
                <a:latin typeface="Trebuchet MS"/>
                <a:cs typeface="Trebuchet MS"/>
              </a:rPr>
              <a:t>emplois </a:t>
            </a:r>
            <a:r>
              <a:rPr dirty="0" sz="1800" spc="-75">
                <a:latin typeface="Trebuchet MS"/>
                <a:cs typeface="Trebuchet MS"/>
              </a:rPr>
              <a:t>verront </a:t>
            </a:r>
            <a:r>
              <a:rPr dirty="0" sz="1800" spc="-80">
                <a:latin typeface="Trebuchet MS"/>
                <a:cs typeface="Trebuchet MS"/>
              </a:rPr>
              <a:t>leur </a:t>
            </a:r>
            <a:r>
              <a:rPr dirty="0" sz="1800" spc="-75">
                <a:latin typeface="Trebuchet MS"/>
                <a:cs typeface="Trebuchet MS"/>
              </a:rPr>
              <a:t>contenu  sensiblement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0">
                <a:latin typeface="Trebuchet MS"/>
                <a:cs typeface="Trebuchet MS"/>
              </a:rPr>
              <a:t>profondément </a:t>
            </a:r>
            <a:r>
              <a:rPr dirty="0" sz="1800" spc="-75">
                <a:latin typeface="Trebuchet MS"/>
                <a:cs typeface="Trebuchet MS"/>
              </a:rPr>
              <a:t>transformés </a:t>
            </a:r>
            <a:r>
              <a:rPr dirty="0" sz="1800" spc="-120">
                <a:latin typeface="Trebuchet MS"/>
                <a:cs typeface="Trebuchet MS"/>
              </a:rPr>
              <a:t>d’ici </a:t>
            </a:r>
            <a:r>
              <a:rPr dirty="0" sz="1800" spc="-35">
                <a:latin typeface="Trebuchet MS"/>
                <a:cs typeface="Trebuchet MS"/>
              </a:rPr>
              <a:t>10 </a:t>
            </a:r>
            <a:r>
              <a:rPr dirty="0" sz="1800" spc="-95">
                <a:latin typeface="Trebuchet MS"/>
                <a:cs typeface="Trebuchet MS"/>
              </a:rPr>
              <a:t>ans),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70">
                <a:latin typeface="Trebuchet MS"/>
                <a:cs typeface="Trebuchet MS"/>
              </a:rPr>
              <a:t>même </a:t>
            </a:r>
            <a:r>
              <a:rPr dirty="0" sz="1800" spc="-65">
                <a:latin typeface="Trebuchet MS"/>
                <a:cs typeface="Trebuchet MS"/>
              </a:rPr>
              <a:t>si </a:t>
            </a:r>
            <a:r>
              <a:rPr dirty="0" sz="1800" spc="-100">
                <a:latin typeface="Trebuchet MS"/>
                <a:cs typeface="Trebuchet MS"/>
              </a:rPr>
              <a:t>le </a:t>
            </a:r>
            <a:r>
              <a:rPr dirty="0" sz="1800" spc="-75">
                <a:latin typeface="Trebuchet MS"/>
                <a:cs typeface="Trebuchet MS"/>
              </a:rPr>
              <a:t>niveau de  </a:t>
            </a:r>
            <a:r>
              <a:rPr dirty="0" sz="1800" spc="-90">
                <a:latin typeface="Trebuchet MS"/>
                <a:cs typeface="Trebuchet MS"/>
              </a:rPr>
              <a:t>qualification reste </a:t>
            </a:r>
            <a:r>
              <a:rPr dirty="0" sz="1800" spc="-55">
                <a:latin typeface="Trebuchet MS"/>
                <a:cs typeface="Trebuchet MS"/>
              </a:rPr>
              <a:t>une </a:t>
            </a:r>
            <a:r>
              <a:rPr dirty="0" sz="1800" spc="-95">
                <a:latin typeface="Trebuchet MS"/>
                <a:cs typeface="Trebuchet MS"/>
              </a:rPr>
              <a:t>protection, </a:t>
            </a:r>
            <a:r>
              <a:rPr dirty="0" sz="1800" spc="-85">
                <a:latin typeface="Trebuchet MS"/>
                <a:cs typeface="Trebuchet MS"/>
              </a:rPr>
              <a:t>convergence </a:t>
            </a:r>
            <a:r>
              <a:rPr dirty="0" sz="1800" spc="-90">
                <a:latin typeface="Trebuchet MS"/>
                <a:cs typeface="Trebuchet MS"/>
              </a:rPr>
              <a:t>d’organismes </a:t>
            </a:r>
            <a:r>
              <a:rPr dirty="0" sz="1800" spc="-65">
                <a:latin typeface="Trebuchet MS"/>
                <a:cs typeface="Trebuchet MS"/>
              </a:rPr>
              <a:t>reconnus </a:t>
            </a:r>
            <a:r>
              <a:rPr dirty="0" sz="1800" spc="-85">
                <a:latin typeface="Trebuchet MS"/>
                <a:cs typeface="Trebuchet MS"/>
              </a:rPr>
              <a:t>(Conseil </a:t>
            </a:r>
            <a:r>
              <a:rPr dirty="0" sz="1800" spc="-70">
                <a:latin typeface="Trebuchet MS"/>
                <a:cs typeface="Trebuchet MS"/>
              </a:rPr>
              <a:t>supérieur </a:t>
            </a:r>
            <a:r>
              <a:rPr dirty="0" sz="1800" spc="-75">
                <a:latin typeface="Trebuchet MS"/>
                <a:cs typeface="Trebuchet MS"/>
              </a:rPr>
              <a:t>de  </a:t>
            </a:r>
            <a:r>
              <a:rPr dirty="0" sz="1800" spc="-114">
                <a:latin typeface="Trebuchet MS"/>
                <a:cs typeface="Trebuchet MS"/>
              </a:rPr>
              <a:t>l’emploi </a:t>
            </a:r>
            <a:r>
              <a:rPr dirty="0" sz="1800" spc="-70">
                <a:latin typeface="Trebuchet MS"/>
                <a:cs typeface="Trebuchet MS"/>
              </a:rPr>
              <a:t>mais </a:t>
            </a:r>
            <a:r>
              <a:rPr dirty="0" sz="1800" spc="-95">
                <a:latin typeface="Trebuchet MS"/>
                <a:cs typeface="Trebuchet MS"/>
              </a:rPr>
              <a:t>avant </a:t>
            </a:r>
            <a:r>
              <a:rPr dirty="0" sz="1800" spc="-125">
                <a:latin typeface="Trebuchet MS"/>
                <a:cs typeface="Trebuchet MS"/>
              </a:rPr>
              <a:t>lui, </a:t>
            </a:r>
            <a:r>
              <a:rPr dirty="0" sz="1800" spc="-85">
                <a:latin typeface="Trebuchet MS"/>
                <a:cs typeface="Trebuchet MS"/>
              </a:rPr>
              <a:t>Unesco, </a:t>
            </a:r>
            <a:r>
              <a:rPr dirty="0" sz="1800" spc="-110">
                <a:latin typeface="Trebuchet MS"/>
                <a:cs typeface="Trebuchet MS"/>
              </a:rPr>
              <a:t>Ocde, </a:t>
            </a:r>
            <a:r>
              <a:rPr dirty="0" sz="1800" spc="-45">
                <a:latin typeface="Trebuchet MS"/>
                <a:cs typeface="Trebuchet MS"/>
              </a:rPr>
              <a:t>Union </a:t>
            </a:r>
            <a:r>
              <a:rPr dirty="0" sz="1800" spc="-65">
                <a:latin typeface="Trebuchet MS"/>
                <a:cs typeface="Trebuchet MS"/>
              </a:rPr>
              <a:t>européenne </a:t>
            </a:r>
            <a:r>
              <a:rPr dirty="0" sz="1800" spc="-140">
                <a:latin typeface="Trebuchet MS"/>
                <a:cs typeface="Trebuchet MS"/>
              </a:rPr>
              <a:t>etc.) </a:t>
            </a:r>
            <a:r>
              <a:rPr dirty="0" sz="1800" spc="-50">
                <a:latin typeface="Trebuchet MS"/>
                <a:cs typeface="Trebuchet MS"/>
              </a:rPr>
              <a:t>pour </a:t>
            </a:r>
            <a:r>
              <a:rPr dirty="0" sz="1800" spc="-90">
                <a:latin typeface="Trebuchet MS"/>
                <a:cs typeface="Trebuchet MS"/>
              </a:rPr>
              <a:t>conclure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100">
                <a:latin typeface="Trebuchet MS"/>
                <a:cs typeface="Trebuchet MS"/>
              </a:rPr>
              <a:t>inciter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114">
                <a:latin typeface="Trebuchet MS"/>
                <a:cs typeface="Trebuchet MS"/>
              </a:rPr>
              <a:t>la  </a:t>
            </a:r>
            <a:r>
              <a:rPr dirty="0" sz="1800" spc="-85">
                <a:latin typeface="Trebuchet MS"/>
                <a:cs typeface="Trebuchet MS"/>
              </a:rPr>
              <a:t>nécessité </a:t>
            </a:r>
            <a:r>
              <a:rPr dirty="0" sz="1800" spc="-75">
                <a:latin typeface="Trebuchet MS"/>
                <a:cs typeface="Trebuchet MS"/>
              </a:rPr>
              <a:t>de doter </a:t>
            </a:r>
            <a:r>
              <a:rPr dirty="0" sz="1800" spc="-80">
                <a:latin typeface="Trebuchet MS"/>
                <a:cs typeface="Trebuchet MS"/>
              </a:rPr>
              <a:t>les citoyens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80">
                <a:latin typeface="Trebuchet MS"/>
                <a:cs typeface="Trebuchet MS"/>
              </a:rPr>
              <a:t>compétences transversales </a:t>
            </a:r>
            <a:r>
              <a:rPr dirty="0" sz="1800" spc="-85">
                <a:latin typeface="Trebuchet MS"/>
                <a:cs typeface="Trebuchet MS"/>
              </a:rPr>
              <a:t>(compétences </a:t>
            </a:r>
            <a:r>
              <a:rPr dirty="0" sz="1800" spc="-65">
                <a:latin typeface="Trebuchet MS"/>
                <a:cs typeface="Trebuchet MS"/>
              </a:rPr>
              <a:t>numériques  </a:t>
            </a:r>
            <a:r>
              <a:rPr dirty="0" sz="1800" spc="-70">
                <a:latin typeface="Trebuchet MS"/>
                <a:cs typeface="Trebuchet MS"/>
              </a:rPr>
              <a:t>mais </a:t>
            </a:r>
            <a:r>
              <a:rPr dirty="0" sz="1800" spc="-55">
                <a:latin typeface="Trebuchet MS"/>
                <a:cs typeface="Trebuchet MS"/>
              </a:rPr>
              <a:t>aussi </a:t>
            </a:r>
            <a:r>
              <a:rPr dirty="0" sz="1800" spc="-80">
                <a:latin typeface="Trebuchet MS"/>
                <a:cs typeface="Trebuchet MS"/>
              </a:rPr>
              <a:t>cognitives </a:t>
            </a:r>
            <a:r>
              <a:rPr dirty="0" sz="1800" spc="-125">
                <a:latin typeface="Trebuchet MS"/>
                <a:cs typeface="Trebuchet MS"/>
              </a:rPr>
              <a:t>(littératie, </a:t>
            </a:r>
            <a:r>
              <a:rPr dirty="0" sz="1800" spc="-100">
                <a:latin typeface="Trebuchet MS"/>
                <a:cs typeface="Trebuchet MS"/>
              </a:rPr>
              <a:t>numératie), </a:t>
            </a:r>
            <a:r>
              <a:rPr dirty="0" sz="1800" spc="-75">
                <a:latin typeface="Trebuchet MS"/>
                <a:cs typeface="Trebuchet MS"/>
              </a:rPr>
              <a:t>sociales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80">
                <a:latin typeface="Trebuchet MS"/>
                <a:cs typeface="Trebuchet MS"/>
              </a:rPr>
              <a:t>situationnelles </a:t>
            </a:r>
            <a:r>
              <a:rPr dirty="0" sz="1800" spc="-110">
                <a:latin typeface="Trebuchet MS"/>
                <a:cs typeface="Trebuchet MS"/>
              </a:rPr>
              <a:t>(capacité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65">
                <a:latin typeface="Trebuchet MS"/>
                <a:cs typeface="Trebuchet MS"/>
              </a:rPr>
              <a:t>résoudre  </a:t>
            </a:r>
            <a:r>
              <a:rPr dirty="0" sz="1800" spc="-55">
                <a:latin typeface="Trebuchet MS"/>
                <a:cs typeface="Trebuchet MS"/>
              </a:rPr>
              <a:t>des </a:t>
            </a:r>
            <a:r>
              <a:rPr dirty="0" sz="1800" spc="-85">
                <a:latin typeface="Trebuchet MS"/>
                <a:cs typeface="Trebuchet MS"/>
              </a:rPr>
              <a:t>problèmes, à </a:t>
            </a:r>
            <a:r>
              <a:rPr dirty="0" sz="1800" spc="-105">
                <a:latin typeface="Trebuchet MS"/>
                <a:cs typeface="Trebuchet MS"/>
              </a:rPr>
              <a:t>travailler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95">
                <a:latin typeface="Trebuchet MS"/>
                <a:cs typeface="Trebuchet MS"/>
              </a:rPr>
              <a:t>équipe, intelligence </a:t>
            </a:r>
            <a:r>
              <a:rPr dirty="0" sz="1800" spc="-105">
                <a:latin typeface="Trebuchet MS"/>
                <a:cs typeface="Trebuchet MS"/>
              </a:rPr>
              <a:t>sociale, </a:t>
            </a:r>
            <a:r>
              <a:rPr dirty="0" sz="1800" spc="-80">
                <a:latin typeface="Trebuchet MS"/>
                <a:cs typeface="Trebuchet MS"/>
              </a:rPr>
              <a:t>autonomie, </a:t>
            </a:r>
            <a:r>
              <a:rPr dirty="0" sz="1800" spc="-105">
                <a:latin typeface="Trebuchet MS"/>
                <a:cs typeface="Trebuchet MS"/>
              </a:rPr>
              <a:t>capacité </a:t>
            </a:r>
            <a:r>
              <a:rPr dirty="0" sz="1800" spc="-100">
                <a:latin typeface="Trebuchet MS"/>
                <a:cs typeface="Trebuchet MS"/>
              </a:rPr>
              <a:t>d’apprendre</a:t>
            </a:r>
            <a:r>
              <a:rPr dirty="0" sz="1800" spc="-3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  </a:t>
            </a:r>
            <a:r>
              <a:rPr dirty="0" sz="1800" spc="-80">
                <a:latin typeface="Trebuchet MS"/>
                <a:cs typeface="Trebuchet MS"/>
              </a:rPr>
              <a:t>apprendre) </a:t>
            </a:r>
            <a:r>
              <a:rPr dirty="0" sz="1800" spc="-65">
                <a:latin typeface="Trebuchet MS"/>
                <a:cs typeface="Trebuchet MS"/>
              </a:rPr>
              <a:t>au </a:t>
            </a:r>
            <a:r>
              <a:rPr dirty="0" sz="1800" spc="-50">
                <a:latin typeface="Trebuchet MS"/>
                <a:cs typeface="Trebuchet MS"/>
              </a:rPr>
              <a:t>moins </a:t>
            </a:r>
            <a:r>
              <a:rPr dirty="0" sz="1800" spc="-85">
                <a:latin typeface="Trebuchet MS"/>
                <a:cs typeface="Trebuchet MS"/>
              </a:rPr>
              <a:t>autant </a:t>
            </a:r>
            <a:r>
              <a:rPr dirty="0" sz="1800" spc="-65">
                <a:latin typeface="Trebuchet MS"/>
                <a:cs typeface="Trebuchet MS"/>
              </a:rPr>
              <a:t>que </a:t>
            </a:r>
            <a:r>
              <a:rPr dirty="0" sz="1800" spc="-75">
                <a:latin typeface="Trebuchet MS"/>
                <a:cs typeface="Trebuchet MS"/>
              </a:rPr>
              <a:t>de </a:t>
            </a:r>
            <a:r>
              <a:rPr dirty="0" sz="1800" spc="-85">
                <a:latin typeface="Trebuchet MS"/>
                <a:cs typeface="Trebuchet MS"/>
              </a:rPr>
              <a:t>compétences </a:t>
            </a:r>
            <a:r>
              <a:rPr dirty="0" sz="1800" spc="-75">
                <a:latin typeface="Trebuchet MS"/>
                <a:cs typeface="Trebuchet MS"/>
              </a:rPr>
              <a:t>professionnelles </a:t>
            </a:r>
            <a:r>
              <a:rPr dirty="0" sz="1800" spc="-50">
                <a:latin typeface="Trebuchet MS"/>
                <a:cs typeface="Trebuchet MS"/>
              </a:rPr>
              <a:t>pour </a:t>
            </a:r>
            <a:r>
              <a:rPr dirty="0" sz="1800" spc="-80">
                <a:latin typeface="Trebuchet MS"/>
                <a:cs typeface="Trebuchet MS"/>
              </a:rPr>
              <a:t>contribuer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80">
                <a:latin typeface="Trebuchet MS"/>
                <a:cs typeface="Trebuchet MS"/>
              </a:rPr>
              <a:t>leur  </a:t>
            </a:r>
            <a:r>
              <a:rPr dirty="0" sz="1800" spc="-70">
                <a:latin typeface="Trebuchet MS"/>
                <a:cs typeface="Trebuchet MS"/>
              </a:rPr>
              <a:t>insertion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105">
                <a:latin typeface="Trebuchet MS"/>
                <a:cs typeface="Trebuchet MS"/>
              </a:rPr>
              <a:t>et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2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leur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employabilité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tout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long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leur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20">
                <a:latin typeface="Trebuchet MS"/>
                <a:cs typeface="Trebuchet MS"/>
              </a:rPr>
              <a:t>vie.</a:t>
            </a:r>
            <a:endParaRPr sz="1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850">
              <a:latin typeface="Trebuchet MS"/>
              <a:cs typeface="Trebuchet MS"/>
            </a:endParaRPr>
          </a:p>
          <a:p>
            <a:pPr algn="just" marL="299085" marR="5080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1800" spc="-40">
                <a:latin typeface="Trebuchet MS"/>
                <a:cs typeface="Trebuchet MS"/>
              </a:rPr>
              <a:t>Des </a:t>
            </a:r>
            <a:r>
              <a:rPr dirty="0" sz="1800" spc="-80">
                <a:latin typeface="Trebuchet MS"/>
                <a:cs typeface="Trebuchet MS"/>
              </a:rPr>
              <a:t>compétences transversales </a:t>
            </a:r>
            <a:r>
              <a:rPr dirty="0" sz="1800" spc="-65">
                <a:latin typeface="Trebuchet MS"/>
                <a:cs typeface="Trebuchet MS"/>
              </a:rPr>
              <a:t>qui </a:t>
            </a:r>
            <a:r>
              <a:rPr dirty="0" sz="1800" spc="-55">
                <a:latin typeface="Trebuchet MS"/>
                <a:cs typeface="Trebuchet MS"/>
              </a:rPr>
              <a:t>sont </a:t>
            </a:r>
            <a:r>
              <a:rPr dirty="0" sz="1800" spc="-70">
                <a:latin typeface="Trebuchet MS"/>
                <a:cs typeface="Trebuchet MS"/>
              </a:rPr>
              <a:t>mobilisées </a:t>
            </a:r>
            <a:r>
              <a:rPr dirty="0" sz="1800" spc="-55">
                <a:latin typeface="Trebuchet MS"/>
                <a:cs typeface="Trebuchet MS"/>
              </a:rPr>
              <a:t>dans </a:t>
            </a:r>
            <a:r>
              <a:rPr dirty="0" sz="1800" spc="-80">
                <a:latin typeface="Trebuchet MS"/>
                <a:cs typeface="Trebuchet MS"/>
              </a:rPr>
              <a:t>les </a:t>
            </a:r>
            <a:r>
              <a:rPr dirty="0" sz="1800" spc="-90">
                <a:latin typeface="Trebuchet MS"/>
                <a:cs typeface="Trebuchet MS"/>
              </a:rPr>
              <a:t>métiers </a:t>
            </a:r>
            <a:r>
              <a:rPr dirty="0" sz="1800" spc="-105">
                <a:latin typeface="Trebuchet MS"/>
                <a:cs typeface="Trebuchet MS"/>
              </a:rPr>
              <a:t>et </a:t>
            </a:r>
            <a:r>
              <a:rPr dirty="0" sz="1800" spc="-80">
                <a:latin typeface="Trebuchet MS"/>
                <a:cs typeface="Trebuchet MS"/>
              </a:rPr>
              <a:t>contribuent </a:t>
            </a:r>
            <a:r>
              <a:rPr dirty="0" sz="1800" spc="-65">
                <a:latin typeface="Trebuchet MS"/>
                <a:cs typeface="Trebuchet MS"/>
              </a:rPr>
              <a:t>au  </a:t>
            </a:r>
            <a:r>
              <a:rPr dirty="0" sz="1800" spc="-75">
                <a:latin typeface="Trebuchet MS"/>
                <a:cs typeface="Trebuchet MS"/>
              </a:rPr>
              <a:t>développement </a:t>
            </a:r>
            <a:r>
              <a:rPr dirty="0" sz="1800" spc="-70">
                <a:latin typeface="Trebuchet MS"/>
                <a:cs typeface="Trebuchet MS"/>
              </a:rPr>
              <a:t>professionnel </a:t>
            </a:r>
            <a:r>
              <a:rPr dirty="0" sz="1800" spc="-55">
                <a:latin typeface="Trebuchet MS"/>
                <a:cs typeface="Trebuchet MS"/>
              </a:rPr>
              <a:t>des </a:t>
            </a:r>
            <a:r>
              <a:rPr dirty="0" sz="1800" spc="-90">
                <a:latin typeface="Trebuchet MS"/>
                <a:cs typeface="Trebuchet MS"/>
              </a:rPr>
              <a:t>jeunes </a:t>
            </a:r>
            <a:r>
              <a:rPr dirty="0" sz="1800" spc="-70">
                <a:latin typeface="Trebuchet MS"/>
                <a:cs typeface="Trebuchet MS"/>
              </a:rPr>
              <a:t>mais </a:t>
            </a:r>
            <a:r>
              <a:rPr dirty="0" sz="1800" spc="-65">
                <a:latin typeface="Trebuchet MS"/>
                <a:cs typeface="Trebuchet MS"/>
              </a:rPr>
              <a:t>qui </a:t>
            </a:r>
            <a:r>
              <a:rPr dirty="0" sz="1800" spc="-95">
                <a:latin typeface="Trebuchet MS"/>
                <a:cs typeface="Trebuchet MS"/>
              </a:rPr>
              <a:t>participent </a:t>
            </a:r>
            <a:r>
              <a:rPr dirty="0" sz="1800" spc="-55">
                <a:latin typeface="Trebuchet MS"/>
                <a:cs typeface="Trebuchet MS"/>
              </a:rPr>
              <a:t>aussi </a:t>
            </a:r>
            <a:r>
              <a:rPr dirty="0" sz="1800" spc="-100">
                <a:latin typeface="Trebuchet MS"/>
                <a:cs typeface="Trebuchet MS"/>
              </a:rPr>
              <a:t>d’une </a:t>
            </a:r>
            <a:r>
              <a:rPr dirty="0" sz="1800" spc="-80">
                <a:latin typeface="Trebuchet MS"/>
                <a:cs typeface="Trebuchet MS"/>
              </a:rPr>
              <a:t>professionnalité  </a:t>
            </a:r>
            <a:r>
              <a:rPr dirty="0" sz="1800" spc="-95">
                <a:latin typeface="Trebuchet MS"/>
                <a:cs typeface="Trebuchet MS"/>
              </a:rPr>
              <a:t>transférable </a:t>
            </a:r>
            <a:r>
              <a:rPr dirty="0" sz="1800" spc="-60">
                <a:latin typeface="Trebuchet MS"/>
                <a:cs typeface="Trebuchet MS"/>
              </a:rPr>
              <a:t>dans </a:t>
            </a:r>
            <a:r>
              <a:rPr dirty="0" sz="1800" spc="-110">
                <a:latin typeface="Trebuchet MS"/>
                <a:cs typeface="Trebuchet MS"/>
              </a:rPr>
              <a:t>d’autres </a:t>
            </a:r>
            <a:r>
              <a:rPr dirty="0" sz="1800" spc="-70">
                <a:latin typeface="Trebuchet MS"/>
                <a:cs typeface="Trebuchet MS"/>
              </a:rPr>
              <a:t>environnements </a:t>
            </a:r>
            <a:r>
              <a:rPr dirty="0" sz="1800" spc="-80">
                <a:latin typeface="Trebuchet MS"/>
                <a:cs typeface="Trebuchet MS"/>
              </a:rPr>
              <a:t>de </a:t>
            </a:r>
            <a:r>
              <a:rPr dirty="0" sz="1800" spc="-120">
                <a:latin typeface="Trebuchet MS"/>
                <a:cs typeface="Trebuchet MS"/>
              </a:rPr>
              <a:t>travail, </a:t>
            </a:r>
            <a:r>
              <a:rPr dirty="0" sz="1800" spc="-65">
                <a:latin typeface="Trebuchet MS"/>
                <a:cs typeface="Trebuchet MS"/>
              </a:rPr>
              <a:t>en </a:t>
            </a:r>
            <a:r>
              <a:rPr dirty="0" sz="1800" spc="-80">
                <a:latin typeface="Trebuchet MS"/>
                <a:cs typeface="Trebuchet MS"/>
              </a:rPr>
              <a:t>contribuant </a:t>
            </a:r>
            <a:r>
              <a:rPr dirty="0" sz="1800" spc="-85">
                <a:latin typeface="Trebuchet MS"/>
                <a:cs typeface="Trebuchet MS"/>
              </a:rPr>
              <a:t>à </a:t>
            </a:r>
            <a:r>
              <a:rPr dirty="0" sz="1800" spc="-80">
                <a:latin typeface="Trebuchet MS"/>
                <a:cs typeface="Trebuchet MS"/>
              </a:rPr>
              <a:t>leur </a:t>
            </a:r>
            <a:r>
              <a:rPr dirty="0" sz="1800" spc="-105">
                <a:latin typeface="Trebuchet MS"/>
                <a:cs typeface="Trebuchet MS"/>
              </a:rPr>
              <a:t>capacité  </a:t>
            </a:r>
            <a:r>
              <a:rPr dirty="0" sz="1800" spc="-100">
                <a:latin typeface="Trebuchet MS"/>
                <a:cs typeface="Trebuchet MS"/>
              </a:rPr>
              <a:t>d’évolution</a:t>
            </a:r>
            <a:r>
              <a:rPr dirty="0" sz="1800" spc="-105">
                <a:latin typeface="Trebuchet MS"/>
                <a:cs typeface="Trebuchet MS"/>
              </a:rPr>
              <a:t> et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85">
                <a:latin typeface="Trebuchet MS"/>
                <a:cs typeface="Trebuchet MS"/>
              </a:rPr>
              <a:t>à</a:t>
            </a:r>
            <a:r>
              <a:rPr dirty="0" sz="1800" spc="-135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leur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90">
                <a:latin typeface="Trebuchet MS"/>
                <a:cs typeface="Trebuchet MS"/>
              </a:rPr>
              <a:t>mobilité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professionnelle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80">
                <a:latin typeface="Trebuchet MS"/>
                <a:cs typeface="Trebuchet MS"/>
              </a:rPr>
              <a:t>tout</a:t>
            </a:r>
            <a:r>
              <a:rPr dirty="0" sz="1800" spc="-14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au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-65">
                <a:latin typeface="Trebuchet MS"/>
                <a:cs typeface="Trebuchet MS"/>
              </a:rPr>
              <a:t>long</a:t>
            </a:r>
            <a:r>
              <a:rPr dirty="0" sz="1800" spc="-114">
                <a:latin typeface="Trebuchet MS"/>
                <a:cs typeface="Trebuchet MS"/>
              </a:rPr>
              <a:t> </a:t>
            </a:r>
            <a:r>
              <a:rPr dirty="0" sz="1800" spc="-75">
                <a:latin typeface="Trebuchet MS"/>
                <a:cs typeface="Trebuchet MS"/>
              </a:rPr>
              <a:t>de</a:t>
            </a:r>
            <a:r>
              <a:rPr dirty="0" sz="1800" spc="-130">
                <a:latin typeface="Trebuchet MS"/>
                <a:cs typeface="Trebuchet MS"/>
              </a:rPr>
              <a:t> </a:t>
            </a:r>
            <a:r>
              <a:rPr dirty="0" sz="1800" spc="-110">
                <a:latin typeface="Trebuchet MS"/>
                <a:cs typeface="Trebuchet MS"/>
              </a:rPr>
              <a:t>la</a:t>
            </a:r>
            <a:r>
              <a:rPr dirty="0" sz="1800" spc="-120">
                <a:latin typeface="Trebuchet MS"/>
                <a:cs typeface="Trebuchet MS"/>
              </a:rPr>
              <a:t> vie.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97205" marR="5080" indent="-158750">
              <a:lnSpc>
                <a:spcPct val="100000"/>
              </a:lnSpc>
              <a:spcBef>
                <a:spcPts val="95"/>
              </a:spcBef>
            </a:pPr>
            <a:r>
              <a:rPr dirty="0" spc="-20" b="1">
                <a:solidFill>
                  <a:srgbClr val="F6BA00"/>
                </a:solidFill>
                <a:latin typeface="Carlito"/>
                <a:cs typeface="Carlito"/>
              </a:rPr>
              <a:t>CO-PILOTER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PARCOURS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DE </a:t>
            </a:r>
            <a:r>
              <a:rPr dirty="0" spc="-35" b="1">
                <a:solidFill>
                  <a:srgbClr val="F6BA00"/>
                </a:solidFill>
                <a:latin typeface="Carlito"/>
                <a:cs typeface="Carlito"/>
              </a:rPr>
              <a:t>FORMATION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VERS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LE </a:t>
            </a:r>
            <a:r>
              <a:rPr dirty="0" spc="-10" b="1">
                <a:solidFill>
                  <a:srgbClr val="F6BA00"/>
                </a:solidFill>
                <a:latin typeface="Carlito"/>
                <a:cs typeface="Carlito"/>
              </a:rPr>
              <a:t>CAP 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ÉQUIPIER </a:t>
            </a:r>
            <a:r>
              <a:rPr dirty="0" spc="-40" b="1">
                <a:solidFill>
                  <a:srgbClr val="F6BA00"/>
                </a:solidFill>
                <a:latin typeface="Carlito"/>
                <a:cs typeface="Carlito"/>
              </a:rPr>
              <a:t>POLYVALENT </a:t>
            </a:r>
            <a:r>
              <a:rPr dirty="0" spc="-5" b="1">
                <a:solidFill>
                  <a:srgbClr val="F6BA00"/>
                </a:solidFill>
                <a:latin typeface="Carlito"/>
                <a:cs typeface="Carlito"/>
              </a:rPr>
              <a:t>DU </a:t>
            </a:r>
            <a:r>
              <a:rPr dirty="0" spc="-390" b="1">
                <a:solidFill>
                  <a:srgbClr val="F6BA00"/>
                </a:solidFill>
                <a:latin typeface="Arial"/>
                <a:cs typeface="Arial"/>
              </a:rPr>
              <a:t>COMMERCE… </a:t>
            </a:r>
            <a:r>
              <a:rPr dirty="0" spc="-415" b="1">
                <a:solidFill>
                  <a:srgbClr val="F6BA00"/>
                </a:solidFill>
                <a:latin typeface="Arial"/>
                <a:cs typeface="Arial"/>
              </a:rPr>
              <a:t>ET</a:t>
            </a:r>
            <a:r>
              <a:rPr dirty="0" spc="-195" b="1">
                <a:solidFill>
                  <a:srgbClr val="F6BA00"/>
                </a:solidFill>
                <a:latin typeface="Arial"/>
                <a:cs typeface="Arial"/>
              </a:rPr>
              <a:t> </a:t>
            </a:r>
            <a:r>
              <a:rPr dirty="0" spc="-15" b="1">
                <a:solidFill>
                  <a:srgbClr val="F6BA00"/>
                </a:solidFill>
                <a:latin typeface="Carlito"/>
                <a:cs typeface="Carlito"/>
              </a:rPr>
              <a:t>AU-DELÀ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255521"/>
            <a:ext cx="7905750" cy="5329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Construire tout autant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«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techniques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»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que </a:t>
            </a:r>
            <a:r>
              <a:rPr dirty="0" u="heavy" sz="240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les </a:t>
            </a:r>
            <a:r>
              <a:rPr dirty="0" sz="2400" b="1"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 transversales, constitutives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ensemble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des </a:t>
            </a:r>
            <a:r>
              <a:rPr dirty="0" sz="2400" spc="-10" b="1">
                <a:latin typeface="Carlito"/>
                <a:cs typeface="Carlito"/>
              </a:rPr>
              <a:t> </a:t>
            </a:r>
            <a:r>
              <a:rPr dirty="0" u="heavy" sz="2400" spc="-1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compétences</a:t>
            </a:r>
            <a:r>
              <a:rPr dirty="0" u="heavy" sz="2400" spc="-30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dirty="0" u="heavy" sz="2400" spc="-5" b="1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professionnelles</a:t>
            </a:r>
            <a:endParaRPr sz="2400">
              <a:latin typeface="Carlito"/>
              <a:cs typeface="Carlito"/>
            </a:endParaRPr>
          </a:p>
          <a:p>
            <a:pPr marL="12700" marR="636905">
              <a:lnSpc>
                <a:spcPct val="100000"/>
              </a:lnSpc>
              <a:spcBef>
                <a:spcPts val="1914"/>
              </a:spcBef>
            </a:pPr>
            <a:r>
              <a:rPr dirty="0" sz="2600" spc="-110">
                <a:latin typeface="Trebuchet MS"/>
                <a:cs typeface="Trebuchet MS"/>
              </a:rPr>
              <a:t>Quelle</a:t>
            </a:r>
            <a:r>
              <a:rPr dirty="0" sz="2600" spc="-225">
                <a:latin typeface="Trebuchet MS"/>
                <a:cs typeface="Trebuchet MS"/>
              </a:rPr>
              <a:t> </a:t>
            </a:r>
            <a:r>
              <a:rPr dirty="0" sz="2600" spc="-130">
                <a:latin typeface="Trebuchet MS"/>
                <a:cs typeface="Trebuchet MS"/>
              </a:rPr>
              <a:t>stratégie</a:t>
            </a:r>
            <a:r>
              <a:rPr dirty="0" sz="2600" spc="-240">
                <a:latin typeface="Trebuchet MS"/>
                <a:cs typeface="Trebuchet MS"/>
              </a:rPr>
              <a:t> </a:t>
            </a:r>
            <a:r>
              <a:rPr dirty="0" sz="2600" spc="-95">
                <a:latin typeface="Trebuchet MS"/>
                <a:cs typeface="Trebuchet MS"/>
              </a:rPr>
              <a:t>pédagogique</a:t>
            </a:r>
            <a:r>
              <a:rPr dirty="0" sz="2600" spc="-245">
                <a:latin typeface="Trebuchet MS"/>
                <a:cs typeface="Trebuchet MS"/>
              </a:rPr>
              <a:t> </a:t>
            </a:r>
            <a:r>
              <a:rPr dirty="0" sz="2600" spc="-70">
                <a:latin typeface="Trebuchet MS"/>
                <a:cs typeface="Trebuchet MS"/>
              </a:rPr>
              <a:t>pour</a:t>
            </a:r>
            <a:r>
              <a:rPr dirty="0" sz="2600" spc="-204">
                <a:latin typeface="Trebuchet MS"/>
                <a:cs typeface="Trebuchet MS"/>
              </a:rPr>
              <a:t> </a:t>
            </a:r>
            <a:r>
              <a:rPr dirty="0" sz="2600" spc="-145">
                <a:latin typeface="Trebuchet MS"/>
                <a:cs typeface="Trebuchet MS"/>
              </a:rPr>
              <a:t>la</a:t>
            </a:r>
            <a:r>
              <a:rPr dirty="0" sz="2600" spc="-200">
                <a:latin typeface="Trebuchet MS"/>
                <a:cs typeface="Trebuchet MS"/>
              </a:rPr>
              <a:t> </a:t>
            </a:r>
            <a:r>
              <a:rPr dirty="0" sz="2600" spc="-105">
                <a:latin typeface="Trebuchet MS"/>
                <a:cs typeface="Trebuchet MS"/>
              </a:rPr>
              <a:t>construction</a:t>
            </a:r>
            <a:r>
              <a:rPr dirty="0" sz="2600" spc="-225">
                <a:latin typeface="Trebuchet MS"/>
                <a:cs typeface="Trebuchet MS"/>
              </a:rPr>
              <a:t> </a:t>
            </a:r>
            <a:r>
              <a:rPr dirty="0" sz="2600" spc="-85">
                <a:latin typeface="Trebuchet MS"/>
                <a:cs typeface="Trebuchet MS"/>
              </a:rPr>
              <a:t>des  </a:t>
            </a:r>
            <a:r>
              <a:rPr dirty="0" sz="2600" spc="-114">
                <a:latin typeface="Trebuchet MS"/>
                <a:cs typeface="Trebuchet MS"/>
              </a:rPr>
              <a:t>compétences transversales</a:t>
            </a:r>
            <a:r>
              <a:rPr dirty="0" sz="2600" spc="-345">
                <a:latin typeface="Trebuchet MS"/>
                <a:cs typeface="Trebuchet MS"/>
              </a:rPr>
              <a:t> </a:t>
            </a:r>
            <a:r>
              <a:rPr dirty="0" sz="2600" spc="250">
                <a:latin typeface="Trebuchet MS"/>
                <a:cs typeface="Trebuchet MS"/>
              </a:rPr>
              <a:t>?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rebuchet MS"/>
              <a:cs typeface="Trebuchet MS"/>
            </a:endParaRPr>
          </a:p>
          <a:p>
            <a:pPr marL="12700" marR="405130">
              <a:lnSpc>
                <a:spcPct val="100000"/>
              </a:lnSpc>
            </a:pPr>
            <a:r>
              <a:rPr dirty="0" sz="2600" spc="-65">
                <a:latin typeface="Trebuchet MS"/>
                <a:cs typeface="Trebuchet MS"/>
              </a:rPr>
              <a:t>Une</a:t>
            </a:r>
            <a:r>
              <a:rPr dirty="0" sz="2600" spc="-220">
                <a:latin typeface="Trebuchet MS"/>
                <a:cs typeface="Trebuchet MS"/>
              </a:rPr>
              <a:t> </a:t>
            </a:r>
            <a:r>
              <a:rPr dirty="0" sz="2600" spc="-130">
                <a:latin typeface="Trebuchet MS"/>
                <a:cs typeface="Trebuchet MS"/>
              </a:rPr>
              <a:t>règle</a:t>
            </a:r>
            <a:r>
              <a:rPr dirty="0" sz="2600" spc="-204">
                <a:latin typeface="Trebuchet MS"/>
                <a:cs typeface="Trebuchet MS"/>
              </a:rPr>
              <a:t> </a:t>
            </a:r>
            <a:r>
              <a:rPr dirty="0" sz="2600" spc="-260">
                <a:latin typeface="Trebuchet MS"/>
                <a:cs typeface="Trebuchet MS"/>
              </a:rPr>
              <a:t>:</a:t>
            </a:r>
            <a:r>
              <a:rPr dirty="0" sz="2600" spc="-190">
                <a:latin typeface="Trebuchet MS"/>
                <a:cs typeface="Trebuchet MS"/>
              </a:rPr>
              <a:t> </a:t>
            </a:r>
            <a:r>
              <a:rPr dirty="0" sz="2600" spc="-105">
                <a:latin typeface="Trebuchet MS"/>
                <a:cs typeface="Trebuchet MS"/>
              </a:rPr>
              <a:t>toutes</a:t>
            </a:r>
            <a:r>
              <a:rPr dirty="0" sz="2600" spc="-200">
                <a:latin typeface="Trebuchet MS"/>
                <a:cs typeface="Trebuchet MS"/>
              </a:rPr>
              <a:t> </a:t>
            </a:r>
            <a:r>
              <a:rPr dirty="0" sz="2600" spc="-110">
                <a:latin typeface="Trebuchet MS"/>
                <a:cs typeface="Trebuchet MS"/>
              </a:rPr>
              <a:t>les</a:t>
            </a:r>
            <a:r>
              <a:rPr dirty="0" sz="2600" spc="-215">
                <a:latin typeface="Trebuchet MS"/>
                <a:cs typeface="Trebuchet MS"/>
              </a:rPr>
              <a:t> </a:t>
            </a:r>
            <a:r>
              <a:rPr dirty="0" sz="2600" spc="-100">
                <a:latin typeface="Trebuchet MS"/>
                <a:cs typeface="Trebuchet MS"/>
              </a:rPr>
              <a:t>situations</a:t>
            </a:r>
            <a:r>
              <a:rPr dirty="0" sz="2600" spc="-200">
                <a:latin typeface="Trebuchet MS"/>
                <a:cs typeface="Trebuchet MS"/>
              </a:rPr>
              <a:t> </a:t>
            </a:r>
            <a:r>
              <a:rPr dirty="0" sz="2600" spc="-130">
                <a:latin typeface="Trebuchet MS"/>
                <a:cs typeface="Trebuchet MS"/>
              </a:rPr>
              <a:t>d’apprentissage</a:t>
            </a:r>
            <a:r>
              <a:rPr dirty="0" sz="2600" spc="-225">
                <a:latin typeface="Trebuchet MS"/>
                <a:cs typeface="Trebuchet MS"/>
              </a:rPr>
              <a:t> </a:t>
            </a:r>
            <a:r>
              <a:rPr dirty="0" sz="2600" spc="-110">
                <a:latin typeface="Trebuchet MS"/>
                <a:cs typeface="Trebuchet MS"/>
              </a:rPr>
              <a:t>doivent  contribuer </a:t>
            </a:r>
            <a:r>
              <a:rPr dirty="0" sz="2600" spc="-120">
                <a:latin typeface="Trebuchet MS"/>
                <a:cs typeface="Trebuchet MS"/>
              </a:rPr>
              <a:t>à </a:t>
            </a:r>
            <a:r>
              <a:rPr dirty="0" sz="2600" spc="-145">
                <a:latin typeface="Trebuchet MS"/>
                <a:cs typeface="Trebuchet MS"/>
              </a:rPr>
              <a:t>la </a:t>
            </a:r>
            <a:r>
              <a:rPr dirty="0" sz="2600" spc="-105">
                <a:latin typeface="Trebuchet MS"/>
                <a:cs typeface="Trebuchet MS"/>
              </a:rPr>
              <a:t>construction de </a:t>
            </a:r>
            <a:r>
              <a:rPr dirty="0" sz="2600" spc="-114">
                <a:latin typeface="Trebuchet MS"/>
                <a:cs typeface="Trebuchet MS"/>
              </a:rPr>
              <a:t>compétences  </a:t>
            </a:r>
            <a:r>
              <a:rPr dirty="0" sz="2600" spc="-100">
                <a:latin typeface="Trebuchet MS"/>
                <a:cs typeface="Trebuchet MS"/>
              </a:rPr>
              <a:t>professionnelles </a:t>
            </a:r>
            <a:r>
              <a:rPr dirty="0" sz="2600" spc="-150">
                <a:latin typeface="Trebuchet MS"/>
                <a:cs typeface="Trebuchet MS"/>
              </a:rPr>
              <a:t>et </a:t>
            </a:r>
            <a:r>
              <a:rPr dirty="0" sz="2600" spc="-105">
                <a:latin typeface="Trebuchet MS"/>
                <a:cs typeface="Trebuchet MS"/>
              </a:rPr>
              <a:t>de </a:t>
            </a:r>
            <a:r>
              <a:rPr dirty="0" sz="2600" spc="-114">
                <a:latin typeface="Trebuchet MS"/>
                <a:cs typeface="Trebuchet MS"/>
              </a:rPr>
              <a:t>compétences</a:t>
            </a:r>
            <a:r>
              <a:rPr dirty="0" sz="2600" spc="-565">
                <a:latin typeface="Trebuchet MS"/>
                <a:cs typeface="Trebuchet MS"/>
              </a:rPr>
              <a:t> </a:t>
            </a:r>
            <a:r>
              <a:rPr dirty="0" sz="2600" spc="-125">
                <a:latin typeface="Trebuchet MS"/>
                <a:cs typeface="Trebuchet MS"/>
              </a:rPr>
              <a:t>transversales.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rebuchet MS"/>
              <a:cs typeface="Trebuchet MS"/>
            </a:endParaRPr>
          </a:p>
          <a:p>
            <a:pPr marL="12700" marR="97155">
              <a:lnSpc>
                <a:spcPct val="100000"/>
              </a:lnSpc>
            </a:pPr>
            <a:r>
              <a:rPr dirty="0" sz="2600" spc="-70">
                <a:latin typeface="Trebuchet MS"/>
                <a:cs typeface="Trebuchet MS"/>
              </a:rPr>
              <a:t>=&gt; </a:t>
            </a:r>
            <a:r>
              <a:rPr dirty="0" sz="2600" spc="-160">
                <a:latin typeface="Trebuchet MS"/>
                <a:cs typeface="Trebuchet MS"/>
              </a:rPr>
              <a:t>Fixer </a:t>
            </a:r>
            <a:r>
              <a:rPr dirty="0" sz="2600" spc="-85">
                <a:latin typeface="Trebuchet MS"/>
                <a:cs typeface="Trebuchet MS"/>
              </a:rPr>
              <a:t>des </a:t>
            </a:r>
            <a:r>
              <a:rPr dirty="0" sz="2600" spc="-150">
                <a:latin typeface="Trebuchet MS"/>
                <a:cs typeface="Trebuchet MS"/>
              </a:rPr>
              <a:t>objectifs </a:t>
            </a:r>
            <a:r>
              <a:rPr dirty="0" sz="2600" spc="-120">
                <a:latin typeface="Trebuchet MS"/>
                <a:cs typeface="Trebuchet MS"/>
              </a:rPr>
              <a:t>à </a:t>
            </a:r>
            <a:r>
              <a:rPr dirty="0" sz="2600" spc="-110">
                <a:latin typeface="Trebuchet MS"/>
                <a:cs typeface="Trebuchet MS"/>
              </a:rPr>
              <a:t>chacune </a:t>
            </a:r>
            <a:r>
              <a:rPr dirty="0" sz="2600" spc="-105">
                <a:latin typeface="Trebuchet MS"/>
                <a:cs typeface="Trebuchet MS"/>
              </a:rPr>
              <a:t>situation </a:t>
            </a:r>
            <a:r>
              <a:rPr dirty="0" sz="2600" spc="-90">
                <a:latin typeface="Trebuchet MS"/>
                <a:cs typeface="Trebuchet MS"/>
              </a:rPr>
              <a:t>en </a:t>
            </a:r>
            <a:r>
              <a:rPr dirty="0" sz="2600" spc="-135">
                <a:latin typeface="Trebuchet MS"/>
                <a:cs typeface="Trebuchet MS"/>
              </a:rPr>
              <a:t>ciblant </a:t>
            </a:r>
            <a:r>
              <a:rPr dirty="0" sz="2600" spc="-110">
                <a:latin typeface="Trebuchet MS"/>
                <a:cs typeface="Trebuchet MS"/>
              </a:rPr>
              <a:t>les  </a:t>
            </a:r>
            <a:r>
              <a:rPr dirty="0" sz="2600" spc="-114">
                <a:latin typeface="Trebuchet MS"/>
                <a:cs typeface="Trebuchet MS"/>
              </a:rPr>
              <a:t>compétences</a:t>
            </a:r>
            <a:r>
              <a:rPr dirty="0" sz="2600" spc="-240">
                <a:latin typeface="Trebuchet MS"/>
                <a:cs typeface="Trebuchet MS"/>
              </a:rPr>
              <a:t> </a:t>
            </a:r>
            <a:r>
              <a:rPr dirty="0" sz="2600" spc="-100">
                <a:latin typeface="Trebuchet MS"/>
                <a:cs typeface="Trebuchet MS"/>
              </a:rPr>
              <a:t>professionnelles</a:t>
            </a:r>
            <a:r>
              <a:rPr dirty="0" sz="2600" spc="-254">
                <a:latin typeface="Trebuchet MS"/>
                <a:cs typeface="Trebuchet MS"/>
              </a:rPr>
              <a:t> </a:t>
            </a:r>
            <a:r>
              <a:rPr dirty="0" sz="2600" spc="-95">
                <a:latin typeface="Trebuchet MS"/>
                <a:cs typeface="Trebuchet MS"/>
              </a:rPr>
              <a:t>mais</a:t>
            </a:r>
            <a:r>
              <a:rPr dirty="0" sz="2600" spc="-204">
                <a:latin typeface="Trebuchet MS"/>
                <a:cs typeface="Trebuchet MS"/>
              </a:rPr>
              <a:t> </a:t>
            </a:r>
            <a:r>
              <a:rPr dirty="0" sz="2600" spc="-80">
                <a:latin typeface="Trebuchet MS"/>
                <a:cs typeface="Trebuchet MS"/>
              </a:rPr>
              <a:t>aussi</a:t>
            </a:r>
            <a:r>
              <a:rPr dirty="0" sz="2600" spc="-229">
                <a:latin typeface="Trebuchet MS"/>
                <a:cs typeface="Trebuchet MS"/>
              </a:rPr>
              <a:t> </a:t>
            </a:r>
            <a:r>
              <a:rPr dirty="0" sz="2600" spc="-110">
                <a:latin typeface="Trebuchet MS"/>
                <a:cs typeface="Trebuchet MS"/>
              </a:rPr>
              <a:t>les</a:t>
            </a:r>
            <a:r>
              <a:rPr dirty="0" sz="2600" spc="-215">
                <a:latin typeface="Trebuchet MS"/>
                <a:cs typeface="Trebuchet MS"/>
              </a:rPr>
              <a:t> </a:t>
            </a:r>
            <a:r>
              <a:rPr dirty="0" sz="2600" spc="-114">
                <a:latin typeface="Trebuchet MS"/>
                <a:cs typeface="Trebuchet MS"/>
              </a:rPr>
              <a:t>compétences  transversales</a:t>
            </a:r>
            <a:r>
              <a:rPr dirty="0" sz="2600" spc="-240">
                <a:latin typeface="Trebuchet MS"/>
                <a:cs typeface="Trebuchet MS"/>
              </a:rPr>
              <a:t> </a:t>
            </a:r>
            <a:r>
              <a:rPr dirty="0" sz="2600" spc="-120">
                <a:latin typeface="Trebuchet MS"/>
                <a:cs typeface="Trebuchet MS"/>
              </a:rPr>
              <a:t>à</a:t>
            </a:r>
            <a:r>
              <a:rPr dirty="0" sz="2600" spc="-195">
                <a:latin typeface="Trebuchet MS"/>
                <a:cs typeface="Trebuchet MS"/>
              </a:rPr>
              <a:t> </a:t>
            </a:r>
            <a:r>
              <a:rPr dirty="0" sz="2600" spc="-145">
                <a:latin typeface="Trebuchet MS"/>
                <a:cs typeface="Trebuchet MS"/>
              </a:rPr>
              <a:t>travailler</a:t>
            </a:r>
            <a:r>
              <a:rPr dirty="0" sz="2600" spc="-195">
                <a:latin typeface="Trebuchet MS"/>
                <a:cs typeface="Trebuchet MS"/>
              </a:rPr>
              <a:t> </a:t>
            </a:r>
            <a:r>
              <a:rPr dirty="0" sz="2600" spc="-155">
                <a:latin typeface="Trebuchet MS"/>
                <a:cs typeface="Trebuchet MS"/>
              </a:rPr>
              <a:t>et</a:t>
            </a:r>
            <a:r>
              <a:rPr dirty="0" sz="2600" spc="-200">
                <a:latin typeface="Trebuchet MS"/>
                <a:cs typeface="Trebuchet MS"/>
              </a:rPr>
              <a:t> </a:t>
            </a:r>
            <a:r>
              <a:rPr dirty="0" sz="2600" spc="-110">
                <a:latin typeface="Trebuchet MS"/>
                <a:cs typeface="Trebuchet MS"/>
              </a:rPr>
              <a:t>les</a:t>
            </a:r>
            <a:r>
              <a:rPr dirty="0" sz="2600" spc="-204">
                <a:latin typeface="Trebuchet MS"/>
                <a:cs typeface="Trebuchet MS"/>
              </a:rPr>
              <a:t> </a:t>
            </a:r>
            <a:r>
              <a:rPr dirty="0" sz="2600" spc="-150">
                <a:latin typeface="Trebuchet MS"/>
                <a:cs typeface="Trebuchet MS"/>
              </a:rPr>
              <a:t>expliciter</a:t>
            </a:r>
            <a:r>
              <a:rPr dirty="0" sz="2600" spc="-229">
                <a:latin typeface="Trebuchet MS"/>
                <a:cs typeface="Trebuchet MS"/>
              </a:rPr>
              <a:t> </a:t>
            </a:r>
            <a:r>
              <a:rPr dirty="0" sz="2600" spc="-120">
                <a:latin typeface="Trebuchet MS"/>
                <a:cs typeface="Trebuchet MS"/>
              </a:rPr>
              <a:t>aux</a:t>
            </a:r>
            <a:r>
              <a:rPr dirty="0" sz="2600" spc="-185">
                <a:latin typeface="Trebuchet MS"/>
                <a:cs typeface="Trebuchet MS"/>
              </a:rPr>
              <a:t> </a:t>
            </a:r>
            <a:r>
              <a:rPr dirty="0" sz="2600" spc="-100">
                <a:latin typeface="Trebuchet MS"/>
                <a:cs typeface="Trebuchet MS"/>
              </a:rPr>
              <a:t>apprenants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sanz-ramos</dc:creator>
  <dc:title>Présentation PowerPoint</dc:title>
  <dcterms:created xsi:type="dcterms:W3CDTF">2020-02-16T19:22:29Z</dcterms:created>
  <dcterms:modified xsi:type="dcterms:W3CDTF">2020-02-16T19:22:29Z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2020-02-16T00:00:00Z</vt:filetime>
  </property>
</Properties>
</file>