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Lst>
  <p:notesMasterIdLst>
    <p:notesMasterId r:id="rId35"/>
  </p:notesMasterIdLst>
  <p:sldIdLst>
    <p:sldId id="279" r:id="rId2"/>
    <p:sldId id="282" r:id="rId3"/>
    <p:sldId id="278" r:id="rId4"/>
    <p:sldId id="270" r:id="rId5"/>
    <p:sldId id="274" r:id="rId6"/>
    <p:sldId id="306" r:id="rId7"/>
    <p:sldId id="271" r:id="rId8"/>
    <p:sldId id="292" r:id="rId9"/>
    <p:sldId id="293" r:id="rId10"/>
    <p:sldId id="294" r:id="rId11"/>
    <p:sldId id="295" r:id="rId12"/>
    <p:sldId id="296" r:id="rId13"/>
    <p:sldId id="297" r:id="rId14"/>
    <p:sldId id="298" r:id="rId15"/>
    <p:sldId id="299" r:id="rId16"/>
    <p:sldId id="300" r:id="rId17"/>
    <p:sldId id="301" r:id="rId18"/>
    <p:sldId id="302" r:id="rId19"/>
    <p:sldId id="303" r:id="rId20"/>
    <p:sldId id="308" r:id="rId21"/>
    <p:sldId id="309" r:id="rId22"/>
    <p:sldId id="310" r:id="rId23"/>
    <p:sldId id="307" r:id="rId24"/>
    <p:sldId id="272" r:id="rId25"/>
    <p:sldId id="304" r:id="rId26"/>
    <p:sldId id="305" r:id="rId27"/>
    <p:sldId id="286" r:id="rId28"/>
    <p:sldId id="273" r:id="rId29"/>
    <p:sldId id="287" r:id="rId30"/>
    <p:sldId id="288" r:id="rId31"/>
    <p:sldId id="289" r:id="rId32"/>
    <p:sldId id="290" r:id="rId33"/>
    <p:sldId id="291" r:id="rId34"/>
  </p:sldIdLst>
  <p:sldSz cx="9144000" cy="6858000" type="screen4x3"/>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ucas sanz-ramos" initials="ls" lastIdx="2" clrIdx="0">
    <p:extLst>
      <p:ext uri="{19B8F6BF-5375-455C-9EA6-DF929625EA0E}">
        <p15:presenceInfo xmlns:p15="http://schemas.microsoft.com/office/powerpoint/2012/main" userId="lucas sanz-ramos"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6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510" autoAdjust="0"/>
    <p:restoredTop sz="93784" autoAdjust="0"/>
  </p:normalViewPr>
  <p:slideViewPr>
    <p:cSldViewPr snapToGrid="0">
      <p:cViewPr varScale="1">
        <p:scale>
          <a:sx n="72" d="100"/>
          <a:sy n="72" d="100"/>
        </p:scale>
        <p:origin x="1284"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5FD19708-50DF-4B19-B906-8EF33F38F023}" type="datetimeFigureOut">
              <a:rPr lang="fr-FR" smtClean="0"/>
              <a:t>14/02/2020</a:t>
            </a:fld>
            <a:endParaRPr lang="fr-FR"/>
          </a:p>
        </p:txBody>
      </p:sp>
      <p:sp>
        <p:nvSpPr>
          <p:cNvPr id="4" name="Espace réservé de l'image des diapositives 3"/>
          <p:cNvSpPr>
            <a:spLocks noGrp="1" noRot="1" noChangeAspect="1"/>
          </p:cNvSpPr>
          <p:nvPr>
            <p:ph type="sldImg" idx="2"/>
          </p:nvPr>
        </p:nvSpPr>
        <p:spPr>
          <a:xfrm>
            <a:off x="1165225" y="1241425"/>
            <a:ext cx="4467225" cy="3349625"/>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DDA08A46-71A9-4CFF-AB5F-16908E78F317}" type="slidenum">
              <a:rPr lang="fr-FR" smtClean="0"/>
              <a:t>‹N°›</a:t>
            </a:fld>
            <a:endParaRPr lang="fr-FR"/>
          </a:p>
        </p:txBody>
      </p:sp>
    </p:spTree>
    <p:extLst>
      <p:ext uri="{BB962C8B-B14F-4D97-AF65-F5344CB8AC3E}">
        <p14:creationId xmlns:p14="http://schemas.microsoft.com/office/powerpoint/2010/main" val="11926166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www.inrs.fr/"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65225" y="1241425"/>
            <a:ext cx="4467225" cy="3349625"/>
          </a:xfrm>
        </p:spPr>
      </p:sp>
      <p:sp>
        <p:nvSpPr>
          <p:cNvPr id="3" name="Espace réservé des notes 2"/>
          <p:cNvSpPr>
            <a:spLocks noGrp="1"/>
          </p:cNvSpPr>
          <p:nvPr>
            <p:ph type="body" idx="1"/>
          </p:nvPr>
        </p:nvSpPr>
        <p:spPr/>
        <p:txBody>
          <a:bodyPr/>
          <a:lstStyle/>
          <a:p>
            <a:r>
              <a:rPr lang="fr-FR" sz="1200" b="1" kern="1200" dirty="0">
                <a:solidFill>
                  <a:schemeClr val="tx1"/>
                </a:solidFill>
                <a:effectLst/>
                <a:latin typeface="+mn-lt"/>
                <a:ea typeface="+mn-ea"/>
                <a:cs typeface="+mn-cs"/>
              </a:rPr>
              <a:t>Le contexte omnicanal a fortement transformé les modalités de traitement des commandes. Les commandes envisagées dans ce bloc concernent la passation de commandes auprès du fournisseur et la préparation de commandes passées par le client (click and </a:t>
            </a:r>
            <a:r>
              <a:rPr lang="fr-FR" sz="1200" b="1" kern="1200" dirty="0" err="1">
                <a:solidFill>
                  <a:schemeClr val="tx1"/>
                </a:solidFill>
                <a:effectLst/>
                <a:latin typeface="+mn-lt"/>
                <a:ea typeface="+mn-ea"/>
                <a:cs typeface="+mn-cs"/>
              </a:rPr>
              <a:t>collect</a:t>
            </a:r>
            <a:r>
              <a:rPr lang="fr-FR" sz="1200" b="1" kern="1200" dirty="0">
                <a:solidFill>
                  <a:schemeClr val="tx1"/>
                </a:solidFill>
                <a:effectLst/>
                <a:latin typeface="+mn-lt"/>
                <a:ea typeface="+mn-ea"/>
                <a:cs typeface="+mn-cs"/>
              </a:rPr>
              <a:t>, picking, </a:t>
            </a:r>
            <a:r>
              <a:rPr lang="fr-FR" sz="1200" b="1" kern="1200" dirty="0" err="1">
                <a:solidFill>
                  <a:schemeClr val="tx1"/>
                </a:solidFill>
                <a:effectLst/>
                <a:latin typeface="+mn-lt"/>
                <a:ea typeface="+mn-ea"/>
                <a:cs typeface="+mn-cs"/>
              </a:rPr>
              <a:t>ship</a:t>
            </a:r>
            <a:r>
              <a:rPr lang="fr-FR" sz="1200" b="1" kern="1200" dirty="0">
                <a:solidFill>
                  <a:schemeClr val="tx1"/>
                </a:solidFill>
                <a:effectLst/>
                <a:latin typeface="+mn-lt"/>
                <a:ea typeface="+mn-ea"/>
                <a:cs typeface="+mn-cs"/>
              </a:rPr>
              <a:t> </a:t>
            </a:r>
            <a:r>
              <a:rPr lang="fr-FR" sz="1200" b="1" kern="1200" dirty="0" err="1">
                <a:solidFill>
                  <a:schemeClr val="tx1"/>
                </a:solidFill>
                <a:effectLst/>
                <a:latin typeface="+mn-lt"/>
                <a:ea typeface="+mn-ea"/>
                <a:cs typeface="+mn-cs"/>
              </a:rPr>
              <a:t>from</a:t>
            </a:r>
            <a:r>
              <a:rPr lang="fr-FR" sz="1200" b="1" kern="1200" dirty="0">
                <a:solidFill>
                  <a:schemeClr val="tx1"/>
                </a:solidFill>
                <a:effectLst/>
                <a:latin typeface="+mn-lt"/>
                <a:ea typeface="+mn-ea"/>
                <a:cs typeface="+mn-cs"/>
              </a:rPr>
              <a:t> store…). </a:t>
            </a:r>
            <a:endParaRPr lang="fr-FR" sz="1200" kern="1200" dirty="0">
              <a:solidFill>
                <a:schemeClr val="tx1"/>
              </a:solidFill>
              <a:effectLst/>
              <a:latin typeface="+mn-lt"/>
              <a:ea typeface="+mn-ea"/>
              <a:cs typeface="+mn-cs"/>
            </a:endParaRPr>
          </a:p>
          <a:p>
            <a:r>
              <a:rPr lang="fr-FR" sz="1200" b="1" kern="1200" dirty="0">
                <a:solidFill>
                  <a:schemeClr val="tx1"/>
                </a:solidFill>
                <a:effectLst/>
                <a:latin typeface="+mn-lt"/>
                <a:ea typeface="+mn-ea"/>
                <a:cs typeface="+mn-cs"/>
              </a:rPr>
              <a:t>Le degré de participation à la passation de la commande varie en fonction de l’entreprise d’accueil. Chez un artisan par exemple, l’élève pourra participer à la commande de consommables, alors que dans la grande distribution sa participation à la commande de produits sera plus limitée. De ce fait, le formateur devra tenir compte des compétences acquises en entreprise par les élèves pour proposer un parcours de formation personnalisé, notamment avec des logiciels de stocks.</a:t>
            </a:r>
            <a:endParaRPr lang="fr-FR" sz="1200" kern="1200" dirty="0">
              <a:solidFill>
                <a:schemeClr val="tx1"/>
              </a:solidFill>
              <a:effectLst/>
              <a:latin typeface="+mn-lt"/>
              <a:ea typeface="+mn-ea"/>
              <a:cs typeface="+mn-cs"/>
            </a:endParaRPr>
          </a:p>
          <a:p>
            <a:r>
              <a:rPr lang="fr-FR" sz="1200" b="1" kern="1200" dirty="0">
                <a:solidFill>
                  <a:schemeClr val="tx1"/>
                </a:solidFill>
                <a:effectLst/>
                <a:latin typeface="+mn-lt"/>
                <a:ea typeface="+mn-ea"/>
                <a:cs typeface="+mn-cs"/>
              </a:rPr>
              <a:t>Les activités devront être réalisées par les élèves en tenant compte de la règlementation sur les règles d’hygiène, de santé et de sécurité au travail en vigueur.</a:t>
            </a:r>
            <a:endParaRPr lang="fr-FR" dirty="0"/>
          </a:p>
        </p:txBody>
      </p:sp>
      <p:sp>
        <p:nvSpPr>
          <p:cNvPr id="4" name="Espace réservé du numéro de diapositive 3"/>
          <p:cNvSpPr>
            <a:spLocks noGrp="1"/>
          </p:cNvSpPr>
          <p:nvPr>
            <p:ph type="sldNum" sz="quarter" idx="10"/>
          </p:nvPr>
        </p:nvSpPr>
        <p:spPr/>
        <p:txBody>
          <a:bodyPr/>
          <a:lstStyle/>
          <a:p>
            <a:fld id="{DDA08A46-71A9-4CFF-AB5F-16908E78F317}" type="slidenum">
              <a:rPr lang="fr-FR" smtClean="0"/>
              <a:t>3</a:t>
            </a:fld>
            <a:endParaRPr lang="fr-FR"/>
          </a:p>
        </p:txBody>
      </p:sp>
    </p:spTree>
    <p:extLst>
      <p:ext uri="{BB962C8B-B14F-4D97-AF65-F5344CB8AC3E}">
        <p14:creationId xmlns:p14="http://schemas.microsoft.com/office/powerpoint/2010/main" val="27877187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6" name="TextShape 1"/>
          <p:cNvSpPr txBox="1"/>
          <p:nvPr/>
        </p:nvSpPr>
        <p:spPr>
          <a:xfrm>
            <a:off x="4278960" y="10157400"/>
            <a:ext cx="3280680" cy="534240"/>
          </a:xfrm>
          <a:prstGeom prst="rect">
            <a:avLst/>
          </a:prstGeom>
          <a:noFill/>
          <a:ln>
            <a:noFill/>
          </a:ln>
        </p:spPr>
        <p:txBody>
          <a:bodyPr lIns="0" tIns="0" rIns="0" bIns="0" anchor="b">
            <a:noAutofit/>
          </a:bodyPr>
          <a:lstStyle/>
          <a:p>
            <a:pPr algn="r">
              <a:lnSpc>
                <a:spcPct val="100000"/>
              </a:lnSpc>
            </a:pPr>
            <a:fld id="{89011F06-5433-47B4-A68F-1A4308E9910E}" type="slidenum">
              <a:rPr lang="fr-FR" sz="1400" b="0" strike="noStrike" spc="-1">
                <a:solidFill>
                  <a:srgbClr val="000000"/>
                </a:solidFill>
                <a:latin typeface="Times New Roman"/>
                <a:ea typeface="Segoe UI"/>
              </a:rPr>
              <a:t>15</a:t>
            </a:fld>
            <a:endParaRPr lang="fr-FR" sz="1400" b="0" strike="noStrike" spc="-1">
              <a:latin typeface="Arial"/>
            </a:endParaRPr>
          </a:p>
        </p:txBody>
      </p:sp>
      <p:sp>
        <p:nvSpPr>
          <p:cNvPr id="607" name="PlaceHolder 2"/>
          <p:cNvSpPr>
            <a:spLocks noGrp="1" noRot="1" noChangeAspect="1"/>
          </p:cNvSpPr>
          <p:nvPr>
            <p:ph type="sldImg"/>
          </p:nvPr>
        </p:nvSpPr>
        <p:spPr>
          <a:xfrm>
            <a:off x="1108075" y="812800"/>
            <a:ext cx="5343525" cy="4008438"/>
          </a:xfrm>
          <a:prstGeom prst="rect">
            <a:avLst/>
          </a:prstGeom>
        </p:spPr>
      </p:sp>
      <p:sp>
        <p:nvSpPr>
          <p:cNvPr id="608" name="PlaceHolder 3"/>
          <p:cNvSpPr>
            <a:spLocks noGrp="1"/>
          </p:cNvSpPr>
          <p:nvPr>
            <p:ph type="body"/>
          </p:nvPr>
        </p:nvSpPr>
        <p:spPr>
          <a:xfrm>
            <a:off x="756000" y="5078520"/>
            <a:ext cx="6047640" cy="4811040"/>
          </a:xfrm>
          <a:prstGeom prst="rect">
            <a:avLst/>
          </a:prstGeom>
        </p:spPr>
        <p:txBody>
          <a:bodyPr lIns="0" tIns="0" rIns="0" bIns="0">
            <a:noAutofit/>
          </a:bodyPr>
          <a:lstStyle/>
          <a:p>
            <a:endParaRPr lang="fr-FR" sz="2000" b="0" strike="noStrike" spc="-1">
              <a:latin typeface="Arial"/>
            </a:endParaRPr>
          </a:p>
        </p:txBody>
      </p:sp>
    </p:spTree>
    <p:extLst>
      <p:ext uri="{BB962C8B-B14F-4D97-AF65-F5344CB8AC3E}">
        <p14:creationId xmlns:p14="http://schemas.microsoft.com/office/powerpoint/2010/main" val="13709669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9" name="TextShape 1"/>
          <p:cNvSpPr txBox="1"/>
          <p:nvPr/>
        </p:nvSpPr>
        <p:spPr>
          <a:xfrm>
            <a:off x="4278960" y="10157400"/>
            <a:ext cx="3280680" cy="534240"/>
          </a:xfrm>
          <a:prstGeom prst="rect">
            <a:avLst/>
          </a:prstGeom>
          <a:noFill/>
          <a:ln>
            <a:noFill/>
          </a:ln>
        </p:spPr>
        <p:txBody>
          <a:bodyPr lIns="0" tIns="0" rIns="0" bIns="0" anchor="b">
            <a:noAutofit/>
          </a:bodyPr>
          <a:lstStyle/>
          <a:p>
            <a:pPr algn="r">
              <a:lnSpc>
                <a:spcPct val="100000"/>
              </a:lnSpc>
            </a:pPr>
            <a:fld id="{E8D5B38D-5C9D-4781-811A-514018BEC501}" type="slidenum">
              <a:rPr lang="fr-FR" sz="1400" b="0" strike="noStrike" spc="-1">
                <a:solidFill>
                  <a:srgbClr val="000000"/>
                </a:solidFill>
                <a:latin typeface="Times New Roman"/>
                <a:ea typeface="Segoe UI"/>
              </a:rPr>
              <a:t>16</a:t>
            </a:fld>
            <a:endParaRPr lang="fr-FR" sz="1400" b="0" strike="noStrike" spc="-1">
              <a:latin typeface="Arial"/>
            </a:endParaRPr>
          </a:p>
        </p:txBody>
      </p:sp>
      <p:sp>
        <p:nvSpPr>
          <p:cNvPr id="610" name="PlaceHolder 2"/>
          <p:cNvSpPr>
            <a:spLocks noGrp="1" noRot="1" noChangeAspect="1"/>
          </p:cNvSpPr>
          <p:nvPr>
            <p:ph type="sldImg"/>
          </p:nvPr>
        </p:nvSpPr>
        <p:spPr>
          <a:xfrm>
            <a:off x="1108075" y="812800"/>
            <a:ext cx="5343525" cy="4008438"/>
          </a:xfrm>
          <a:prstGeom prst="rect">
            <a:avLst/>
          </a:prstGeom>
        </p:spPr>
      </p:sp>
      <p:sp>
        <p:nvSpPr>
          <p:cNvPr id="611" name="PlaceHolder 3"/>
          <p:cNvSpPr>
            <a:spLocks noGrp="1"/>
          </p:cNvSpPr>
          <p:nvPr>
            <p:ph type="body"/>
          </p:nvPr>
        </p:nvSpPr>
        <p:spPr>
          <a:xfrm>
            <a:off x="756000" y="5078520"/>
            <a:ext cx="6047640" cy="4811040"/>
          </a:xfrm>
          <a:prstGeom prst="rect">
            <a:avLst/>
          </a:prstGeom>
        </p:spPr>
        <p:txBody>
          <a:bodyPr lIns="0" tIns="0" rIns="0" bIns="0">
            <a:noAutofit/>
          </a:bodyPr>
          <a:lstStyle/>
          <a:p>
            <a:endParaRPr lang="fr-FR" sz="2000" b="0" strike="noStrike" spc="-1">
              <a:latin typeface="Arial"/>
            </a:endParaRPr>
          </a:p>
        </p:txBody>
      </p:sp>
    </p:spTree>
    <p:extLst>
      <p:ext uri="{BB962C8B-B14F-4D97-AF65-F5344CB8AC3E}">
        <p14:creationId xmlns:p14="http://schemas.microsoft.com/office/powerpoint/2010/main" val="39412170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2" name="TextShape 1"/>
          <p:cNvSpPr txBox="1"/>
          <p:nvPr/>
        </p:nvSpPr>
        <p:spPr>
          <a:xfrm>
            <a:off x="4278960" y="10157400"/>
            <a:ext cx="3280680" cy="534240"/>
          </a:xfrm>
          <a:prstGeom prst="rect">
            <a:avLst/>
          </a:prstGeom>
          <a:noFill/>
          <a:ln>
            <a:noFill/>
          </a:ln>
        </p:spPr>
        <p:txBody>
          <a:bodyPr lIns="0" tIns="0" rIns="0" bIns="0" anchor="b">
            <a:noAutofit/>
          </a:bodyPr>
          <a:lstStyle/>
          <a:p>
            <a:pPr algn="r">
              <a:lnSpc>
                <a:spcPct val="100000"/>
              </a:lnSpc>
            </a:pPr>
            <a:fld id="{A9BD2A2B-AFCD-441F-8307-C7F8A59700CF}" type="slidenum">
              <a:rPr lang="fr-FR" sz="1400" b="0" strike="noStrike" spc="-1">
                <a:solidFill>
                  <a:srgbClr val="000000"/>
                </a:solidFill>
                <a:latin typeface="Times New Roman"/>
                <a:ea typeface="Segoe UI"/>
              </a:rPr>
              <a:t>17</a:t>
            </a:fld>
            <a:endParaRPr lang="fr-FR" sz="1400" b="0" strike="noStrike" spc="-1">
              <a:latin typeface="Arial"/>
            </a:endParaRPr>
          </a:p>
        </p:txBody>
      </p:sp>
      <p:sp>
        <p:nvSpPr>
          <p:cNvPr id="613" name="PlaceHolder 2"/>
          <p:cNvSpPr>
            <a:spLocks noGrp="1" noRot="1" noChangeAspect="1"/>
          </p:cNvSpPr>
          <p:nvPr>
            <p:ph type="sldImg"/>
          </p:nvPr>
        </p:nvSpPr>
        <p:spPr>
          <a:xfrm>
            <a:off x="1108075" y="812800"/>
            <a:ext cx="5343525" cy="4008438"/>
          </a:xfrm>
          <a:prstGeom prst="rect">
            <a:avLst/>
          </a:prstGeom>
        </p:spPr>
      </p:sp>
      <p:sp>
        <p:nvSpPr>
          <p:cNvPr id="614" name="PlaceHolder 3"/>
          <p:cNvSpPr>
            <a:spLocks noGrp="1"/>
          </p:cNvSpPr>
          <p:nvPr>
            <p:ph type="body"/>
          </p:nvPr>
        </p:nvSpPr>
        <p:spPr>
          <a:xfrm>
            <a:off x="756000" y="5078520"/>
            <a:ext cx="6047640" cy="4811040"/>
          </a:xfrm>
          <a:prstGeom prst="rect">
            <a:avLst/>
          </a:prstGeom>
        </p:spPr>
        <p:txBody>
          <a:bodyPr lIns="0" tIns="0" rIns="0" bIns="0">
            <a:noAutofit/>
          </a:bodyPr>
          <a:lstStyle/>
          <a:p>
            <a:endParaRPr lang="fr-FR" sz="2000" b="0" strike="noStrike" spc="-1">
              <a:latin typeface="Arial"/>
            </a:endParaRPr>
          </a:p>
        </p:txBody>
      </p:sp>
    </p:spTree>
    <p:extLst>
      <p:ext uri="{BB962C8B-B14F-4D97-AF65-F5344CB8AC3E}">
        <p14:creationId xmlns:p14="http://schemas.microsoft.com/office/powerpoint/2010/main" val="36460144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 name="TextShape 1"/>
          <p:cNvSpPr txBox="1"/>
          <p:nvPr/>
        </p:nvSpPr>
        <p:spPr>
          <a:xfrm>
            <a:off x="4278960" y="10157400"/>
            <a:ext cx="3280680" cy="534240"/>
          </a:xfrm>
          <a:prstGeom prst="rect">
            <a:avLst/>
          </a:prstGeom>
          <a:noFill/>
          <a:ln>
            <a:noFill/>
          </a:ln>
        </p:spPr>
        <p:txBody>
          <a:bodyPr lIns="0" tIns="0" rIns="0" bIns="0" anchor="b">
            <a:noAutofit/>
          </a:bodyPr>
          <a:lstStyle/>
          <a:p>
            <a:pPr algn="r">
              <a:lnSpc>
                <a:spcPct val="100000"/>
              </a:lnSpc>
            </a:pPr>
            <a:fld id="{38348F34-9774-486C-91D2-3DAF6002FB38}" type="slidenum">
              <a:rPr lang="fr-FR" sz="1400" b="0" strike="noStrike" spc="-1">
                <a:solidFill>
                  <a:srgbClr val="000000"/>
                </a:solidFill>
                <a:latin typeface="Times New Roman"/>
                <a:ea typeface="Segoe UI"/>
              </a:rPr>
              <a:t>18</a:t>
            </a:fld>
            <a:endParaRPr lang="fr-FR" sz="1400" b="0" strike="noStrike" spc="-1">
              <a:latin typeface="Arial"/>
            </a:endParaRPr>
          </a:p>
        </p:txBody>
      </p:sp>
      <p:sp>
        <p:nvSpPr>
          <p:cNvPr id="616" name="PlaceHolder 2"/>
          <p:cNvSpPr>
            <a:spLocks noGrp="1" noRot="1" noChangeAspect="1"/>
          </p:cNvSpPr>
          <p:nvPr>
            <p:ph type="sldImg"/>
          </p:nvPr>
        </p:nvSpPr>
        <p:spPr>
          <a:xfrm>
            <a:off x="1108075" y="812800"/>
            <a:ext cx="5343525" cy="4008438"/>
          </a:xfrm>
          <a:prstGeom prst="rect">
            <a:avLst/>
          </a:prstGeom>
        </p:spPr>
      </p:sp>
      <p:sp>
        <p:nvSpPr>
          <p:cNvPr id="617" name="PlaceHolder 3"/>
          <p:cNvSpPr>
            <a:spLocks noGrp="1"/>
          </p:cNvSpPr>
          <p:nvPr>
            <p:ph type="body"/>
          </p:nvPr>
        </p:nvSpPr>
        <p:spPr>
          <a:xfrm>
            <a:off x="756000" y="5078520"/>
            <a:ext cx="6047640" cy="4811040"/>
          </a:xfrm>
          <a:prstGeom prst="rect">
            <a:avLst/>
          </a:prstGeom>
        </p:spPr>
        <p:txBody>
          <a:bodyPr lIns="0" tIns="0" rIns="0" bIns="0">
            <a:noAutofit/>
          </a:bodyPr>
          <a:lstStyle/>
          <a:p>
            <a:endParaRPr lang="fr-FR" sz="2000" b="0" strike="noStrike" spc="-1">
              <a:latin typeface="Arial"/>
            </a:endParaRPr>
          </a:p>
        </p:txBody>
      </p:sp>
    </p:spTree>
    <p:extLst>
      <p:ext uri="{BB962C8B-B14F-4D97-AF65-F5344CB8AC3E}">
        <p14:creationId xmlns:p14="http://schemas.microsoft.com/office/powerpoint/2010/main" val="29833030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8" name="TextShape 1"/>
          <p:cNvSpPr txBox="1"/>
          <p:nvPr/>
        </p:nvSpPr>
        <p:spPr>
          <a:xfrm>
            <a:off x="4278960" y="10157400"/>
            <a:ext cx="3280680" cy="534240"/>
          </a:xfrm>
          <a:prstGeom prst="rect">
            <a:avLst/>
          </a:prstGeom>
          <a:noFill/>
          <a:ln>
            <a:noFill/>
          </a:ln>
        </p:spPr>
        <p:txBody>
          <a:bodyPr lIns="0" tIns="0" rIns="0" bIns="0" anchor="b">
            <a:noAutofit/>
          </a:bodyPr>
          <a:lstStyle/>
          <a:p>
            <a:pPr algn="r">
              <a:lnSpc>
                <a:spcPct val="100000"/>
              </a:lnSpc>
            </a:pPr>
            <a:fld id="{606304C1-1843-4DF4-BF07-9DC088242D65}" type="slidenum">
              <a:rPr lang="fr-FR" sz="1400" b="0" strike="noStrike" spc="-1">
                <a:solidFill>
                  <a:srgbClr val="000000"/>
                </a:solidFill>
                <a:latin typeface="Times New Roman"/>
                <a:ea typeface="Segoe UI"/>
              </a:rPr>
              <a:t>19</a:t>
            </a:fld>
            <a:endParaRPr lang="fr-FR" sz="1400" b="0" strike="noStrike" spc="-1">
              <a:latin typeface="Arial"/>
            </a:endParaRPr>
          </a:p>
        </p:txBody>
      </p:sp>
      <p:sp>
        <p:nvSpPr>
          <p:cNvPr id="619" name="PlaceHolder 2"/>
          <p:cNvSpPr>
            <a:spLocks noGrp="1" noRot="1" noChangeAspect="1"/>
          </p:cNvSpPr>
          <p:nvPr>
            <p:ph type="sldImg"/>
          </p:nvPr>
        </p:nvSpPr>
        <p:spPr>
          <a:xfrm>
            <a:off x="1108075" y="812800"/>
            <a:ext cx="5343525" cy="4008438"/>
          </a:xfrm>
          <a:prstGeom prst="rect">
            <a:avLst/>
          </a:prstGeom>
        </p:spPr>
      </p:sp>
      <p:sp>
        <p:nvSpPr>
          <p:cNvPr id="620" name="PlaceHolder 3"/>
          <p:cNvSpPr>
            <a:spLocks noGrp="1"/>
          </p:cNvSpPr>
          <p:nvPr>
            <p:ph type="body"/>
          </p:nvPr>
        </p:nvSpPr>
        <p:spPr>
          <a:xfrm>
            <a:off x="756000" y="5078520"/>
            <a:ext cx="6047640" cy="4811040"/>
          </a:xfrm>
          <a:prstGeom prst="rect">
            <a:avLst/>
          </a:prstGeom>
        </p:spPr>
        <p:txBody>
          <a:bodyPr lIns="0" tIns="0" rIns="0" bIns="0">
            <a:noAutofit/>
          </a:bodyPr>
          <a:lstStyle/>
          <a:p>
            <a:endParaRPr lang="fr-FR" sz="2000" b="0" strike="noStrike" spc="-1">
              <a:latin typeface="Arial"/>
            </a:endParaRPr>
          </a:p>
        </p:txBody>
      </p:sp>
    </p:spTree>
    <p:extLst>
      <p:ext uri="{BB962C8B-B14F-4D97-AF65-F5344CB8AC3E}">
        <p14:creationId xmlns:p14="http://schemas.microsoft.com/office/powerpoint/2010/main" val="26010060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65225" y="1241425"/>
            <a:ext cx="4467225" cy="3349625"/>
          </a:xfrm>
        </p:spPr>
      </p:sp>
      <p:sp>
        <p:nvSpPr>
          <p:cNvPr id="3" name="Espace réservé des notes 2"/>
          <p:cNvSpPr>
            <a:spLocks noGrp="1"/>
          </p:cNvSpPr>
          <p:nvPr>
            <p:ph type="body" idx="1"/>
          </p:nvPr>
        </p:nvSpPr>
        <p:spPr/>
        <p:txBody>
          <a:bodyPr/>
          <a:lstStyle/>
          <a:p>
            <a:pPr lvl="0"/>
            <a:r>
              <a:rPr lang="fr-FR" sz="1200" kern="1200" dirty="0">
                <a:solidFill>
                  <a:schemeClr val="tx1"/>
                </a:solidFill>
                <a:effectLst/>
                <a:latin typeface="+mn-lt"/>
                <a:ea typeface="+mn-ea"/>
                <a:cs typeface="+mn-cs"/>
              </a:rPr>
              <a:t>Faire découvrir à l’élève les équipements et mobiliers de stockage lors d’une visite de réserve de magasin ou d’entrepôt, ou sur vidéo</a:t>
            </a:r>
          </a:p>
          <a:p>
            <a:r>
              <a:rPr lang="fr-FR" sz="1200" kern="1200" dirty="0">
                <a:solidFill>
                  <a:schemeClr val="tx1"/>
                </a:solidFill>
                <a:effectLst/>
                <a:latin typeface="+mn-lt"/>
                <a:ea typeface="+mn-ea"/>
                <a:cs typeface="+mn-cs"/>
              </a:rPr>
              <a:t> </a:t>
            </a:r>
          </a:p>
          <a:p>
            <a:r>
              <a:rPr lang="fr-FR" sz="1200" kern="1200" dirty="0">
                <a:solidFill>
                  <a:schemeClr val="tx1"/>
                </a:solidFill>
                <a:effectLst/>
                <a:latin typeface="+mn-lt"/>
                <a:ea typeface="+mn-ea"/>
                <a:cs typeface="+mn-cs"/>
              </a:rPr>
              <a:t> </a:t>
            </a:r>
          </a:p>
          <a:p>
            <a:pPr lvl="0"/>
            <a:r>
              <a:rPr lang="fr-FR" sz="1200" kern="1200" dirty="0">
                <a:solidFill>
                  <a:schemeClr val="tx1"/>
                </a:solidFill>
                <a:effectLst/>
                <a:latin typeface="+mn-lt"/>
                <a:ea typeface="+mn-ea"/>
                <a:cs typeface="+mn-cs"/>
              </a:rPr>
              <a:t>Conduire l’élève à choisir et utiliser le matériel approprié à son activité en mettant à sa disposition différents types d’outils tels que cutters, chariots, tables élévatrices, diables… </a:t>
            </a:r>
          </a:p>
          <a:p>
            <a:r>
              <a:rPr lang="fr-FR" sz="1200" kern="1200" dirty="0">
                <a:solidFill>
                  <a:schemeClr val="tx1"/>
                </a:solidFill>
                <a:effectLst/>
                <a:latin typeface="+mn-lt"/>
                <a:ea typeface="+mn-ea"/>
                <a:cs typeface="+mn-cs"/>
              </a:rPr>
              <a:t> </a:t>
            </a:r>
          </a:p>
          <a:p>
            <a:pPr lvl="0"/>
            <a:r>
              <a:rPr lang="fr-FR" sz="1200" kern="1200" dirty="0">
                <a:solidFill>
                  <a:schemeClr val="tx1"/>
                </a:solidFill>
                <a:effectLst/>
                <a:latin typeface="+mn-lt"/>
                <a:ea typeface="+mn-ea"/>
                <a:cs typeface="+mn-cs"/>
              </a:rPr>
              <a:t>Aider l’élève à intégrer les enjeux du développement durable et du tri des déchets dans le cadre de ses activités professionnelles</a:t>
            </a:r>
          </a:p>
          <a:p>
            <a:r>
              <a:rPr lang="fr-FR" sz="1200" kern="1200" dirty="0">
                <a:solidFill>
                  <a:schemeClr val="tx1"/>
                </a:solidFill>
                <a:effectLst/>
                <a:latin typeface="+mn-lt"/>
                <a:ea typeface="+mn-ea"/>
                <a:cs typeface="+mn-cs"/>
              </a:rPr>
              <a:t> </a:t>
            </a:r>
          </a:p>
          <a:p>
            <a:r>
              <a:rPr lang="fr-FR" sz="1200" kern="1200" dirty="0">
                <a:solidFill>
                  <a:schemeClr val="tx1"/>
                </a:solidFill>
                <a:effectLst/>
                <a:latin typeface="+mn-lt"/>
                <a:ea typeface="+mn-ea"/>
                <a:cs typeface="+mn-cs"/>
              </a:rPr>
              <a:t> </a:t>
            </a:r>
          </a:p>
          <a:p>
            <a:r>
              <a:rPr lang="fr-FR" sz="1200" b="1" kern="1200" dirty="0">
                <a:solidFill>
                  <a:schemeClr val="tx1"/>
                </a:solidFill>
                <a:effectLst/>
                <a:latin typeface="+mn-lt"/>
                <a:ea typeface="+mn-ea"/>
                <a:cs typeface="+mn-cs"/>
              </a:rPr>
              <a:t>Ressources pédagogiques : </a:t>
            </a:r>
            <a:endParaRPr lang="fr-FR" sz="1200" kern="1200" dirty="0">
              <a:solidFill>
                <a:schemeClr val="tx1"/>
              </a:solidFill>
              <a:effectLst/>
              <a:latin typeface="+mn-lt"/>
              <a:ea typeface="+mn-ea"/>
              <a:cs typeface="+mn-cs"/>
            </a:endParaRPr>
          </a:p>
          <a:p>
            <a:pPr lvl="0"/>
            <a:r>
              <a:rPr lang="fr-FR" sz="1200" kern="1200" dirty="0">
                <a:solidFill>
                  <a:schemeClr val="tx1"/>
                </a:solidFill>
                <a:effectLst/>
                <a:latin typeface="+mn-lt"/>
                <a:ea typeface="+mn-ea"/>
                <a:cs typeface="+mn-cs"/>
              </a:rPr>
              <a:t>Plans collectés en entreprise</a:t>
            </a:r>
          </a:p>
          <a:p>
            <a:pPr lvl="0"/>
            <a:r>
              <a:rPr lang="fr-FR" sz="1200" kern="1200" dirty="0">
                <a:solidFill>
                  <a:schemeClr val="tx1"/>
                </a:solidFill>
                <a:effectLst/>
                <a:latin typeface="+mn-lt"/>
                <a:ea typeface="+mn-ea"/>
                <a:cs typeface="+mn-cs"/>
              </a:rPr>
              <a:t>Espaces pédagogiques professionnels ouverts ou non à la clientèle</a:t>
            </a:r>
          </a:p>
          <a:p>
            <a:r>
              <a:rPr lang="fr-FR" sz="1200" b="1" kern="1200" dirty="0">
                <a:solidFill>
                  <a:schemeClr val="tx1"/>
                </a:solidFill>
                <a:effectLst/>
                <a:latin typeface="+mn-lt"/>
                <a:ea typeface="+mn-ea"/>
                <a:cs typeface="+mn-cs"/>
              </a:rPr>
              <a:t>Modalités d’animation envisageables :</a:t>
            </a:r>
            <a:endParaRPr lang="fr-FR" sz="1200" kern="1200" dirty="0">
              <a:solidFill>
                <a:schemeClr val="tx1"/>
              </a:solidFill>
              <a:effectLst/>
              <a:latin typeface="+mn-lt"/>
              <a:ea typeface="+mn-ea"/>
              <a:cs typeface="+mn-cs"/>
            </a:endParaRPr>
          </a:p>
          <a:p>
            <a:pPr lvl="0"/>
            <a:r>
              <a:rPr lang="fr-FR" sz="1200" kern="1200" dirty="0">
                <a:solidFill>
                  <a:schemeClr val="tx1"/>
                </a:solidFill>
                <a:effectLst/>
                <a:latin typeface="+mn-lt"/>
                <a:ea typeface="+mn-ea"/>
                <a:cs typeface="+mn-cs"/>
              </a:rPr>
              <a:t>Visite d’un drive, d’entrepôts</a:t>
            </a:r>
          </a:p>
          <a:p>
            <a:pPr lvl="0"/>
            <a:r>
              <a:rPr lang="fr-FR" sz="1200" kern="1200" dirty="0">
                <a:solidFill>
                  <a:schemeClr val="tx1"/>
                </a:solidFill>
                <a:effectLst/>
                <a:latin typeface="+mn-lt"/>
                <a:ea typeface="+mn-ea"/>
                <a:cs typeface="+mn-cs"/>
              </a:rPr>
              <a:t>Présentation par les élèves des procédures de stockage de commande des clients mises en œuvre dans leur entreprise d’accueil</a:t>
            </a:r>
          </a:p>
          <a:p>
            <a:pPr lvl="0"/>
            <a:r>
              <a:rPr lang="fr-FR" sz="1200" kern="1200" dirty="0">
                <a:solidFill>
                  <a:schemeClr val="tx1"/>
                </a:solidFill>
                <a:effectLst/>
                <a:latin typeface="+mn-lt"/>
                <a:ea typeface="+mn-ea"/>
                <a:cs typeface="+mn-cs"/>
              </a:rPr>
              <a:t>CARSAT (sollicitation d’un accompagnement de la part du référent CARSAT académique)</a:t>
            </a:r>
          </a:p>
          <a:p>
            <a:endParaRPr lang="fr-FR" sz="1200" kern="1200" dirty="0">
              <a:solidFill>
                <a:schemeClr val="tx1"/>
              </a:solidFill>
              <a:effectLst/>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DDA08A46-71A9-4CFF-AB5F-16908E78F317}" type="slidenum">
              <a:rPr lang="fr-FR" smtClean="0"/>
              <a:t>24</a:t>
            </a:fld>
            <a:endParaRPr lang="fr-FR"/>
          </a:p>
        </p:txBody>
      </p:sp>
    </p:spTree>
    <p:extLst>
      <p:ext uri="{BB962C8B-B14F-4D97-AF65-F5344CB8AC3E}">
        <p14:creationId xmlns:p14="http://schemas.microsoft.com/office/powerpoint/2010/main" val="17007764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1" name="PlaceHolder 1"/>
          <p:cNvSpPr>
            <a:spLocks noGrp="1" noRot="1" noChangeAspect="1"/>
          </p:cNvSpPr>
          <p:nvPr>
            <p:ph type="sldImg"/>
          </p:nvPr>
        </p:nvSpPr>
        <p:spPr>
          <a:xfrm>
            <a:off x="1108075" y="812800"/>
            <a:ext cx="5343525" cy="4008438"/>
          </a:xfrm>
          <a:prstGeom prst="rect">
            <a:avLst/>
          </a:prstGeom>
        </p:spPr>
      </p:sp>
      <p:sp>
        <p:nvSpPr>
          <p:cNvPr id="622" name="PlaceHolder 2"/>
          <p:cNvSpPr>
            <a:spLocks noGrp="1"/>
          </p:cNvSpPr>
          <p:nvPr>
            <p:ph type="body"/>
          </p:nvPr>
        </p:nvSpPr>
        <p:spPr>
          <a:xfrm>
            <a:off x="756000" y="5078520"/>
            <a:ext cx="6047640" cy="4811040"/>
          </a:xfrm>
          <a:prstGeom prst="rect">
            <a:avLst/>
          </a:prstGeom>
        </p:spPr>
        <p:txBody>
          <a:bodyPr lIns="0" tIns="0" rIns="0" bIns="0">
            <a:noAutofit/>
          </a:bodyPr>
          <a:lstStyle/>
          <a:p>
            <a:endParaRPr lang="fr-FR" sz="2000" b="0" strike="noStrike" spc="-1">
              <a:latin typeface="Arial"/>
            </a:endParaRPr>
          </a:p>
        </p:txBody>
      </p:sp>
      <p:sp>
        <p:nvSpPr>
          <p:cNvPr id="623" name="TextShape 3"/>
          <p:cNvSpPr txBox="1"/>
          <p:nvPr/>
        </p:nvSpPr>
        <p:spPr>
          <a:xfrm>
            <a:off x="4278960" y="10157400"/>
            <a:ext cx="3280680" cy="534240"/>
          </a:xfrm>
          <a:prstGeom prst="rect">
            <a:avLst/>
          </a:prstGeom>
          <a:noFill/>
          <a:ln>
            <a:noFill/>
          </a:ln>
        </p:spPr>
        <p:txBody>
          <a:bodyPr lIns="0" tIns="0" rIns="0" bIns="0" anchor="b">
            <a:noAutofit/>
          </a:bodyPr>
          <a:lstStyle/>
          <a:p>
            <a:pPr algn="r">
              <a:lnSpc>
                <a:spcPct val="100000"/>
              </a:lnSpc>
            </a:pPr>
            <a:fld id="{ABB5DF69-8953-4E59-95EE-24DF2BA37F4F}" type="slidenum">
              <a:rPr lang="fr-FR" sz="1400" b="0" strike="noStrike" spc="-1">
                <a:solidFill>
                  <a:srgbClr val="000000"/>
                </a:solidFill>
                <a:latin typeface="Times New Roman"/>
                <a:ea typeface="Segoe UI"/>
              </a:rPr>
              <a:t>26</a:t>
            </a:fld>
            <a:endParaRPr lang="fr-FR" sz="1400" b="0" strike="noStrike" spc="-1">
              <a:latin typeface="Arial"/>
            </a:endParaRPr>
          </a:p>
        </p:txBody>
      </p:sp>
    </p:spTree>
    <p:extLst>
      <p:ext uri="{BB962C8B-B14F-4D97-AF65-F5344CB8AC3E}">
        <p14:creationId xmlns:p14="http://schemas.microsoft.com/office/powerpoint/2010/main" val="34895180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65225" y="1241425"/>
            <a:ext cx="4467225" cy="3349625"/>
          </a:xfrm>
        </p:spPr>
      </p:sp>
      <p:sp>
        <p:nvSpPr>
          <p:cNvPr id="3" name="Espace réservé des notes 2"/>
          <p:cNvSpPr>
            <a:spLocks noGrp="1"/>
          </p:cNvSpPr>
          <p:nvPr>
            <p:ph type="body" idx="1"/>
          </p:nvPr>
        </p:nvSpPr>
        <p:spPr/>
        <p:txBody>
          <a:bodyPr/>
          <a:lstStyle/>
          <a:p>
            <a:r>
              <a:rPr lang="fr-FR" sz="1200" kern="1200" dirty="0">
                <a:solidFill>
                  <a:schemeClr val="tx1"/>
                </a:solidFill>
                <a:effectLst/>
                <a:latin typeface="+mn-lt"/>
                <a:ea typeface="+mn-ea"/>
                <a:cs typeface="+mn-cs"/>
              </a:rPr>
              <a:t> </a:t>
            </a:r>
          </a:p>
          <a:p>
            <a:pPr lvl="0" fontAlgn="base"/>
            <a:r>
              <a:rPr lang="fr-FR" sz="1200" u="none" strike="noStrike" kern="1200" dirty="0">
                <a:solidFill>
                  <a:schemeClr val="tx1"/>
                </a:solidFill>
                <a:effectLst/>
                <a:latin typeface="+mn-lt"/>
                <a:ea typeface="+mn-ea"/>
                <a:cs typeface="+mn-cs"/>
              </a:rPr>
              <a:t>Amener l’élève à préparer les commandes omnicanales passées par les clients et à choisir si nécessaire, le conditionnement adapté (sacs isothermes, bacs, sacs en papier…) </a:t>
            </a:r>
          </a:p>
          <a:p>
            <a:pPr lvl="0" fontAlgn="base"/>
            <a:r>
              <a:rPr lang="fr-FR" sz="1200" u="none" strike="noStrike" kern="1200" dirty="0">
                <a:solidFill>
                  <a:schemeClr val="tx1"/>
                </a:solidFill>
                <a:effectLst/>
                <a:latin typeface="+mn-lt"/>
                <a:ea typeface="+mn-ea"/>
                <a:cs typeface="+mn-cs"/>
              </a:rPr>
              <a:t>Sensibiliser à la nécessité de rester en veille sur l’évolution de l’omnicanal et ses répercussions sur les modalités de préparation des commandes</a:t>
            </a:r>
          </a:p>
          <a:p>
            <a:pPr lvl="0" fontAlgn="base"/>
            <a:r>
              <a:rPr lang="fr-FR" sz="1200" u="none" strike="noStrike" kern="1200" dirty="0">
                <a:solidFill>
                  <a:schemeClr val="tx1"/>
                </a:solidFill>
                <a:effectLst/>
                <a:latin typeface="+mn-lt"/>
                <a:ea typeface="+mn-ea"/>
                <a:cs typeface="+mn-cs"/>
              </a:rPr>
              <a:t>Proposer des situations pédagogiques ou scénarios permettant à l’élève de vérifier l’adéquation entre la commande et la préparation, d’enregistrer et d’entreposer les colis</a:t>
            </a:r>
          </a:p>
          <a:p>
            <a:r>
              <a:rPr lang="fr-FR" sz="1200" kern="1200" dirty="0">
                <a:solidFill>
                  <a:schemeClr val="tx1"/>
                </a:solidFill>
                <a:effectLst/>
                <a:latin typeface="+mn-lt"/>
                <a:ea typeface="+mn-ea"/>
                <a:cs typeface="+mn-cs"/>
              </a:rPr>
              <a:t> </a:t>
            </a:r>
          </a:p>
          <a:p>
            <a:r>
              <a:rPr lang="fr-FR" sz="1200" kern="1200" dirty="0">
                <a:solidFill>
                  <a:schemeClr val="tx1"/>
                </a:solidFill>
                <a:effectLst/>
                <a:latin typeface="+mn-lt"/>
                <a:ea typeface="+mn-ea"/>
                <a:cs typeface="+mn-cs"/>
              </a:rPr>
              <a:t> </a:t>
            </a:r>
          </a:p>
          <a:p>
            <a:r>
              <a:rPr lang="fr-FR" sz="1200" b="1" kern="1200" dirty="0">
                <a:solidFill>
                  <a:schemeClr val="tx1"/>
                </a:solidFill>
                <a:effectLst/>
                <a:latin typeface="+mn-lt"/>
                <a:ea typeface="+mn-ea"/>
                <a:cs typeface="+mn-cs"/>
              </a:rPr>
              <a:t>Ressources pédagogiques :</a:t>
            </a:r>
            <a:endParaRPr lang="fr-FR"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Espaces pédagogiques professionnels ouverts ou non à la clientèle</a:t>
            </a:r>
          </a:p>
          <a:p>
            <a:r>
              <a:rPr lang="fr-FR" sz="1200" kern="1200" dirty="0">
                <a:solidFill>
                  <a:schemeClr val="tx1"/>
                </a:solidFill>
                <a:effectLst/>
                <a:latin typeface="+mn-lt"/>
                <a:ea typeface="+mn-ea"/>
                <a:cs typeface="+mn-cs"/>
              </a:rPr>
              <a:t> </a:t>
            </a:r>
          </a:p>
          <a:p>
            <a:r>
              <a:rPr lang="fr-FR" sz="1200" b="1" kern="1200" dirty="0">
                <a:solidFill>
                  <a:schemeClr val="tx1"/>
                </a:solidFill>
                <a:effectLst/>
                <a:latin typeface="+mn-lt"/>
                <a:ea typeface="+mn-ea"/>
                <a:cs typeface="+mn-cs"/>
              </a:rPr>
              <a:t>Modalités d’animation envisageables (parmi d’autres) :</a:t>
            </a:r>
            <a:endParaRPr lang="fr-FR" dirty="0">
              <a:effectLst/>
            </a:endParaRPr>
          </a:p>
          <a:p>
            <a:r>
              <a:rPr lang="fr-FR" sz="1200" kern="1200" dirty="0">
                <a:solidFill>
                  <a:schemeClr val="tx1"/>
                </a:solidFill>
                <a:effectLst/>
                <a:latin typeface="+mn-lt"/>
                <a:ea typeface="+mn-ea"/>
                <a:cs typeface="+mn-cs"/>
              </a:rPr>
              <a:t>Présentation par les élèves des procédures de préparation de commandes clients au retour des PFMP</a:t>
            </a:r>
            <a:endParaRPr lang="fr-FR" dirty="0">
              <a:effectLst/>
            </a:endParaRPr>
          </a:p>
          <a:p>
            <a:r>
              <a:rPr lang="fr-FR" sz="1200" kern="1200" dirty="0">
                <a:solidFill>
                  <a:schemeClr val="tx1"/>
                </a:solidFill>
                <a:effectLst/>
                <a:latin typeface="+mn-lt"/>
                <a:ea typeface="+mn-ea"/>
                <a:cs typeface="+mn-cs"/>
              </a:rPr>
              <a:t> </a:t>
            </a:r>
          </a:p>
          <a:p>
            <a:r>
              <a:rPr lang="fr-FR" sz="1200" i="1" kern="1200" dirty="0">
                <a:solidFill>
                  <a:schemeClr val="tx1"/>
                </a:solidFill>
                <a:effectLst/>
                <a:latin typeface="+mn-lt"/>
                <a:ea typeface="+mn-ea"/>
                <a:cs typeface="+mn-cs"/>
              </a:rPr>
              <a:t>Co-intervention français : Par exemple, entrer dans l’échange oral lors d’un exposé</a:t>
            </a:r>
            <a:endParaRPr lang="fr-FR" sz="1200" kern="1200" dirty="0">
              <a:solidFill>
                <a:schemeClr val="tx1"/>
              </a:solidFill>
              <a:effectLst/>
              <a:latin typeface="+mn-lt"/>
              <a:ea typeface="+mn-ea"/>
              <a:cs typeface="+mn-cs"/>
            </a:endParaRPr>
          </a:p>
          <a:p>
            <a:r>
              <a:rPr lang="fr-FR" sz="1200" b="1" kern="1200" dirty="0">
                <a:solidFill>
                  <a:schemeClr val="tx1"/>
                </a:solidFill>
                <a:effectLst/>
                <a:latin typeface="+mn-lt"/>
                <a:ea typeface="+mn-ea"/>
                <a:cs typeface="+mn-cs"/>
              </a:rPr>
              <a:t> </a:t>
            </a:r>
            <a:endParaRPr lang="fr-FR" sz="1200" kern="1200" dirty="0">
              <a:solidFill>
                <a:schemeClr val="tx1"/>
              </a:solidFill>
              <a:effectLst/>
              <a:latin typeface="+mn-lt"/>
              <a:ea typeface="+mn-ea"/>
              <a:cs typeface="+mn-cs"/>
            </a:endParaRPr>
          </a:p>
          <a:p>
            <a:r>
              <a:rPr lang="fr-FR" sz="1200" b="1" kern="1200" dirty="0">
                <a:solidFill>
                  <a:schemeClr val="tx1"/>
                </a:solidFill>
                <a:effectLst/>
                <a:latin typeface="+mn-lt"/>
                <a:ea typeface="+mn-ea"/>
                <a:cs typeface="+mn-cs"/>
              </a:rPr>
              <a:t>Compétences du XXIème siècle : </a:t>
            </a:r>
            <a:endParaRPr lang="fr-FR" dirty="0">
              <a:effectLst/>
            </a:endParaRPr>
          </a:p>
          <a:p>
            <a:r>
              <a:rPr lang="fr-FR" sz="1200" kern="1200" dirty="0">
                <a:solidFill>
                  <a:schemeClr val="tx1"/>
                </a:solidFill>
                <a:effectLst/>
                <a:latin typeface="+mn-lt"/>
                <a:ea typeface="+mn-ea"/>
                <a:cs typeface="+mn-cs"/>
              </a:rPr>
              <a:t>Organisation, rigueur, autonomie, adaptabilité, polyvalence.</a:t>
            </a:r>
            <a:endParaRPr lang="fr-FR" dirty="0">
              <a:effectLst/>
            </a:endParaRPr>
          </a:p>
          <a:p>
            <a:r>
              <a:rPr lang="fr-FR" sz="1200" kern="1200" dirty="0">
                <a:solidFill>
                  <a:schemeClr val="tx1"/>
                </a:solidFill>
                <a:effectLst/>
                <a:latin typeface="+mn-lt"/>
                <a:ea typeface="+mn-ea"/>
                <a:cs typeface="+mn-cs"/>
              </a:rPr>
              <a:t> </a:t>
            </a:r>
          </a:p>
          <a:p>
            <a:endParaRPr lang="fr-FR" dirty="0"/>
          </a:p>
        </p:txBody>
      </p:sp>
      <p:sp>
        <p:nvSpPr>
          <p:cNvPr id="4" name="Espace réservé du numéro de diapositive 3"/>
          <p:cNvSpPr>
            <a:spLocks noGrp="1"/>
          </p:cNvSpPr>
          <p:nvPr>
            <p:ph type="sldNum" sz="quarter" idx="5"/>
          </p:nvPr>
        </p:nvSpPr>
        <p:spPr/>
        <p:txBody>
          <a:bodyPr/>
          <a:lstStyle/>
          <a:p>
            <a:fld id="{DDA08A46-71A9-4CFF-AB5F-16908E78F317}" type="slidenum">
              <a:rPr lang="fr-FR" smtClean="0"/>
              <a:t>28</a:t>
            </a:fld>
            <a:endParaRPr lang="fr-FR"/>
          </a:p>
        </p:txBody>
      </p:sp>
    </p:spTree>
    <p:extLst>
      <p:ext uri="{BB962C8B-B14F-4D97-AF65-F5344CB8AC3E}">
        <p14:creationId xmlns:p14="http://schemas.microsoft.com/office/powerpoint/2010/main" val="4920232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Espace réservé de l'image des diapositives 1"/>
          <p:cNvSpPr>
            <a:spLocks noGrp="1" noRot="1" noChangeAspect="1" noChangeArrowheads="1" noTextEdit="1"/>
          </p:cNvSpPr>
          <p:nvPr>
            <p:ph type="sldImg"/>
          </p:nvPr>
        </p:nvSpPr>
        <p:spPr>
          <a:xfrm>
            <a:off x="1165225" y="1241425"/>
            <a:ext cx="4467225" cy="3349625"/>
          </a:xfrm>
          <a:ln/>
        </p:spPr>
      </p:sp>
      <p:sp>
        <p:nvSpPr>
          <p:cNvPr id="11267" name="Espace réservé des commentaires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ltLang="fr-FR">
              <a:latin typeface="Arial" panose="020B0604020202020204" pitchFamily="34" charset="0"/>
            </a:endParaRPr>
          </a:p>
        </p:txBody>
      </p:sp>
      <p:sp>
        <p:nvSpPr>
          <p:cNvPr id="11268" name="Espace réservé du numéro de diapositive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BB03D85B-1E2D-4AE7-A4D4-AC33F13F92DE}" type="slidenum">
              <a:rPr lang="fr-FR" altLang="fr-FR" smtClean="0"/>
              <a:pPr/>
              <a:t>29</a:t>
            </a:fld>
            <a:endParaRPr lang="fr-FR" altLang="fr-FR"/>
          </a:p>
        </p:txBody>
      </p:sp>
    </p:spTree>
    <p:extLst>
      <p:ext uri="{BB962C8B-B14F-4D97-AF65-F5344CB8AC3E}">
        <p14:creationId xmlns:p14="http://schemas.microsoft.com/office/powerpoint/2010/main" val="27457722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Espace réservé de l'image des diapositives 1"/>
          <p:cNvSpPr>
            <a:spLocks noGrp="1" noRot="1" noChangeAspect="1" noChangeArrowheads="1" noTextEdit="1"/>
          </p:cNvSpPr>
          <p:nvPr>
            <p:ph type="sldImg"/>
          </p:nvPr>
        </p:nvSpPr>
        <p:spPr>
          <a:xfrm>
            <a:off x="1165225" y="1241425"/>
            <a:ext cx="4467225" cy="3349625"/>
          </a:xfrm>
          <a:ln/>
        </p:spPr>
      </p:sp>
      <p:sp>
        <p:nvSpPr>
          <p:cNvPr id="14339" name="Espace réservé des commentaires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ltLang="fr-FR">
              <a:latin typeface="Arial" panose="020B0604020202020204" pitchFamily="34" charset="0"/>
            </a:endParaRPr>
          </a:p>
        </p:txBody>
      </p:sp>
      <p:sp>
        <p:nvSpPr>
          <p:cNvPr id="14340" name="Espace réservé du numéro de diapositive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0E78AF3A-2FCA-4992-AB44-A2E7D018CED9}" type="slidenum">
              <a:rPr lang="fr-FR" altLang="fr-FR" smtClean="0"/>
              <a:pPr/>
              <a:t>31</a:t>
            </a:fld>
            <a:endParaRPr lang="fr-FR" altLang="fr-FR"/>
          </a:p>
        </p:txBody>
      </p:sp>
    </p:spTree>
    <p:extLst>
      <p:ext uri="{BB962C8B-B14F-4D97-AF65-F5344CB8AC3E}">
        <p14:creationId xmlns:p14="http://schemas.microsoft.com/office/powerpoint/2010/main" val="8289692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65225" y="1241425"/>
            <a:ext cx="4467225" cy="3349625"/>
          </a:xfrm>
        </p:spPr>
      </p:sp>
      <p:sp>
        <p:nvSpPr>
          <p:cNvPr id="3" name="Espace réservé des notes 2"/>
          <p:cNvSpPr>
            <a:spLocks noGrp="1"/>
          </p:cNvSpPr>
          <p:nvPr>
            <p:ph type="body" idx="1"/>
          </p:nvPr>
        </p:nvSpPr>
        <p:spPr/>
        <p:txBody>
          <a:bodyPr/>
          <a:lstStyle/>
          <a:p>
            <a:pPr lvl="0" fontAlgn="base"/>
            <a:r>
              <a:rPr lang="fr-FR" sz="1000" u="none" strike="noStrike" kern="1200" dirty="0">
                <a:solidFill>
                  <a:schemeClr val="tx1"/>
                </a:solidFill>
                <a:effectLst/>
                <a:latin typeface="+mn-lt"/>
                <a:ea typeface="+mn-ea"/>
                <a:cs typeface="+mn-cs"/>
              </a:rPr>
              <a:t>Conduire l’élève à identifier les principaux agents économiques de son environnement personnel et/ou professionnel en étudiant les acteurs locaux</a:t>
            </a:r>
            <a:endParaRPr lang="fr-FR" sz="1000" kern="1200" dirty="0">
              <a:solidFill>
                <a:schemeClr val="tx1"/>
              </a:solidFill>
              <a:effectLst/>
              <a:latin typeface="+mn-lt"/>
              <a:ea typeface="+mn-ea"/>
              <a:cs typeface="+mn-cs"/>
            </a:endParaRPr>
          </a:p>
          <a:p>
            <a:pPr lvl="0" fontAlgn="base"/>
            <a:r>
              <a:rPr lang="fr-FR" sz="1000" u="none" strike="noStrike" kern="1200" dirty="0">
                <a:solidFill>
                  <a:schemeClr val="tx1"/>
                </a:solidFill>
                <a:effectLst/>
                <a:latin typeface="+mn-lt"/>
                <a:ea typeface="+mn-ea"/>
                <a:cs typeface="+mn-cs"/>
              </a:rPr>
              <a:t>Amener l’élève à identifier le rôle de l’entreprise (environnement social et sociétal) à une échelle locale, nationale, voire internationale</a:t>
            </a:r>
            <a:endParaRPr lang="fr-FR" sz="1000" kern="1200" dirty="0">
              <a:solidFill>
                <a:schemeClr val="tx1"/>
              </a:solidFill>
              <a:effectLst/>
              <a:latin typeface="+mn-lt"/>
              <a:ea typeface="+mn-ea"/>
              <a:cs typeface="+mn-cs"/>
            </a:endParaRPr>
          </a:p>
          <a:p>
            <a:pPr lvl="0" fontAlgn="base"/>
            <a:r>
              <a:rPr lang="fr-FR" sz="1000" u="none" strike="noStrike" kern="1200" dirty="0">
                <a:solidFill>
                  <a:schemeClr val="tx1"/>
                </a:solidFill>
                <a:effectLst/>
                <a:latin typeface="+mn-lt"/>
                <a:ea typeface="+mn-ea"/>
                <a:cs typeface="+mn-cs"/>
              </a:rPr>
              <a:t>Conduire l’élève à étudier un cas concret d’entreprise locale pour étudier l’offre et la demande et à se positionner au sein d’une équipe dans l’organigramme</a:t>
            </a:r>
            <a:endParaRPr lang="fr-FR" sz="1000" kern="1200" dirty="0">
              <a:solidFill>
                <a:schemeClr val="tx1"/>
              </a:solidFill>
              <a:effectLst/>
              <a:latin typeface="+mn-lt"/>
              <a:ea typeface="+mn-ea"/>
              <a:cs typeface="+mn-cs"/>
            </a:endParaRPr>
          </a:p>
          <a:p>
            <a:pPr lvl="0" fontAlgn="base"/>
            <a:r>
              <a:rPr lang="fr-FR" sz="1000" u="none" strike="noStrike" kern="1200" dirty="0">
                <a:solidFill>
                  <a:schemeClr val="tx1"/>
                </a:solidFill>
                <a:effectLst/>
                <a:latin typeface="+mn-lt"/>
                <a:ea typeface="+mn-ea"/>
                <a:cs typeface="+mn-cs"/>
              </a:rPr>
              <a:t>Aider l’élève à faire un lien entre circuits de distribution et </a:t>
            </a:r>
            <a:r>
              <a:rPr lang="fr-FR" sz="1000" u="none" strike="noStrike" kern="1200" dirty="0" err="1">
                <a:solidFill>
                  <a:schemeClr val="tx1"/>
                </a:solidFill>
                <a:effectLst/>
                <a:latin typeface="+mn-lt"/>
                <a:ea typeface="+mn-ea"/>
                <a:cs typeface="+mn-cs"/>
              </a:rPr>
              <a:t>omnicanalité</a:t>
            </a:r>
            <a:r>
              <a:rPr lang="fr-FR" sz="1000" u="none" strike="noStrike" kern="1200" dirty="0">
                <a:solidFill>
                  <a:schemeClr val="tx1"/>
                </a:solidFill>
                <a:effectLst/>
                <a:latin typeface="+mn-lt"/>
                <a:ea typeface="+mn-ea"/>
                <a:cs typeface="+mn-cs"/>
              </a:rPr>
              <a:t> par l’étude de cas concrets d’entreprises et des habitudes de consommation des élèves </a:t>
            </a:r>
            <a:endParaRPr lang="fr-FR" sz="1000" kern="1200" dirty="0">
              <a:solidFill>
                <a:schemeClr val="tx1"/>
              </a:solidFill>
              <a:effectLst/>
              <a:latin typeface="+mn-lt"/>
              <a:ea typeface="+mn-ea"/>
              <a:cs typeface="+mn-cs"/>
            </a:endParaRPr>
          </a:p>
          <a:p>
            <a:pPr lvl="0" fontAlgn="base"/>
            <a:r>
              <a:rPr lang="fr-FR" sz="1000" u="none" strike="noStrike" kern="1200" dirty="0">
                <a:solidFill>
                  <a:schemeClr val="tx1"/>
                </a:solidFill>
                <a:effectLst/>
                <a:latin typeface="+mn-lt"/>
                <a:ea typeface="+mn-ea"/>
                <a:cs typeface="+mn-cs"/>
              </a:rPr>
              <a:t>Placer l’élève en situation d’identifier et d’expliquer les causes et les conséquences d’une rupture de stock ainsi que les éléments permettant de l’éviter</a:t>
            </a:r>
            <a:endParaRPr lang="fr-FR" sz="1000" kern="1200" dirty="0">
              <a:solidFill>
                <a:schemeClr val="tx1"/>
              </a:solidFill>
              <a:effectLst/>
              <a:latin typeface="+mn-lt"/>
              <a:ea typeface="+mn-ea"/>
              <a:cs typeface="+mn-cs"/>
            </a:endParaRPr>
          </a:p>
          <a:p>
            <a:r>
              <a:rPr lang="fr-FR" sz="1000" i="1" kern="1200" dirty="0">
                <a:solidFill>
                  <a:schemeClr val="tx1"/>
                </a:solidFill>
                <a:effectLst/>
                <a:latin typeface="+mn-lt"/>
                <a:ea typeface="+mn-ea"/>
                <a:cs typeface="+mn-cs"/>
              </a:rPr>
              <a:t>Co intervention mathématiques </a:t>
            </a:r>
            <a:r>
              <a:rPr lang="fr-FR" sz="1000" b="1" i="1" kern="1200" dirty="0">
                <a:solidFill>
                  <a:schemeClr val="tx1"/>
                </a:solidFill>
                <a:effectLst/>
                <a:latin typeface="+mn-lt"/>
                <a:ea typeface="+mn-ea"/>
                <a:cs typeface="+mn-cs"/>
              </a:rPr>
              <a:t>: </a:t>
            </a:r>
            <a:r>
              <a:rPr lang="fr-FR" sz="1000" i="1" kern="1200" dirty="0">
                <a:solidFill>
                  <a:schemeClr val="tx1"/>
                </a:solidFill>
                <a:effectLst/>
                <a:latin typeface="+mn-lt"/>
                <a:ea typeface="+mn-ea"/>
                <a:cs typeface="+mn-cs"/>
              </a:rPr>
              <a:t>Par exemple, lire et interpréter des données, représenter des tableaux et des graphiques, calculer</a:t>
            </a:r>
            <a:endParaRPr lang="fr-FR" sz="1000" kern="1200" dirty="0">
              <a:solidFill>
                <a:schemeClr val="tx1"/>
              </a:solidFill>
              <a:effectLst/>
              <a:latin typeface="+mn-lt"/>
              <a:ea typeface="+mn-ea"/>
              <a:cs typeface="+mn-cs"/>
            </a:endParaRPr>
          </a:p>
          <a:p>
            <a:pPr lvl="0" fontAlgn="base"/>
            <a:r>
              <a:rPr lang="fr-FR" sz="1000" u="none" strike="noStrike" kern="1200" dirty="0">
                <a:solidFill>
                  <a:schemeClr val="tx1"/>
                </a:solidFill>
                <a:effectLst/>
                <a:latin typeface="+mn-lt"/>
                <a:ea typeface="+mn-ea"/>
                <a:cs typeface="+mn-cs"/>
              </a:rPr>
              <a:t>Solliciter les entreprises locales pouvant permettre de réaliser et d’identifier les différentes étapes d’un inventaire </a:t>
            </a:r>
            <a:endParaRPr lang="fr-FR" sz="1000" kern="1200" dirty="0">
              <a:solidFill>
                <a:schemeClr val="tx1"/>
              </a:solidFill>
              <a:effectLst/>
              <a:latin typeface="+mn-lt"/>
              <a:ea typeface="+mn-ea"/>
              <a:cs typeface="+mn-cs"/>
            </a:endParaRPr>
          </a:p>
          <a:p>
            <a:pPr lvl="0" fontAlgn="base"/>
            <a:r>
              <a:rPr lang="fr-FR" sz="1000" u="none" strike="noStrike" kern="1200" dirty="0">
                <a:solidFill>
                  <a:schemeClr val="tx1"/>
                </a:solidFill>
                <a:effectLst/>
                <a:latin typeface="+mn-lt"/>
                <a:ea typeface="+mn-ea"/>
                <a:cs typeface="+mn-cs"/>
              </a:rPr>
              <a:t>Mettre l’élève en situation professionnelle réelle ou simulée afin de lui permettre de se servir des différents supports de communication (téléphone, courriel, outils numériques) utilisés par les entreprises pour participer à la commande</a:t>
            </a:r>
            <a:endParaRPr lang="fr-FR" sz="1000" kern="1200" dirty="0">
              <a:solidFill>
                <a:schemeClr val="tx1"/>
              </a:solidFill>
              <a:effectLst/>
              <a:latin typeface="+mn-lt"/>
              <a:ea typeface="+mn-ea"/>
              <a:cs typeface="+mn-cs"/>
            </a:endParaRPr>
          </a:p>
          <a:p>
            <a:r>
              <a:rPr lang="fr-FR" sz="1000" i="1" kern="1200" dirty="0">
                <a:solidFill>
                  <a:schemeClr val="tx1"/>
                </a:solidFill>
                <a:effectLst/>
                <a:latin typeface="+mn-lt"/>
                <a:ea typeface="+mn-ea"/>
                <a:cs typeface="+mn-cs"/>
              </a:rPr>
              <a:t>Co-intervention français : Par exemple, dire et écrire le métier  </a:t>
            </a:r>
            <a:endParaRPr lang="fr-FR" sz="1000" kern="1200" dirty="0">
              <a:solidFill>
                <a:schemeClr val="tx1"/>
              </a:solidFill>
              <a:effectLst/>
              <a:latin typeface="+mn-lt"/>
              <a:ea typeface="+mn-ea"/>
              <a:cs typeface="+mn-cs"/>
            </a:endParaRPr>
          </a:p>
          <a:p>
            <a:r>
              <a:rPr lang="fr-FR" sz="1000" b="1" kern="1200" dirty="0">
                <a:solidFill>
                  <a:schemeClr val="tx1"/>
                </a:solidFill>
                <a:effectLst/>
                <a:latin typeface="+mn-lt"/>
                <a:ea typeface="+mn-ea"/>
                <a:cs typeface="+mn-cs"/>
              </a:rPr>
              <a:t>Ressources pédagogiques :</a:t>
            </a:r>
            <a:endParaRPr lang="fr-FR" sz="1000" kern="1200" dirty="0">
              <a:solidFill>
                <a:schemeClr val="tx1"/>
              </a:solidFill>
              <a:effectLst/>
              <a:latin typeface="+mn-lt"/>
              <a:ea typeface="+mn-ea"/>
              <a:cs typeface="+mn-cs"/>
            </a:endParaRPr>
          </a:p>
          <a:p>
            <a:pPr lvl="0"/>
            <a:r>
              <a:rPr lang="fr-FR" sz="1000" kern="1200" dirty="0">
                <a:solidFill>
                  <a:schemeClr val="tx1"/>
                </a:solidFill>
                <a:effectLst/>
                <a:latin typeface="+mn-lt"/>
                <a:ea typeface="+mn-ea"/>
                <a:cs typeface="+mn-cs"/>
              </a:rPr>
              <a:t>Logiciels de caisse et de gestion des stocks : </a:t>
            </a:r>
            <a:r>
              <a:rPr lang="fr-FR" sz="1000" kern="1200" dirty="0" err="1">
                <a:solidFill>
                  <a:schemeClr val="tx1"/>
                </a:solidFill>
                <a:effectLst/>
                <a:latin typeface="+mn-lt"/>
                <a:ea typeface="+mn-ea"/>
                <a:cs typeface="+mn-cs"/>
              </a:rPr>
              <a:t>P’titStock</a:t>
            </a:r>
            <a:r>
              <a:rPr lang="fr-FR" sz="1000" kern="1200" dirty="0">
                <a:solidFill>
                  <a:schemeClr val="tx1"/>
                </a:solidFill>
                <a:effectLst/>
                <a:latin typeface="+mn-lt"/>
                <a:ea typeface="+mn-ea"/>
                <a:cs typeface="+mn-cs"/>
              </a:rPr>
              <a:t>, Odoo, PrestaShop…</a:t>
            </a:r>
          </a:p>
          <a:p>
            <a:pPr lvl="0"/>
            <a:r>
              <a:rPr lang="fr-FR" sz="1000" kern="1200" dirty="0">
                <a:solidFill>
                  <a:schemeClr val="tx1"/>
                </a:solidFill>
                <a:effectLst/>
                <a:latin typeface="+mn-lt"/>
                <a:ea typeface="+mn-ea"/>
                <a:cs typeface="+mn-cs"/>
              </a:rPr>
              <a:t>Documents d’entreprise</a:t>
            </a:r>
          </a:p>
          <a:p>
            <a:r>
              <a:rPr lang="fr-FR" sz="1000" b="1" kern="1200" dirty="0">
                <a:solidFill>
                  <a:schemeClr val="tx1"/>
                </a:solidFill>
                <a:effectLst/>
                <a:latin typeface="+mn-lt"/>
                <a:ea typeface="+mn-ea"/>
                <a:cs typeface="+mn-cs"/>
              </a:rPr>
              <a:t>Modalités d’animation envisageables :</a:t>
            </a:r>
            <a:endParaRPr lang="fr-FR" sz="1000" dirty="0">
              <a:effectLst/>
            </a:endParaRPr>
          </a:p>
          <a:p>
            <a:pPr lvl="0"/>
            <a:r>
              <a:rPr lang="fr-FR" sz="1000" kern="1200" dirty="0">
                <a:solidFill>
                  <a:schemeClr val="tx1"/>
                </a:solidFill>
                <a:effectLst/>
                <a:latin typeface="+mn-lt"/>
                <a:ea typeface="+mn-ea"/>
                <a:cs typeface="+mn-cs"/>
              </a:rPr>
              <a:t>Témoignage de l’élève concernant ses propres commandes en ligne</a:t>
            </a:r>
          </a:p>
          <a:p>
            <a:pPr lvl="0"/>
            <a:r>
              <a:rPr lang="fr-FR" sz="1000" kern="1200" dirty="0">
                <a:solidFill>
                  <a:schemeClr val="tx1"/>
                </a:solidFill>
                <a:effectLst/>
                <a:latin typeface="+mn-lt"/>
                <a:ea typeface="+mn-ea"/>
                <a:cs typeface="+mn-cs"/>
              </a:rPr>
              <a:t>Laboratoires de vente</a:t>
            </a:r>
          </a:p>
          <a:p>
            <a:pPr lvl="0"/>
            <a:r>
              <a:rPr lang="fr-FR" sz="1000" kern="1200" dirty="0">
                <a:solidFill>
                  <a:schemeClr val="tx1"/>
                </a:solidFill>
                <a:effectLst/>
                <a:latin typeface="+mn-lt"/>
                <a:ea typeface="+mn-ea"/>
                <a:cs typeface="+mn-cs"/>
              </a:rPr>
              <a:t>Epiceries ou boutiques pédagogiques ouvertes à une clientèle</a:t>
            </a:r>
          </a:p>
          <a:p>
            <a:pPr lvl="0"/>
            <a:r>
              <a:rPr lang="fr-FR" sz="1000" kern="1200" dirty="0">
                <a:solidFill>
                  <a:schemeClr val="tx1"/>
                </a:solidFill>
                <a:effectLst/>
                <a:latin typeface="+mn-lt"/>
                <a:ea typeface="+mn-ea"/>
                <a:cs typeface="+mn-cs"/>
              </a:rPr>
              <a:t>Rencontres/témoignages avec des professionnels,</a:t>
            </a:r>
          </a:p>
          <a:p>
            <a:pPr lvl="0"/>
            <a:r>
              <a:rPr lang="fr-FR" sz="1000" kern="1200" dirty="0">
                <a:solidFill>
                  <a:schemeClr val="tx1"/>
                </a:solidFill>
                <a:effectLst/>
                <a:latin typeface="+mn-lt"/>
                <a:ea typeface="+mn-ea"/>
                <a:cs typeface="+mn-cs"/>
              </a:rPr>
              <a:t>Visites d’entreprises, visites d’entrepôts</a:t>
            </a:r>
          </a:p>
          <a:p>
            <a:pPr lvl="0"/>
            <a:r>
              <a:rPr lang="fr-FR" sz="1000" kern="1200" dirty="0">
                <a:solidFill>
                  <a:schemeClr val="tx1"/>
                </a:solidFill>
                <a:effectLst/>
                <a:latin typeface="+mn-lt"/>
                <a:ea typeface="+mn-ea"/>
                <a:cs typeface="+mn-cs"/>
              </a:rPr>
              <a:t>Actions avec des organisations permettant à l’élève de le mettre en situation authentique de passation de commande et de de réception de marchandises.</a:t>
            </a:r>
          </a:p>
          <a:p>
            <a:pPr lvl="0"/>
            <a:r>
              <a:rPr lang="fr-FR" sz="1000" kern="1200" dirty="0">
                <a:solidFill>
                  <a:schemeClr val="tx1"/>
                </a:solidFill>
                <a:effectLst/>
                <a:latin typeface="+mn-lt"/>
                <a:ea typeface="+mn-ea"/>
                <a:cs typeface="+mn-cs"/>
              </a:rPr>
              <a:t>Présentation par les élèves des procédures de passation de commandes fournisseurs au retour des PFMP</a:t>
            </a:r>
          </a:p>
          <a:p>
            <a:r>
              <a:rPr lang="fr-FR" sz="1000" b="1" kern="1200" dirty="0">
                <a:solidFill>
                  <a:schemeClr val="tx1"/>
                </a:solidFill>
                <a:effectLst/>
                <a:latin typeface="+mn-lt"/>
                <a:ea typeface="+mn-ea"/>
                <a:cs typeface="+mn-cs"/>
              </a:rPr>
              <a:t> </a:t>
            </a:r>
            <a:endParaRPr lang="fr-FR" sz="1000" dirty="0">
              <a:effectLst/>
            </a:endParaRPr>
          </a:p>
          <a:p>
            <a:r>
              <a:rPr lang="fr-FR" sz="1000" b="1" kern="1200" dirty="0">
                <a:solidFill>
                  <a:schemeClr val="tx1"/>
                </a:solidFill>
                <a:effectLst/>
                <a:latin typeface="+mn-lt"/>
                <a:ea typeface="+mn-ea"/>
                <a:cs typeface="+mn-cs"/>
              </a:rPr>
              <a:t>Pour aller plus loin : </a:t>
            </a:r>
            <a:endParaRPr lang="fr-FR" sz="1000" dirty="0">
              <a:effectLst/>
            </a:endParaRPr>
          </a:p>
          <a:p>
            <a:r>
              <a:rPr lang="fr-FR" sz="1000" kern="1200" dirty="0">
                <a:solidFill>
                  <a:schemeClr val="tx1"/>
                </a:solidFill>
                <a:effectLst/>
                <a:latin typeface="+mn-lt"/>
                <a:ea typeface="+mn-ea"/>
                <a:cs typeface="+mn-cs"/>
              </a:rPr>
              <a:t>Une collaboration avec des professionnels qui contribue à favoriser l’intégration de l’élève dans son environnement professionnel – professionnels de santé, professionnels de conseil en image…</a:t>
            </a:r>
            <a:endParaRPr lang="fr-FR" sz="1000" dirty="0">
              <a:effectLst/>
            </a:endParaRPr>
          </a:p>
          <a:p>
            <a:r>
              <a:rPr lang="fr-FR" sz="1000" b="1" kern="1200" dirty="0">
                <a:solidFill>
                  <a:schemeClr val="tx1"/>
                </a:solidFill>
                <a:effectLst/>
                <a:latin typeface="+mn-lt"/>
                <a:ea typeface="+mn-ea"/>
                <a:cs typeface="+mn-cs"/>
              </a:rPr>
              <a:t> </a:t>
            </a:r>
            <a:endParaRPr lang="fr-FR" sz="1000" kern="1200" dirty="0">
              <a:solidFill>
                <a:schemeClr val="tx1"/>
              </a:solidFill>
              <a:effectLst/>
              <a:latin typeface="+mn-lt"/>
              <a:ea typeface="+mn-ea"/>
              <a:cs typeface="+mn-cs"/>
            </a:endParaRPr>
          </a:p>
          <a:p>
            <a:endParaRPr lang="fr-FR" dirty="0"/>
          </a:p>
        </p:txBody>
      </p:sp>
      <p:sp>
        <p:nvSpPr>
          <p:cNvPr id="4" name="Espace réservé du numéro de diapositive 3"/>
          <p:cNvSpPr>
            <a:spLocks noGrp="1"/>
          </p:cNvSpPr>
          <p:nvPr>
            <p:ph type="sldNum" sz="quarter" idx="10"/>
          </p:nvPr>
        </p:nvSpPr>
        <p:spPr/>
        <p:txBody>
          <a:bodyPr/>
          <a:lstStyle/>
          <a:p>
            <a:fld id="{DDA08A46-71A9-4CFF-AB5F-16908E78F317}" type="slidenum">
              <a:rPr lang="fr-FR" smtClean="0"/>
              <a:t>4</a:t>
            </a:fld>
            <a:endParaRPr lang="fr-FR"/>
          </a:p>
        </p:txBody>
      </p:sp>
    </p:spTree>
    <p:extLst>
      <p:ext uri="{BB962C8B-B14F-4D97-AF65-F5344CB8AC3E}">
        <p14:creationId xmlns:p14="http://schemas.microsoft.com/office/powerpoint/2010/main" val="38875784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65225" y="1241425"/>
            <a:ext cx="4467225" cy="3349625"/>
          </a:xfrm>
        </p:spPr>
      </p:sp>
      <p:sp>
        <p:nvSpPr>
          <p:cNvPr id="3" name="Espace réservé des notes 2"/>
          <p:cNvSpPr>
            <a:spLocks noGrp="1"/>
          </p:cNvSpPr>
          <p:nvPr>
            <p:ph type="body" idx="1"/>
          </p:nvPr>
        </p:nvSpPr>
        <p:spPr/>
        <p:txBody>
          <a:bodyPr/>
          <a:lstStyle/>
          <a:p>
            <a:r>
              <a:rPr lang="fr-FR" sz="1200" kern="1200" dirty="0">
                <a:solidFill>
                  <a:schemeClr val="tx1"/>
                </a:solidFill>
                <a:effectLst/>
                <a:latin typeface="+mn-lt"/>
                <a:ea typeface="+mn-ea"/>
                <a:cs typeface="+mn-cs"/>
              </a:rPr>
              <a:t> </a:t>
            </a:r>
          </a:p>
          <a:p>
            <a:r>
              <a:rPr lang="fr-FR" sz="1200" kern="1200" dirty="0">
                <a:solidFill>
                  <a:schemeClr val="tx1"/>
                </a:solidFill>
                <a:effectLst/>
                <a:latin typeface="+mn-lt"/>
                <a:ea typeface="+mn-ea"/>
                <a:cs typeface="+mn-cs"/>
              </a:rPr>
              <a:t> </a:t>
            </a:r>
          </a:p>
          <a:p>
            <a:r>
              <a:rPr lang="fr-FR" sz="1200" kern="1200" dirty="0">
                <a:solidFill>
                  <a:schemeClr val="tx1"/>
                </a:solidFill>
                <a:effectLst/>
                <a:latin typeface="+mn-lt"/>
                <a:ea typeface="+mn-ea"/>
                <a:cs typeface="+mn-cs"/>
              </a:rPr>
              <a:t> </a:t>
            </a:r>
          </a:p>
        </p:txBody>
      </p:sp>
      <p:sp>
        <p:nvSpPr>
          <p:cNvPr id="4" name="Espace réservé du numéro de diapositive 3"/>
          <p:cNvSpPr>
            <a:spLocks noGrp="1"/>
          </p:cNvSpPr>
          <p:nvPr>
            <p:ph type="sldNum" sz="quarter" idx="10"/>
          </p:nvPr>
        </p:nvSpPr>
        <p:spPr/>
        <p:txBody>
          <a:bodyPr/>
          <a:lstStyle/>
          <a:p>
            <a:fld id="{DDA08A46-71A9-4CFF-AB5F-16908E78F317}" type="slidenum">
              <a:rPr lang="fr-FR" smtClean="0"/>
              <a:t>5</a:t>
            </a:fld>
            <a:endParaRPr lang="fr-FR"/>
          </a:p>
        </p:txBody>
      </p:sp>
    </p:spTree>
    <p:extLst>
      <p:ext uri="{BB962C8B-B14F-4D97-AF65-F5344CB8AC3E}">
        <p14:creationId xmlns:p14="http://schemas.microsoft.com/office/powerpoint/2010/main" val="5572223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65225" y="1241425"/>
            <a:ext cx="4467225" cy="3349625"/>
          </a:xfrm>
        </p:spPr>
      </p:sp>
      <p:sp>
        <p:nvSpPr>
          <p:cNvPr id="3" name="Espace réservé des notes 2"/>
          <p:cNvSpPr>
            <a:spLocks noGrp="1"/>
          </p:cNvSpPr>
          <p:nvPr>
            <p:ph type="body" idx="1"/>
          </p:nvPr>
        </p:nvSpPr>
        <p:spPr/>
        <p:txBody>
          <a:bodyPr/>
          <a:lstStyle/>
          <a:p>
            <a:pPr lvl="0"/>
            <a:r>
              <a:rPr lang="fr-FR" sz="1200" kern="1200" dirty="0">
                <a:solidFill>
                  <a:schemeClr val="tx1"/>
                </a:solidFill>
                <a:effectLst/>
                <a:latin typeface="+mn-lt"/>
                <a:ea typeface="+mn-ea"/>
                <a:cs typeface="+mn-cs"/>
              </a:rPr>
              <a:t>Permettre à l’élève de connaître les principales règles d’hygiène et de respect de la chaîne du froid et de comprendre les enjeux qui y sont liés</a:t>
            </a:r>
          </a:p>
          <a:p>
            <a:r>
              <a:rPr lang="fr-FR" sz="1200" kern="1200" dirty="0">
                <a:solidFill>
                  <a:schemeClr val="tx1"/>
                </a:solidFill>
                <a:effectLst/>
                <a:latin typeface="+mn-lt"/>
                <a:ea typeface="+mn-ea"/>
                <a:cs typeface="+mn-cs"/>
              </a:rPr>
              <a:t> </a:t>
            </a:r>
          </a:p>
          <a:p>
            <a:pPr lvl="0"/>
            <a:r>
              <a:rPr lang="fr-FR" sz="1200" kern="1200" dirty="0">
                <a:solidFill>
                  <a:schemeClr val="tx1"/>
                </a:solidFill>
                <a:effectLst/>
                <a:latin typeface="+mn-lt"/>
                <a:ea typeface="+mn-ea"/>
                <a:cs typeface="+mn-cs"/>
              </a:rPr>
              <a:t>Amener l’élève à effectuer des relevés de températures à l’entrée des marchandises de produits frais et surgelés</a:t>
            </a:r>
          </a:p>
          <a:p>
            <a:r>
              <a:rPr lang="fr-FR" sz="1200" kern="1200" dirty="0">
                <a:solidFill>
                  <a:schemeClr val="tx1"/>
                </a:solidFill>
                <a:effectLst/>
                <a:latin typeface="+mn-lt"/>
                <a:ea typeface="+mn-ea"/>
                <a:cs typeface="+mn-cs"/>
              </a:rPr>
              <a:t> </a:t>
            </a:r>
          </a:p>
          <a:p>
            <a:pPr lvl="0"/>
            <a:r>
              <a:rPr lang="fr-FR" sz="1200" kern="1200" dirty="0">
                <a:solidFill>
                  <a:schemeClr val="tx1"/>
                </a:solidFill>
                <a:effectLst/>
                <a:latin typeface="+mn-lt"/>
                <a:ea typeface="+mn-ea"/>
                <a:cs typeface="+mn-cs"/>
              </a:rPr>
              <a:t>Il est recommandé que l’enseignant soit formé au respect des gestes et postures, à l’utilisation des outils de manutention et Equipements de Protection Individuels en partenariat avec le dispositif Enseignement Santé et Sécurité au Travail (CARSAT, INRS)</a:t>
            </a:r>
          </a:p>
          <a:p>
            <a:r>
              <a:rPr lang="fr-FR" sz="1200" kern="1200" dirty="0">
                <a:solidFill>
                  <a:schemeClr val="tx1"/>
                </a:solidFill>
                <a:effectLst/>
                <a:latin typeface="+mn-lt"/>
                <a:ea typeface="+mn-ea"/>
                <a:cs typeface="+mn-cs"/>
              </a:rPr>
              <a:t> </a:t>
            </a:r>
          </a:p>
          <a:p>
            <a:r>
              <a:rPr lang="fr-FR" sz="1200" i="1" kern="1200" dirty="0">
                <a:solidFill>
                  <a:schemeClr val="tx1"/>
                </a:solidFill>
                <a:effectLst/>
                <a:latin typeface="+mn-lt"/>
                <a:ea typeface="+mn-ea"/>
                <a:cs typeface="+mn-cs"/>
              </a:rPr>
              <a:t>Co-intervention mathématiques : Par exemple, évaluer des ordres de grandeur pour choisir des appareils adaptés </a:t>
            </a:r>
            <a:endParaRPr lang="fr-FR"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 </a:t>
            </a:r>
          </a:p>
          <a:p>
            <a:r>
              <a:rPr lang="fr-FR" sz="1200" b="1" kern="1200" dirty="0">
                <a:solidFill>
                  <a:schemeClr val="tx1"/>
                </a:solidFill>
                <a:effectLst/>
                <a:latin typeface="+mn-lt"/>
                <a:ea typeface="+mn-ea"/>
                <a:cs typeface="+mn-cs"/>
              </a:rPr>
              <a:t> </a:t>
            </a:r>
            <a:endParaRPr lang="fr-FR" sz="1200" kern="1200" dirty="0">
              <a:solidFill>
                <a:schemeClr val="tx1"/>
              </a:solidFill>
              <a:effectLst/>
              <a:latin typeface="+mn-lt"/>
              <a:ea typeface="+mn-ea"/>
              <a:cs typeface="+mn-cs"/>
            </a:endParaRPr>
          </a:p>
          <a:p>
            <a:r>
              <a:rPr lang="fr-FR" sz="1200" b="1" kern="1200" dirty="0">
                <a:solidFill>
                  <a:schemeClr val="tx1"/>
                </a:solidFill>
                <a:effectLst/>
                <a:latin typeface="+mn-lt"/>
                <a:ea typeface="+mn-ea"/>
                <a:cs typeface="+mn-cs"/>
              </a:rPr>
              <a:t>Ressources pédagogiques : </a:t>
            </a:r>
            <a:endParaRPr lang="fr-FR" sz="1200" kern="1200" dirty="0">
              <a:solidFill>
                <a:schemeClr val="tx1"/>
              </a:solidFill>
              <a:effectLst/>
              <a:latin typeface="+mn-lt"/>
              <a:ea typeface="+mn-ea"/>
              <a:cs typeface="+mn-cs"/>
            </a:endParaRPr>
          </a:p>
          <a:p>
            <a:pPr lvl="0"/>
            <a:r>
              <a:rPr lang="fr-FR" sz="1200" kern="1200" dirty="0">
                <a:solidFill>
                  <a:schemeClr val="tx1"/>
                </a:solidFill>
                <a:effectLst/>
                <a:latin typeface="+mn-lt"/>
                <a:ea typeface="+mn-ea"/>
                <a:cs typeface="+mn-cs"/>
              </a:rPr>
              <a:t>CARSAT (sollicitation d’un accompagnement de la part du référent CARSAT académique)</a:t>
            </a:r>
          </a:p>
          <a:p>
            <a:pPr lvl="0"/>
            <a:r>
              <a:rPr lang="fr-FR" sz="1200" kern="1200" dirty="0">
                <a:solidFill>
                  <a:schemeClr val="tx1"/>
                </a:solidFill>
                <a:effectLst/>
                <a:latin typeface="+mn-lt"/>
                <a:ea typeface="+mn-ea"/>
                <a:cs typeface="+mn-cs"/>
              </a:rPr>
              <a:t>INRS</a:t>
            </a:r>
          </a:p>
          <a:p>
            <a:r>
              <a:rPr lang="fr-FR" sz="1200" u="none" strike="noStrike" kern="1200" dirty="0">
                <a:solidFill>
                  <a:schemeClr val="tx1"/>
                </a:solidFill>
                <a:effectLst/>
                <a:latin typeface="+mn-lt"/>
                <a:ea typeface="+mn-ea"/>
                <a:cs typeface="+mn-cs"/>
              </a:rPr>
              <a:t> </a:t>
            </a:r>
            <a:endParaRPr lang="fr-FR" sz="1200" kern="1200" dirty="0">
              <a:solidFill>
                <a:schemeClr val="tx1"/>
              </a:solidFill>
              <a:effectLst/>
              <a:latin typeface="+mn-lt"/>
              <a:ea typeface="+mn-ea"/>
              <a:cs typeface="+mn-cs"/>
            </a:endParaRPr>
          </a:p>
          <a:p>
            <a:pPr lvl="0"/>
            <a:r>
              <a:rPr lang="fr-FR" sz="1200" kern="1200" dirty="0">
                <a:solidFill>
                  <a:schemeClr val="tx1"/>
                </a:solidFill>
                <a:effectLst/>
                <a:latin typeface="+mn-lt"/>
                <a:ea typeface="+mn-ea"/>
                <a:cs typeface="+mn-cs"/>
              </a:rPr>
              <a:t>Sites : </a:t>
            </a:r>
          </a:p>
          <a:p>
            <a:r>
              <a:rPr lang="fr-FR" sz="1200" u="sng" kern="1200" dirty="0">
                <a:solidFill>
                  <a:schemeClr val="tx1"/>
                </a:solidFill>
                <a:effectLst/>
                <a:latin typeface="+mn-lt"/>
                <a:ea typeface="+mn-ea"/>
                <a:cs typeface="+mn-cs"/>
                <a:hlinkClick r:id="rId3"/>
              </a:rPr>
              <a:t>http://www.inrs.fr</a:t>
            </a:r>
            <a:endParaRPr lang="fr-FR" sz="1200" kern="1200" dirty="0">
              <a:solidFill>
                <a:schemeClr val="tx1"/>
              </a:solidFill>
              <a:effectLst/>
              <a:latin typeface="+mn-lt"/>
              <a:ea typeface="+mn-ea"/>
              <a:cs typeface="+mn-cs"/>
            </a:endParaRPr>
          </a:p>
          <a:p>
            <a:r>
              <a:rPr lang="fr-FR" sz="1200" kern="1200" dirty="0" err="1">
                <a:solidFill>
                  <a:schemeClr val="tx1"/>
                </a:solidFill>
                <a:effectLst/>
                <a:latin typeface="+mn-lt"/>
                <a:ea typeface="+mn-ea"/>
                <a:cs typeface="+mn-cs"/>
              </a:rPr>
              <a:t>Tutoprev</a:t>
            </a:r>
            <a:r>
              <a:rPr lang="fr-FR" sz="1200" kern="1200" dirty="0">
                <a:solidFill>
                  <a:schemeClr val="tx1"/>
                </a:solidFill>
                <a:effectLst/>
                <a:latin typeface="+mn-lt"/>
                <a:ea typeface="+mn-ea"/>
                <a:cs typeface="+mn-cs"/>
              </a:rPr>
              <a:t> INRS, tutoriels, vidéo, articles,</a:t>
            </a:r>
          </a:p>
          <a:p>
            <a:pPr lvl="0"/>
            <a:r>
              <a:rPr lang="fr-FR" sz="1200" kern="1200" dirty="0" err="1">
                <a:solidFill>
                  <a:schemeClr val="tx1"/>
                </a:solidFill>
                <a:effectLst/>
                <a:latin typeface="+mn-lt"/>
                <a:ea typeface="+mn-ea"/>
                <a:cs typeface="+mn-cs"/>
              </a:rPr>
              <a:t>Tutoprev</a:t>
            </a:r>
            <a:r>
              <a:rPr lang="fr-FR" sz="1200" kern="1200" dirty="0">
                <a:solidFill>
                  <a:schemeClr val="tx1"/>
                </a:solidFill>
                <a:effectLst/>
                <a:latin typeface="+mn-lt"/>
                <a:ea typeface="+mn-ea"/>
                <a:cs typeface="+mn-cs"/>
              </a:rPr>
              <a:t> pédagogie</a:t>
            </a:r>
          </a:p>
          <a:p>
            <a:pPr lvl="0"/>
            <a:r>
              <a:rPr lang="fr-FR" sz="1200" kern="1200" dirty="0">
                <a:solidFill>
                  <a:schemeClr val="tx1"/>
                </a:solidFill>
                <a:effectLst/>
                <a:latin typeface="+mn-lt"/>
                <a:ea typeface="+mn-ea"/>
                <a:cs typeface="+mn-cs"/>
              </a:rPr>
              <a:t>Affiches, plaquettes, </a:t>
            </a:r>
          </a:p>
          <a:p>
            <a:pPr lvl="0"/>
            <a:r>
              <a:rPr lang="fr-FR" sz="1200" kern="1200" dirty="0">
                <a:solidFill>
                  <a:schemeClr val="tx1"/>
                </a:solidFill>
                <a:effectLst/>
                <a:latin typeface="+mn-lt"/>
                <a:ea typeface="+mn-ea"/>
                <a:cs typeface="+mn-cs"/>
              </a:rPr>
              <a:t>Images de plateaux techniques : Chasses aux risques</a:t>
            </a:r>
          </a:p>
          <a:p>
            <a:pPr lvl="0"/>
            <a:r>
              <a:rPr lang="fr-FR" sz="1200" kern="1200" dirty="0">
                <a:solidFill>
                  <a:schemeClr val="tx1"/>
                </a:solidFill>
                <a:effectLst/>
                <a:latin typeface="+mn-lt"/>
                <a:ea typeface="+mn-ea"/>
                <a:cs typeface="+mn-cs"/>
              </a:rPr>
              <a:t>Films Napo (personnage sécurité) </a:t>
            </a:r>
          </a:p>
          <a:p>
            <a:r>
              <a:rPr lang="fr-FR" sz="1200" kern="1200" dirty="0">
                <a:solidFill>
                  <a:schemeClr val="tx1"/>
                </a:solidFill>
                <a:effectLst/>
                <a:latin typeface="+mn-lt"/>
                <a:ea typeface="+mn-ea"/>
                <a:cs typeface="+mn-cs"/>
              </a:rPr>
              <a:t>Bossons futé.com</a:t>
            </a:r>
          </a:p>
          <a:p>
            <a:pPr lvl="0"/>
            <a:r>
              <a:rPr lang="fr-FR" sz="1200" kern="1200" dirty="0">
                <a:solidFill>
                  <a:schemeClr val="tx1"/>
                </a:solidFill>
                <a:effectLst/>
                <a:latin typeface="+mn-lt"/>
                <a:ea typeface="+mn-ea"/>
                <a:cs typeface="+mn-cs"/>
              </a:rPr>
              <a:t>Revues : Travail et sécurité</a:t>
            </a:r>
          </a:p>
          <a:p>
            <a:pPr lvl="0"/>
            <a:r>
              <a:rPr lang="fr-FR" sz="1200" kern="1200" dirty="0">
                <a:solidFill>
                  <a:schemeClr val="tx1"/>
                </a:solidFill>
                <a:effectLst/>
                <a:latin typeface="+mn-lt"/>
                <a:ea typeface="+mn-ea"/>
                <a:cs typeface="+mn-cs"/>
              </a:rPr>
              <a:t>Plans collectés en entreprise</a:t>
            </a:r>
          </a:p>
          <a:p>
            <a:pPr lvl="0"/>
            <a:r>
              <a:rPr lang="fr-FR" sz="1200" kern="1200" dirty="0">
                <a:solidFill>
                  <a:schemeClr val="tx1"/>
                </a:solidFill>
                <a:effectLst/>
                <a:latin typeface="+mn-lt"/>
                <a:ea typeface="+mn-ea"/>
                <a:cs typeface="+mn-cs"/>
              </a:rPr>
              <a:t>Espaces pédagogiques professionnels ouverts ou non à la clientèle</a:t>
            </a:r>
          </a:p>
          <a:p>
            <a:pPr lvl="0"/>
            <a:r>
              <a:rPr lang="fr-FR" sz="1200" kern="1200" dirty="0">
                <a:solidFill>
                  <a:schemeClr val="tx1"/>
                </a:solidFill>
                <a:effectLst/>
                <a:latin typeface="+mn-lt"/>
                <a:ea typeface="+mn-ea"/>
                <a:cs typeface="+mn-cs"/>
              </a:rPr>
              <a:t>Visite d’un drive, d’entrepôts</a:t>
            </a:r>
          </a:p>
          <a:p>
            <a:r>
              <a:rPr lang="fr-FR" sz="1200" kern="1200" dirty="0">
                <a:solidFill>
                  <a:schemeClr val="tx1"/>
                </a:solidFill>
                <a:effectLst/>
                <a:latin typeface="+mn-lt"/>
                <a:ea typeface="+mn-ea"/>
                <a:cs typeface="+mn-cs"/>
              </a:rPr>
              <a:t> </a:t>
            </a:r>
          </a:p>
          <a:p>
            <a:r>
              <a:rPr lang="fr-FR" sz="1200" kern="1200" dirty="0">
                <a:solidFill>
                  <a:schemeClr val="tx1"/>
                </a:solidFill>
                <a:effectLst/>
                <a:latin typeface="+mn-lt"/>
                <a:ea typeface="+mn-ea"/>
                <a:cs typeface="+mn-cs"/>
              </a:rPr>
              <a:t> </a:t>
            </a:r>
          </a:p>
          <a:p>
            <a:r>
              <a:rPr lang="fr-FR" sz="1200" b="1" kern="1200" dirty="0">
                <a:solidFill>
                  <a:schemeClr val="tx1"/>
                </a:solidFill>
                <a:effectLst/>
                <a:latin typeface="+mn-lt"/>
                <a:ea typeface="+mn-ea"/>
                <a:cs typeface="+mn-cs"/>
              </a:rPr>
              <a:t>Modalités d’animation envisageables :</a:t>
            </a:r>
            <a:endParaRPr lang="fr-FR" dirty="0">
              <a:effectLst/>
            </a:endParaRPr>
          </a:p>
          <a:p>
            <a:pPr lvl="0"/>
            <a:r>
              <a:rPr lang="fr-FR" sz="1200" kern="1200" dirty="0">
                <a:solidFill>
                  <a:schemeClr val="tx1"/>
                </a:solidFill>
                <a:effectLst/>
                <a:latin typeface="+mn-lt"/>
                <a:ea typeface="+mn-ea"/>
                <a:cs typeface="+mn-cs"/>
              </a:rPr>
              <a:t>Espaces pédagogiques professionnels ouverts ou non à une clientèle</a:t>
            </a:r>
          </a:p>
          <a:p>
            <a:pPr lvl="0"/>
            <a:r>
              <a:rPr lang="fr-FR" sz="1200" kern="1200" dirty="0">
                <a:solidFill>
                  <a:schemeClr val="tx1"/>
                </a:solidFill>
                <a:effectLst/>
                <a:latin typeface="+mn-lt"/>
                <a:ea typeface="+mn-ea"/>
                <a:cs typeface="+mn-cs"/>
              </a:rPr>
              <a:t>Visite de réserves de magasins, d’entrepôts permettant d’identifier l’organisation des différents espaces, du mobilier et du matériel de stockage</a:t>
            </a:r>
          </a:p>
          <a:p>
            <a:pPr lvl="0"/>
            <a:r>
              <a:rPr lang="fr-FR" sz="1200" kern="1200" dirty="0">
                <a:solidFill>
                  <a:schemeClr val="tx1"/>
                </a:solidFill>
                <a:effectLst/>
                <a:latin typeface="+mn-lt"/>
                <a:ea typeface="+mn-ea"/>
                <a:cs typeface="+mn-cs"/>
              </a:rPr>
              <a:t>Mise en situation pour sensibiliser aux risques professionnels liés à l’activité physique et au respect des règles de sécurité</a:t>
            </a:r>
          </a:p>
          <a:p>
            <a:pPr lvl="0"/>
            <a:r>
              <a:rPr lang="fr-FR" sz="1200" kern="1200" dirty="0">
                <a:solidFill>
                  <a:schemeClr val="tx1"/>
                </a:solidFill>
                <a:effectLst/>
                <a:latin typeface="+mn-lt"/>
                <a:ea typeface="+mn-ea"/>
                <a:cs typeface="+mn-cs"/>
              </a:rPr>
              <a:t>Intervention d’un professionnel des services d’hygiène pour présenter la constitution d’un Plan de Maîtrise Sanitaire (PMS)</a:t>
            </a:r>
          </a:p>
          <a:p>
            <a:pPr lvl="0"/>
            <a:r>
              <a:rPr lang="fr-FR" sz="1200" kern="1200" dirty="0">
                <a:solidFill>
                  <a:schemeClr val="tx1"/>
                </a:solidFill>
                <a:effectLst/>
                <a:latin typeface="+mn-lt"/>
                <a:ea typeface="+mn-ea"/>
                <a:cs typeface="+mn-cs"/>
              </a:rPr>
              <a:t>Présentation par les élèves des procédures de réception de marchandises au retour des PFMP</a:t>
            </a:r>
          </a:p>
          <a:p>
            <a:r>
              <a:rPr lang="fr-FR" sz="1200" b="1" kern="1200" dirty="0">
                <a:solidFill>
                  <a:schemeClr val="tx1"/>
                </a:solidFill>
                <a:effectLst/>
                <a:latin typeface="+mn-lt"/>
                <a:ea typeface="+mn-ea"/>
                <a:cs typeface="+mn-cs"/>
              </a:rPr>
              <a:t> </a:t>
            </a:r>
            <a:endParaRPr lang="fr-FR" dirty="0">
              <a:effectLst/>
            </a:endParaRPr>
          </a:p>
          <a:p>
            <a:r>
              <a:rPr lang="fr-FR" sz="1200" b="1" kern="1200" dirty="0">
                <a:solidFill>
                  <a:schemeClr val="tx1"/>
                </a:solidFill>
                <a:effectLst/>
                <a:latin typeface="+mn-lt"/>
                <a:ea typeface="+mn-ea"/>
                <a:cs typeface="+mn-cs"/>
              </a:rPr>
              <a:t> </a:t>
            </a:r>
            <a:endParaRPr lang="fr-FR" dirty="0">
              <a:effectLst/>
            </a:endParaRPr>
          </a:p>
          <a:p>
            <a:r>
              <a:rPr lang="fr-FR" sz="1200" b="1" kern="1200" dirty="0">
                <a:solidFill>
                  <a:schemeClr val="tx1"/>
                </a:solidFill>
                <a:effectLst/>
                <a:latin typeface="+mn-lt"/>
                <a:ea typeface="+mn-ea"/>
                <a:cs typeface="+mn-cs"/>
              </a:rPr>
              <a:t>Pour aller plus loin : </a:t>
            </a:r>
            <a:endParaRPr lang="fr-FR" dirty="0">
              <a:effectLst/>
            </a:endParaRPr>
          </a:p>
          <a:p>
            <a:r>
              <a:rPr lang="fr-FR" sz="1200" kern="1200" dirty="0">
                <a:solidFill>
                  <a:schemeClr val="tx1"/>
                </a:solidFill>
                <a:effectLst/>
                <a:latin typeface="+mn-lt"/>
                <a:ea typeface="+mn-ea"/>
                <a:cs typeface="+mn-cs"/>
              </a:rPr>
              <a:t>Réalisation par les élèves d’un PMS élaboré pour un espace pédagogique professionnel proposant des produits alimentaires frais</a:t>
            </a:r>
            <a:endParaRPr lang="fr-FR" dirty="0">
              <a:effectLst/>
            </a:endParaRPr>
          </a:p>
          <a:p>
            <a:r>
              <a:rPr lang="fr-FR" sz="1200" kern="1200" dirty="0">
                <a:solidFill>
                  <a:schemeClr val="tx1"/>
                </a:solidFill>
                <a:effectLst/>
                <a:latin typeface="+mn-lt"/>
                <a:ea typeface="+mn-ea"/>
                <a:cs typeface="+mn-cs"/>
              </a:rPr>
              <a:t> </a:t>
            </a:r>
            <a:endParaRPr lang="fr-FR" dirty="0">
              <a:effectLst/>
            </a:endParaRPr>
          </a:p>
          <a:p>
            <a:r>
              <a:rPr lang="fr-FR" sz="1200" kern="1200" dirty="0">
                <a:solidFill>
                  <a:schemeClr val="tx1"/>
                </a:solidFill>
                <a:effectLst/>
                <a:latin typeface="+mn-lt"/>
                <a:ea typeface="+mn-ea"/>
                <a:cs typeface="+mn-cs"/>
              </a:rPr>
              <a:t>Réalisation par les élèves de tutoriels, de guides des « bonnes pratiques d’hygiène » en utilisant la vidéo, le son, la réalité augmentée…</a:t>
            </a:r>
          </a:p>
          <a:p>
            <a:r>
              <a:rPr lang="fr-FR" sz="1200" kern="1200" dirty="0">
                <a:solidFill>
                  <a:schemeClr val="tx1"/>
                </a:solidFill>
                <a:effectLst/>
                <a:latin typeface="+mn-lt"/>
                <a:ea typeface="+mn-ea"/>
                <a:cs typeface="+mn-cs"/>
              </a:rPr>
              <a:t>Création de supports incluant des QR-Code sonores (Exemple : Mirage </a:t>
            </a:r>
            <a:r>
              <a:rPr lang="fr-FR" sz="1200" kern="1200" dirty="0" err="1">
                <a:solidFill>
                  <a:schemeClr val="tx1"/>
                </a:solidFill>
                <a:effectLst/>
                <a:latin typeface="+mn-lt"/>
                <a:ea typeface="+mn-ea"/>
                <a:cs typeface="+mn-cs"/>
              </a:rPr>
              <a:t>Make</a:t>
            </a:r>
            <a:r>
              <a:rPr lang="fr-FR" sz="1200" kern="1200" dirty="0">
                <a:solidFill>
                  <a:schemeClr val="tx1"/>
                </a:solidFill>
                <a:effectLst/>
                <a:latin typeface="+mn-lt"/>
                <a:ea typeface="+mn-ea"/>
                <a:cs typeface="+mn-cs"/>
              </a:rPr>
              <a:t>…)</a:t>
            </a:r>
          </a:p>
          <a:p>
            <a:r>
              <a:rPr lang="fr-FR" sz="1200" kern="1200" dirty="0">
                <a:solidFill>
                  <a:schemeClr val="tx1"/>
                </a:solidFill>
                <a:effectLst/>
                <a:latin typeface="+mn-lt"/>
                <a:ea typeface="+mn-ea"/>
                <a:cs typeface="+mn-cs"/>
              </a:rPr>
              <a:t> </a:t>
            </a:r>
          </a:p>
          <a:p>
            <a:r>
              <a:rPr lang="fr-FR" sz="1200" i="1" kern="1200" dirty="0">
                <a:solidFill>
                  <a:schemeClr val="tx1"/>
                </a:solidFill>
                <a:effectLst/>
                <a:latin typeface="+mn-lt"/>
                <a:ea typeface="+mn-ea"/>
                <a:cs typeface="+mn-cs"/>
              </a:rPr>
              <a:t>Co-intervention français : Par exemple, écrire pour soi, pour organiser sa pensée, pour mémoriser </a:t>
            </a:r>
            <a:endParaRPr lang="fr-FR"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 </a:t>
            </a:r>
          </a:p>
          <a:p>
            <a:r>
              <a:rPr lang="fr-FR" sz="1200" b="1" kern="1200" dirty="0">
                <a:solidFill>
                  <a:schemeClr val="tx1"/>
                </a:solidFill>
                <a:effectLst/>
                <a:latin typeface="+mn-lt"/>
                <a:ea typeface="+mn-ea"/>
                <a:cs typeface="+mn-cs"/>
              </a:rPr>
              <a:t> </a:t>
            </a:r>
            <a:endParaRPr lang="fr-FR" dirty="0">
              <a:effectLst/>
            </a:endParaRPr>
          </a:p>
          <a:p>
            <a:r>
              <a:rPr lang="fr-FR" sz="1200" b="1" kern="1200" dirty="0">
                <a:solidFill>
                  <a:schemeClr val="tx1"/>
                </a:solidFill>
                <a:effectLst/>
                <a:latin typeface="+mn-lt"/>
                <a:ea typeface="+mn-ea"/>
                <a:cs typeface="+mn-cs"/>
              </a:rPr>
              <a:t> </a:t>
            </a:r>
            <a:endParaRPr lang="fr-FR" dirty="0">
              <a:effectLst/>
            </a:endParaRPr>
          </a:p>
          <a:p>
            <a:r>
              <a:rPr lang="fr-FR" sz="1200" b="1" kern="1200" dirty="0">
                <a:solidFill>
                  <a:schemeClr val="tx1"/>
                </a:solidFill>
                <a:effectLst/>
                <a:latin typeface="+mn-lt"/>
                <a:ea typeface="+mn-ea"/>
                <a:cs typeface="+mn-cs"/>
              </a:rPr>
              <a:t>Compétences du XXIème siècle :</a:t>
            </a:r>
            <a:endParaRPr lang="fr-FR" dirty="0">
              <a:effectLst/>
            </a:endParaRPr>
          </a:p>
          <a:p>
            <a:r>
              <a:rPr lang="fr-FR" sz="1200" kern="1200" dirty="0">
                <a:solidFill>
                  <a:schemeClr val="tx1"/>
                </a:solidFill>
                <a:effectLst/>
                <a:latin typeface="+mn-lt"/>
                <a:ea typeface="+mn-ea"/>
                <a:cs typeface="+mn-cs"/>
              </a:rPr>
              <a:t>Aider l’élève à construire son identité de citoyen-salarié (numérique, développement durable, éthique…) et le sensibiliser au travail en équipe </a:t>
            </a:r>
            <a:endParaRPr lang="fr-FR" dirty="0">
              <a:effectLst/>
            </a:endParaRPr>
          </a:p>
          <a:p>
            <a:r>
              <a:rPr lang="fr-FR" sz="1200" i="1" kern="1200" dirty="0">
                <a:solidFill>
                  <a:schemeClr val="tx1"/>
                </a:solidFill>
                <a:effectLst/>
                <a:latin typeface="+mn-lt"/>
                <a:ea typeface="+mn-ea"/>
                <a:cs typeface="+mn-cs"/>
              </a:rPr>
              <a:t>Co-intervention français : Par exemple, se dire, s’affirmer, s’émanciper </a:t>
            </a:r>
            <a:endParaRPr lang="fr-FR" dirty="0">
              <a:effectLst/>
            </a:endParaRPr>
          </a:p>
          <a:p>
            <a:r>
              <a:rPr lang="fr-FR" sz="1200" kern="1200" dirty="0">
                <a:solidFill>
                  <a:schemeClr val="tx1"/>
                </a:solidFill>
                <a:effectLst/>
                <a:latin typeface="+mn-lt"/>
                <a:ea typeface="+mn-ea"/>
                <a:cs typeface="+mn-cs"/>
              </a:rPr>
              <a:t> </a:t>
            </a:r>
            <a:endParaRPr lang="fr-FR" dirty="0">
              <a:effectLst/>
            </a:endParaRPr>
          </a:p>
          <a:p>
            <a:r>
              <a:rPr lang="fr-FR" sz="1200" i="1" kern="1200" dirty="0">
                <a:solidFill>
                  <a:schemeClr val="tx1"/>
                </a:solidFill>
                <a:effectLst/>
                <a:latin typeface="+mn-lt"/>
                <a:ea typeface="+mn-ea"/>
                <a:cs typeface="+mn-cs"/>
              </a:rPr>
              <a:t>Transversalité avec la PSE : Par exemple, l’individu dans son milieu professionnel, impliqué dans la prévention des risques</a:t>
            </a:r>
            <a:endParaRPr lang="fr-FR"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 </a:t>
            </a:r>
            <a:endParaRPr lang="fr-FR" dirty="0">
              <a:effectLst/>
            </a:endParaRPr>
          </a:p>
          <a:p>
            <a:r>
              <a:rPr lang="fr-FR" sz="1200" kern="1200" dirty="0">
                <a:solidFill>
                  <a:schemeClr val="tx1"/>
                </a:solidFill>
                <a:effectLst/>
                <a:latin typeface="+mn-lt"/>
                <a:ea typeface="+mn-ea"/>
                <a:cs typeface="+mn-cs"/>
              </a:rPr>
              <a:t>Faire découvrir à l’élève les équipements et mobiliers de stockage lors d’une visite de réserve de magasin ou d’entrepôt, ou sur vidéo</a:t>
            </a:r>
          </a:p>
          <a:p>
            <a:r>
              <a:rPr lang="fr-FR" sz="1200" kern="1200" dirty="0">
                <a:solidFill>
                  <a:schemeClr val="tx1"/>
                </a:solidFill>
                <a:effectLst/>
                <a:latin typeface="+mn-lt"/>
                <a:ea typeface="+mn-ea"/>
                <a:cs typeface="+mn-cs"/>
              </a:rPr>
              <a:t> </a:t>
            </a:r>
          </a:p>
          <a:p>
            <a:r>
              <a:rPr lang="fr-FR" sz="1200" kern="1200" dirty="0">
                <a:solidFill>
                  <a:schemeClr val="tx1"/>
                </a:solidFill>
                <a:effectLst/>
                <a:latin typeface="+mn-lt"/>
                <a:ea typeface="+mn-ea"/>
                <a:cs typeface="+mn-cs"/>
              </a:rPr>
              <a:t> </a:t>
            </a:r>
          </a:p>
          <a:p>
            <a:r>
              <a:rPr lang="fr-FR" sz="1200" kern="1200" dirty="0">
                <a:solidFill>
                  <a:schemeClr val="tx1"/>
                </a:solidFill>
                <a:effectLst/>
                <a:latin typeface="+mn-lt"/>
                <a:ea typeface="+mn-ea"/>
                <a:cs typeface="+mn-cs"/>
              </a:rPr>
              <a:t>Conduire l’élève à choisir et utiliser le matériel approprié à son activité en mettant à sa disposition différents types d’outils tels que cutters, chariots, tables élévatrices, diables… </a:t>
            </a:r>
          </a:p>
          <a:p>
            <a:r>
              <a:rPr lang="fr-FR" sz="1200" kern="1200" dirty="0">
                <a:solidFill>
                  <a:schemeClr val="tx1"/>
                </a:solidFill>
                <a:effectLst/>
                <a:latin typeface="+mn-lt"/>
                <a:ea typeface="+mn-ea"/>
                <a:cs typeface="+mn-cs"/>
              </a:rPr>
              <a:t> </a:t>
            </a:r>
          </a:p>
          <a:p>
            <a:r>
              <a:rPr lang="fr-FR" sz="1200" kern="1200" dirty="0">
                <a:solidFill>
                  <a:schemeClr val="tx1"/>
                </a:solidFill>
                <a:effectLst/>
                <a:latin typeface="+mn-lt"/>
                <a:ea typeface="+mn-ea"/>
                <a:cs typeface="+mn-cs"/>
              </a:rPr>
              <a:t>Aider l’élève à intégrer les enjeux du développement durable et du tri des déchets dans le cadre de ses activités professionnelles</a:t>
            </a:r>
            <a:endParaRPr lang="fr-FR" dirty="0"/>
          </a:p>
          <a:p>
            <a:endParaRPr lang="fr-FR" dirty="0"/>
          </a:p>
        </p:txBody>
      </p:sp>
      <p:sp>
        <p:nvSpPr>
          <p:cNvPr id="4" name="Espace réservé du numéro de diapositive 3"/>
          <p:cNvSpPr>
            <a:spLocks noGrp="1"/>
          </p:cNvSpPr>
          <p:nvPr>
            <p:ph type="sldNum" sz="quarter" idx="10"/>
          </p:nvPr>
        </p:nvSpPr>
        <p:spPr/>
        <p:txBody>
          <a:bodyPr/>
          <a:lstStyle/>
          <a:p>
            <a:fld id="{DDA08A46-71A9-4CFF-AB5F-16908E78F317}" type="slidenum">
              <a:rPr lang="fr-FR" smtClean="0"/>
              <a:t>7</a:t>
            </a:fld>
            <a:endParaRPr lang="fr-FR"/>
          </a:p>
        </p:txBody>
      </p:sp>
    </p:spTree>
    <p:extLst>
      <p:ext uri="{BB962C8B-B14F-4D97-AF65-F5344CB8AC3E}">
        <p14:creationId xmlns:p14="http://schemas.microsoft.com/office/powerpoint/2010/main" val="18188586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1" name="TextShape 1"/>
          <p:cNvSpPr txBox="1"/>
          <p:nvPr/>
        </p:nvSpPr>
        <p:spPr>
          <a:xfrm>
            <a:off x="4278960" y="10157400"/>
            <a:ext cx="3280680" cy="534240"/>
          </a:xfrm>
          <a:prstGeom prst="rect">
            <a:avLst/>
          </a:prstGeom>
          <a:noFill/>
          <a:ln>
            <a:noFill/>
          </a:ln>
        </p:spPr>
        <p:txBody>
          <a:bodyPr lIns="0" tIns="0" rIns="0" bIns="0" anchor="b">
            <a:noAutofit/>
          </a:bodyPr>
          <a:lstStyle/>
          <a:p>
            <a:pPr algn="r">
              <a:lnSpc>
                <a:spcPct val="100000"/>
              </a:lnSpc>
            </a:pPr>
            <a:fld id="{3B8C4E08-E41E-4FCB-9DC7-AAFE1134BAC9}" type="slidenum">
              <a:rPr lang="fr-FR" sz="1400" b="0" strike="noStrike" spc="-1">
                <a:solidFill>
                  <a:srgbClr val="000000"/>
                </a:solidFill>
                <a:latin typeface="Times New Roman"/>
                <a:ea typeface="Segoe UI"/>
              </a:rPr>
              <a:t>8</a:t>
            </a:fld>
            <a:endParaRPr lang="fr-FR" sz="1400" b="0" strike="noStrike" spc="-1">
              <a:latin typeface="Arial"/>
            </a:endParaRPr>
          </a:p>
        </p:txBody>
      </p:sp>
      <p:sp>
        <p:nvSpPr>
          <p:cNvPr id="592" name="PlaceHolder 2"/>
          <p:cNvSpPr>
            <a:spLocks noGrp="1" noRot="1" noChangeAspect="1"/>
          </p:cNvSpPr>
          <p:nvPr>
            <p:ph type="sldImg"/>
          </p:nvPr>
        </p:nvSpPr>
        <p:spPr>
          <a:xfrm>
            <a:off x="1108075" y="812800"/>
            <a:ext cx="5343525" cy="4008438"/>
          </a:xfrm>
          <a:prstGeom prst="rect">
            <a:avLst/>
          </a:prstGeom>
        </p:spPr>
      </p:sp>
      <p:sp>
        <p:nvSpPr>
          <p:cNvPr id="593" name="PlaceHolder 3"/>
          <p:cNvSpPr>
            <a:spLocks noGrp="1"/>
          </p:cNvSpPr>
          <p:nvPr>
            <p:ph type="body"/>
          </p:nvPr>
        </p:nvSpPr>
        <p:spPr>
          <a:xfrm>
            <a:off x="756000" y="5078520"/>
            <a:ext cx="6047640" cy="4811040"/>
          </a:xfrm>
          <a:prstGeom prst="rect">
            <a:avLst/>
          </a:prstGeom>
        </p:spPr>
        <p:txBody>
          <a:bodyPr lIns="0" tIns="0" rIns="0" bIns="0">
            <a:noAutofit/>
          </a:bodyPr>
          <a:lstStyle/>
          <a:p>
            <a:endParaRPr lang="fr-FR" sz="2000" b="0" strike="noStrike" spc="-1">
              <a:latin typeface="Arial"/>
            </a:endParaRPr>
          </a:p>
        </p:txBody>
      </p:sp>
    </p:spTree>
    <p:extLst>
      <p:ext uri="{BB962C8B-B14F-4D97-AF65-F5344CB8AC3E}">
        <p14:creationId xmlns:p14="http://schemas.microsoft.com/office/powerpoint/2010/main" val="37310037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4" name="TextShape 1"/>
          <p:cNvSpPr txBox="1"/>
          <p:nvPr/>
        </p:nvSpPr>
        <p:spPr>
          <a:xfrm>
            <a:off x="4278960" y="10157400"/>
            <a:ext cx="3280680" cy="534240"/>
          </a:xfrm>
          <a:prstGeom prst="rect">
            <a:avLst/>
          </a:prstGeom>
          <a:noFill/>
          <a:ln>
            <a:noFill/>
          </a:ln>
        </p:spPr>
        <p:txBody>
          <a:bodyPr lIns="0" tIns="0" rIns="0" bIns="0" anchor="b">
            <a:noAutofit/>
          </a:bodyPr>
          <a:lstStyle/>
          <a:p>
            <a:pPr algn="r">
              <a:lnSpc>
                <a:spcPct val="100000"/>
              </a:lnSpc>
            </a:pPr>
            <a:fld id="{F27D2037-F0E9-4CAF-B0B9-B1C7EC590F57}" type="slidenum">
              <a:rPr lang="fr-FR" sz="1400" b="0" strike="noStrike" spc="-1">
                <a:solidFill>
                  <a:srgbClr val="000000"/>
                </a:solidFill>
                <a:latin typeface="Times New Roman"/>
                <a:ea typeface="Segoe UI"/>
              </a:rPr>
              <a:t>11</a:t>
            </a:fld>
            <a:endParaRPr lang="fr-FR" sz="1400" b="0" strike="noStrike" spc="-1">
              <a:latin typeface="Arial"/>
            </a:endParaRPr>
          </a:p>
        </p:txBody>
      </p:sp>
      <p:sp>
        <p:nvSpPr>
          <p:cNvPr id="595" name="PlaceHolder 2"/>
          <p:cNvSpPr>
            <a:spLocks noGrp="1" noRot="1" noChangeAspect="1"/>
          </p:cNvSpPr>
          <p:nvPr>
            <p:ph type="sldImg"/>
          </p:nvPr>
        </p:nvSpPr>
        <p:spPr>
          <a:xfrm>
            <a:off x="1108075" y="812800"/>
            <a:ext cx="5343525" cy="4008438"/>
          </a:xfrm>
          <a:prstGeom prst="rect">
            <a:avLst/>
          </a:prstGeom>
        </p:spPr>
      </p:sp>
      <p:sp>
        <p:nvSpPr>
          <p:cNvPr id="596" name="PlaceHolder 3"/>
          <p:cNvSpPr>
            <a:spLocks noGrp="1"/>
          </p:cNvSpPr>
          <p:nvPr>
            <p:ph type="body"/>
          </p:nvPr>
        </p:nvSpPr>
        <p:spPr>
          <a:xfrm>
            <a:off x="756000" y="5078520"/>
            <a:ext cx="6047640" cy="4811040"/>
          </a:xfrm>
          <a:prstGeom prst="rect">
            <a:avLst/>
          </a:prstGeom>
        </p:spPr>
        <p:txBody>
          <a:bodyPr lIns="0" tIns="0" rIns="0" bIns="0">
            <a:noAutofit/>
          </a:bodyPr>
          <a:lstStyle/>
          <a:p>
            <a:endParaRPr lang="fr-FR" sz="2000" b="0" strike="noStrike" spc="-1">
              <a:latin typeface="Arial"/>
            </a:endParaRPr>
          </a:p>
        </p:txBody>
      </p:sp>
    </p:spTree>
    <p:extLst>
      <p:ext uri="{BB962C8B-B14F-4D97-AF65-F5344CB8AC3E}">
        <p14:creationId xmlns:p14="http://schemas.microsoft.com/office/powerpoint/2010/main" val="41213036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7" name="TextShape 1"/>
          <p:cNvSpPr txBox="1"/>
          <p:nvPr/>
        </p:nvSpPr>
        <p:spPr>
          <a:xfrm>
            <a:off x="4278960" y="10157400"/>
            <a:ext cx="3280680" cy="534240"/>
          </a:xfrm>
          <a:prstGeom prst="rect">
            <a:avLst/>
          </a:prstGeom>
          <a:noFill/>
          <a:ln>
            <a:noFill/>
          </a:ln>
        </p:spPr>
        <p:txBody>
          <a:bodyPr lIns="0" tIns="0" rIns="0" bIns="0" anchor="b">
            <a:noAutofit/>
          </a:bodyPr>
          <a:lstStyle/>
          <a:p>
            <a:pPr algn="r">
              <a:lnSpc>
                <a:spcPct val="100000"/>
              </a:lnSpc>
            </a:pPr>
            <a:fld id="{40E50500-B1C1-4B2D-9461-79D642719837}" type="slidenum">
              <a:rPr lang="fr-FR" sz="1400" b="0" strike="noStrike" spc="-1">
                <a:solidFill>
                  <a:srgbClr val="000000"/>
                </a:solidFill>
                <a:latin typeface="Times New Roman"/>
                <a:ea typeface="Segoe UI"/>
              </a:rPr>
              <a:t>12</a:t>
            </a:fld>
            <a:endParaRPr lang="fr-FR" sz="1400" b="0" strike="noStrike" spc="-1">
              <a:latin typeface="Arial"/>
            </a:endParaRPr>
          </a:p>
        </p:txBody>
      </p:sp>
      <p:sp>
        <p:nvSpPr>
          <p:cNvPr id="598" name="PlaceHolder 2"/>
          <p:cNvSpPr>
            <a:spLocks noGrp="1" noRot="1" noChangeAspect="1"/>
          </p:cNvSpPr>
          <p:nvPr>
            <p:ph type="sldImg"/>
          </p:nvPr>
        </p:nvSpPr>
        <p:spPr>
          <a:xfrm>
            <a:off x="1108075" y="812800"/>
            <a:ext cx="5343525" cy="4008438"/>
          </a:xfrm>
          <a:prstGeom prst="rect">
            <a:avLst/>
          </a:prstGeom>
        </p:spPr>
      </p:sp>
      <p:sp>
        <p:nvSpPr>
          <p:cNvPr id="599" name="PlaceHolder 3"/>
          <p:cNvSpPr>
            <a:spLocks noGrp="1"/>
          </p:cNvSpPr>
          <p:nvPr>
            <p:ph type="body"/>
          </p:nvPr>
        </p:nvSpPr>
        <p:spPr>
          <a:xfrm>
            <a:off x="756000" y="5078520"/>
            <a:ext cx="6047640" cy="4811040"/>
          </a:xfrm>
          <a:prstGeom prst="rect">
            <a:avLst/>
          </a:prstGeom>
        </p:spPr>
        <p:txBody>
          <a:bodyPr lIns="0" tIns="0" rIns="0" bIns="0">
            <a:noAutofit/>
          </a:bodyPr>
          <a:lstStyle/>
          <a:p>
            <a:endParaRPr lang="fr-FR" sz="2000" b="0" strike="noStrike" spc="-1">
              <a:latin typeface="Arial"/>
            </a:endParaRPr>
          </a:p>
        </p:txBody>
      </p:sp>
    </p:spTree>
    <p:extLst>
      <p:ext uri="{BB962C8B-B14F-4D97-AF65-F5344CB8AC3E}">
        <p14:creationId xmlns:p14="http://schemas.microsoft.com/office/powerpoint/2010/main" val="2914240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0" name="TextShape 1"/>
          <p:cNvSpPr txBox="1"/>
          <p:nvPr/>
        </p:nvSpPr>
        <p:spPr>
          <a:xfrm>
            <a:off x="4278960" y="10157400"/>
            <a:ext cx="3280680" cy="534240"/>
          </a:xfrm>
          <a:prstGeom prst="rect">
            <a:avLst/>
          </a:prstGeom>
          <a:noFill/>
          <a:ln>
            <a:noFill/>
          </a:ln>
        </p:spPr>
        <p:txBody>
          <a:bodyPr lIns="0" tIns="0" rIns="0" bIns="0" anchor="b">
            <a:noAutofit/>
          </a:bodyPr>
          <a:lstStyle/>
          <a:p>
            <a:pPr algn="r">
              <a:lnSpc>
                <a:spcPct val="100000"/>
              </a:lnSpc>
            </a:pPr>
            <a:fld id="{C18F03FB-3E8F-43AD-BA8B-68B7894E0198}" type="slidenum">
              <a:rPr lang="fr-FR" sz="1400" b="0" strike="noStrike" spc="-1">
                <a:solidFill>
                  <a:srgbClr val="000000"/>
                </a:solidFill>
                <a:latin typeface="Times New Roman"/>
                <a:ea typeface="Segoe UI"/>
              </a:rPr>
              <a:t>13</a:t>
            </a:fld>
            <a:endParaRPr lang="fr-FR" sz="1400" b="0" strike="noStrike" spc="-1">
              <a:latin typeface="Arial"/>
            </a:endParaRPr>
          </a:p>
        </p:txBody>
      </p:sp>
      <p:sp>
        <p:nvSpPr>
          <p:cNvPr id="601" name="PlaceHolder 2"/>
          <p:cNvSpPr>
            <a:spLocks noGrp="1" noRot="1" noChangeAspect="1"/>
          </p:cNvSpPr>
          <p:nvPr>
            <p:ph type="sldImg"/>
          </p:nvPr>
        </p:nvSpPr>
        <p:spPr>
          <a:xfrm>
            <a:off x="1108075" y="812800"/>
            <a:ext cx="5343525" cy="4008438"/>
          </a:xfrm>
          <a:prstGeom prst="rect">
            <a:avLst/>
          </a:prstGeom>
        </p:spPr>
      </p:sp>
      <p:sp>
        <p:nvSpPr>
          <p:cNvPr id="602" name="PlaceHolder 3"/>
          <p:cNvSpPr>
            <a:spLocks noGrp="1"/>
          </p:cNvSpPr>
          <p:nvPr>
            <p:ph type="body"/>
          </p:nvPr>
        </p:nvSpPr>
        <p:spPr>
          <a:xfrm>
            <a:off x="756000" y="5078520"/>
            <a:ext cx="6047640" cy="4811040"/>
          </a:xfrm>
          <a:prstGeom prst="rect">
            <a:avLst/>
          </a:prstGeom>
        </p:spPr>
        <p:txBody>
          <a:bodyPr lIns="0" tIns="0" rIns="0" bIns="0">
            <a:noAutofit/>
          </a:bodyPr>
          <a:lstStyle/>
          <a:p>
            <a:endParaRPr lang="fr-FR" sz="2000" b="0" strike="noStrike" spc="-1">
              <a:latin typeface="Arial"/>
            </a:endParaRPr>
          </a:p>
        </p:txBody>
      </p:sp>
    </p:spTree>
    <p:extLst>
      <p:ext uri="{BB962C8B-B14F-4D97-AF65-F5344CB8AC3E}">
        <p14:creationId xmlns:p14="http://schemas.microsoft.com/office/powerpoint/2010/main" val="13900478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3" name="TextShape 1"/>
          <p:cNvSpPr txBox="1"/>
          <p:nvPr/>
        </p:nvSpPr>
        <p:spPr>
          <a:xfrm>
            <a:off x="4278960" y="10157400"/>
            <a:ext cx="3280680" cy="534240"/>
          </a:xfrm>
          <a:prstGeom prst="rect">
            <a:avLst/>
          </a:prstGeom>
          <a:noFill/>
          <a:ln>
            <a:noFill/>
          </a:ln>
        </p:spPr>
        <p:txBody>
          <a:bodyPr lIns="0" tIns="0" rIns="0" bIns="0" anchor="b">
            <a:noAutofit/>
          </a:bodyPr>
          <a:lstStyle/>
          <a:p>
            <a:pPr algn="r">
              <a:lnSpc>
                <a:spcPct val="100000"/>
              </a:lnSpc>
            </a:pPr>
            <a:fld id="{FEEC9128-250E-40FE-B717-DC59D0F36CD2}" type="slidenum">
              <a:rPr lang="fr-FR" sz="1400" b="0" strike="noStrike" spc="-1">
                <a:solidFill>
                  <a:srgbClr val="000000"/>
                </a:solidFill>
                <a:latin typeface="Times New Roman"/>
                <a:ea typeface="Segoe UI"/>
              </a:rPr>
              <a:t>14</a:t>
            </a:fld>
            <a:endParaRPr lang="fr-FR" sz="1400" b="0" strike="noStrike" spc="-1">
              <a:latin typeface="Arial"/>
            </a:endParaRPr>
          </a:p>
        </p:txBody>
      </p:sp>
      <p:sp>
        <p:nvSpPr>
          <p:cNvPr id="604" name="PlaceHolder 2"/>
          <p:cNvSpPr>
            <a:spLocks noGrp="1" noRot="1" noChangeAspect="1"/>
          </p:cNvSpPr>
          <p:nvPr>
            <p:ph type="sldImg"/>
          </p:nvPr>
        </p:nvSpPr>
        <p:spPr>
          <a:xfrm>
            <a:off x="1108075" y="812800"/>
            <a:ext cx="5343525" cy="4008438"/>
          </a:xfrm>
          <a:prstGeom prst="rect">
            <a:avLst/>
          </a:prstGeom>
        </p:spPr>
      </p:sp>
      <p:sp>
        <p:nvSpPr>
          <p:cNvPr id="605" name="PlaceHolder 3"/>
          <p:cNvSpPr>
            <a:spLocks noGrp="1"/>
          </p:cNvSpPr>
          <p:nvPr>
            <p:ph type="body"/>
          </p:nvPr>
        </p:nvSpPr>
        <p:spPr>
          <a:xfrm>
            <a:off x="756000" y="5078520"/>
            <a:ext cx="6047640" cy="4811040"/>
          </a:xfrm>
          <a:prstGeom prst="rect">
            <a:avLst/>
          </a:prstGeom>
        </p:spPr>
        <p:txBody>
          <a:bodyPr lIns="0" tIns="0" rIns="0" bIns="0">
            <a:noAutofit/>
          </a:bodyPr>
          <a:lstStyle/>
          <a:p>
            <a:endParaRPr lang="fr-FR" sz="2000" b="0" strike="noStrike" spc="-1">
              <a:latin typeface="Arial"/>
            </a:endParaRPr>
          </a:p>
        </p:txBody>
      </p:sp>
    </p:spTree>
    <p:extLst>
      <p:ext uri="{BB962C8B-B14F-4D97-AF65-F5344CB8AC3E}">
        <p14:creationId xmlns:p14="http://schemas.microsoft.com/office/powerpoint/2010/main" val="31418767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fr-FR"/>
              <a:t>Modifiez le style du titre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Modifier le style des sous-titres du masque</a:t>
            </a:r>
            <a:endParaRPr lang="en-US" dirty="0"/>
          </a:p>
        </p:txBody>
      </p:sp>
      <p:sp>
        <p:nvSpPr>
          <p:cNvPr id="4" name="Date Placeholder 3"/>
          <p:cNvSpPr>
            <a:spLocks noGrp="1"/>
          </p:cNvSpPr>
          <p:nvPr>
            <p:ph type="dt" sz="half" idx="10"/>
          </p:nvPr>
        </p:nvSpPr>
        <p:spPr/>
        <p:txBody>
          <a:bodyPr/>
          <a:lstStyle/>
          <a:p>
            <a:fld id="{7A0D5070-0C2D-4E86-AE23-4A8B234B7E0C}" type="datetimeFigureOut">
              <a:rPr lang="fr-FR" smtClean="0"/>
              <a:t>14/02/2020</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C0124181-50F9-424C-A513-8AB4147AF0AA}" type="slidenum">
              <a:rPr lang="fr-FR" smtClean="0"/>
              <a:t>‹N°›</a:t>
            </a:fld>
            <a:endParaRPr lang="fr-FR"/>
          </a:p>
        </p:txBody>
      </p:sp>
    </p:spTree>
    <p:extLst>
      <p:ext uri="{BB962C8B-B14F-4D97-AF65-F5344CB8AC3E}">
        <p14:creationId xmlns:p14="http://schemas.microsoft.com/office/powerpoint/2010/main" val="7340121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7A0D5070-0C2D-4E86-AE23-4A8B234B7E0C}" type="datetimeFigureOut">
              <a:rPr lang="fr-FR" smtClean="0"/>
              <a:t>14/02/2020</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C0124181-50F9-424C-A513-8AB4147AF0AA}" type="slidenum">
              <a:rPr lang="fr-FR" smtClean="0"/>
              <a:t>‹N°›</a:t>
            </a:fld>
            <a:endParaRPr lang="fr-FR"/>
          </a:p>
        </p:txBody>
      </p:sp>
    </p:spTree>
    <p:extLst>
      <p:ext uri="{BB962C8B-B14F-4D97-AF65-F5344CB8AC3E}">
        <p14:creationId xmlns:p14="http://schemas.microsoft.com/office/powerpoint/2010/main" val="35160106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7A0D5070-0C2D-4E86-AE23-4A8B234B7E0C}" type="datetimeFigureOut">
              <a:rPr lang="fr-FR" smtClean="0"/>
              <a:t>14/02/2020</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C0124181-50F9-424C-A513-8AB4147AF0AA}" type="slidenum">
              <a:rPr lang="fr-FR" smtClean="0"/>
              <a:t>‹N°›</a:t>
            </a:fld>
            <a:endParaRPr lang="fr-FR"/>
          </a:p>
        </p:txBody>
      </p:sp>
    </p:spTree>
    <p:extLst>
      <p:ext uri="{BB962C8B-B14F-4D97-AF65-F5344CB8AC3E}">
        <p14:creationId xmlns:p14="http://schemas.microsoft.com/office/powerpoint/2010/main" val="42033950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cSld name="Title, 4 Content">
    <p:spTree>
      <p:nvGrpSpPr>
        <p:cNvPr id="1" name=""/>
        <p:cNvGrpSpPr/>
        <p:nvPr/>
      </p:nvGrpSpPr>
      <p:grpSpPr>
        <a:xfrm>
          <a:off x="0" y="0"/>
          <a:ext cx="0" cy="0"/>
          <a:chOff x="0" y="0"/>
          <a:chExt cx="0" cy="0"/>
        </a:xfrm>
      </p:grpSpPr>
      <p:sp>
        <p:nvSpPr>
          <p:cNvPr id="111" name="PlaceHolder 1"/>
          <p:cNvSpPr>
            <a:spLocks noGrp="1"/>
          </p:cNvSpPr>
          <p:nvPr>
            <p:ph type="title"/>
          </p:nvPr>
        </p:nvSpPr>
        <p:spPr>
          <a:xfrm>
            <a:off x="457172" y="569381"/>
            <a:ext cx="8228763" cy="552715"/>
          </a:xfrm>
          <a:prstGeom prst="rect">
            <a:avLst/>
          </a:prstGeom>
        </p:spPr>
        <p:txBody>
          <a:bodyPr lIns="0" tIns="0" rIns="0" bIns="0" anchor="ctr">
            <a:spAutoFit/>
          </a:bodyPr>
          <a:lstStyle/>
          <a:p>
            <a:pPr algn="ctr"/>
            <a:endParaRPr lang="fr-FR" sz="3991" b="0" strike="noStrike" spc="-1">
              <a:latin typeface="Arial"/>
            </a:endParaRPr>
          </a:p>
        </p:txBody>
      </p:sp>
      <p:sp>
        <p:nvSpPr>
          <p:cNvPr id="112" name="PlaceHolder 2"/>
          <p:cNvSpPr>
            <a:spLocks noGrp="1"/>
          </p:cNvSpPr>
          <p:nvPr>
            <p:ph type="body"/>
          </p:nvPr>
        </p:nvSpPr>
        <p:spPr>
          <a:xfrm>
            <a:off x="457172" y="1604399"/>
            <a:ext cx="4015600" cy="1896978"/>
          </a:xfrm>
          <a:prstGeom prst="rect">
            <a:avLst/>
          </a:prstGeom>
        </p:spPr>
        <p:txBody>
          <a:bodyPr lIns="0" tIns="0" rIns="0" bIns="0">
            <a:normAutofit/>
          </a:bodyPr>
          <a:lstStyle/>
          <a:p>
            <a:endParaRPr lang="fr-FR" sz="2903" b="0" strike="noStrike" spc="-1">
              <a:latin typeface="Arial"/>
            </a:endParaRPr>
          </a:p>
        </p:txBody>
      </p:sp>
      <p:sp>
        <p:nvSpPr>
          <p:cNvPr id="113" name="PlaceHolder 3"/>
          <p:cNvSpPr>
            <a:spLocks noGrp="1"/>
          </p:cNvSpPr>
          <p:nvPr>
            <p:ph type="body"/>
          </p:nvPr>
        </p:nvSpPr>
        <p:spPr>
          <a:xfrm>
            <a:off x="4673928" y="1604399"/>
            <a:ext cx="4015600" cy="1896978"/>
          </a:xfrm>
          <a:prstGeom prst="rect">
            <a:avLst/>
          </a:prstGeom>
        </p:spPr>
        <p:txBody>
          <a:bodyPr lIns="0" tIns="0" rIns="0" bIns="0">
            <a:normAutofit/>
          </a:bodyPr>
          <a:lstStyle/>
          <a:p>
            <a:endParaRPr lang="fr-FR" sz="2903" b="0" strike="noStrike" spc="-1">
              <a:latin typeface="Arial"/>
            </a:endParaRPr>
          </a:p>
        </p:txBody>
      </p:sp>
      <p:sp>
        <p:nvSpPr>
          <p:cNvPr id="114" name="PlaceHolder 4"/>
          <p:cNvSpPr>
            <a:spLocks noGrp="1"/>
          </p:cNvSpPr>
          <p:nvPr>
            <p:ph type="body"/>
          </p:nvPr>
        </p:nvSpPr>
        <p:spPr>
          <a:xfrm>
            <a:off x="457172" y="3682062"/>
            <a:ext cx="4015600" cy="1896978"/>
          </a:xfrm>
          <a:prstGeom prst="rect">
            <a:avLst/>
          </a:prstGeom>
        </p:spPr>
        <p:txBody>
          <a:bodyPr lIns="0" tIns="0" rIns="0" bIns="0">
            <a:normAutofit/>
          </a:bodyPr>
          <a:lstStyle/>
          <a:p>
            <a:endParaRPr lang="fr-FR" sz="2903" b="0" strike="noStrike" spc="-1">
              <a:latin typeface="Arial"/>
            </a:endParaRPr>
          </a:p>
        </p:txBody>
      </p:sp>
      <p:sp>
        <p:nvSpPr>
          <p:cNvPr id="115" name="PlaceHolder 5"/>
          <p:cNvSpPr>
            <a:spLocks noGrp="1"/>
          </p:cNvSpPr>
          <p:nvPr>
            <p:ph type="body"/>
          </p:nvPr>
        </p:nvSpPr>
        <p:spPr>
          <a:xfrm>
            <a:off x="4673928" y="3682062"/>
            <a:ext cx="4015600" cy="1896978"/>
          </a:xfrm>
          <a:prstGeom prst="rect">
            <a:avLst/>
          </a:prstGeom>
        </p:spPr>
        <p:txBody>
          <a:bodyPr lIns="0" tIns="0" rIns="0" bIns="0">
            <a:normAutofit/>
          </a:bodyPr>
          <a:lstStyle/>
          <a:p>
            <a:endParaRPr lang="fr-FR" sz="2903" b="0" strike="noStrike" spc="-1">
              <a:latin typeface="Arial"/>
            </a:endParaRPr>
          </a:p>
        </p:txBody>
      </p:sp>
    </p:spTree>
    <p:extLst>
      <p:ext uri="{BB962C8B-B14F-4D97-AF65-F5344CB8AC3E}">
        <p14:creationId xmlns:p14="http://schemas.microsoft.com/office/powerpoint/2010/main" val="17461893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7A0D5070-0C2D-4E86-AE23-4A8B234B7E0C}" type="datetimeFigureOut">
              <a:rPr lang="fr-FR" smtClean="0"/>
              <a:t>14/02/2020</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C0124181-50F9-424C-A513-8AB4147AF0AA}" type="slidenum">
              <a:rPr lang="fr-FR" smtClean="0"/>
              <a:t>‹N°›</a:t>
            </a:fld>
            <a:endParaRPr lang="fr-FR"/>
          </a:p>
        </p:txBody>
      </p:sp>
    </p:spTree>
    <p:extLst>
      <p:ext uri="{BB962C8B-B14F-4D97-AF65-F5344CB8AC3E}">
        <p14:creationId xmlns:p14="http://schemas.microsoft.com/office/powerpoint/2010/main" val="29938883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fr-FR"/>
              <a:t>Modifiez le style du titre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Modifier les styles du texte du masque</a:t>
            </a:r>
          </a:p>
        </p:txBody>
      </p:sp>
      <p:sp>
        <p:nvSpPr>
          <p:cNvPr id="4" name="Date Placeholder 3"/>
          <p:cNvSpPr>
            <a:spLocks noGrp="1"/>
          </p:cNvSpPr>
          <p:nvPr>
            <p:ph type="dt" sz="half" idx="10"/>
          </p:nvPr>
        </p:nvSpPr>
        <p:spPr/>
        <p:txBody>
          <a:bodyPr/>
          <a:lstStyle/>
          <a:p>
            <a:fld id="{7A0D5070-0C2D-4E86-AE23-4A8B234B7E0C}" type="datetimeFigureOut">
              <a:rPr lang="fr-FR" smtClean="0"/>
              <a:t>14/02/2020</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C0124181-50F9-424C-A513-8AB4147AF0AA}" type="slidenum">
              <a:rPr lang="fr-FR" smtClean="0"/>
              <a:t>‹N°›</a:t>
            </a:fld>
            <a:endParaRPr lang="fr-FR"/>
          </a:p>
        </p:txBody>
      </p:sp>
    </p:spTree>
    <p:extLst>
      <p:ext uri="{BB962C8B-B14F-4D97-AF65-F5344CB8AC3E}">
        <p14:creationId xmlns:p14="http://schemas.microsoft.com/office/powerpoint/2010/main" val="29729845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7A0D5070-0C2D-4E86-AE23-4A8B234B7E0C}" type="datetimeFigureOut">
              <a:rPr lang="fr-FR" smtClean="0"/>
              <a:t>14/02/2020</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C0124181-50F9-424C-A513-8AB4147AF0AA}" type="slidenum">
              <a:rPr lang="fr-FR" smtClean="0"/>
              <a:t>‹N°›</a:t>
            </a:fld>
            <a:endParaRPr lang="fr-FR"/>
          </a:p>
        </p:txBody>
      </p:sp>
    </p:spTree>
    <p:extLst>
      <p:ext uri="{BB962C8B-B14F-4D97-AF65-F5344CB8AC3E}">
        <p14:creationId xmlns:p14="http://schemas.microsoft.com/office/powerpoint/2010/main" val="16559493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fr-FR"/>
              <a:t>Modifiez le style du titre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4" name="Content Placeholder 3"/>
          <p:cNvSpPr>
            <a:spLocks noGrp="1"/>
          </p:cNvSpPr>
          <p:nvPr>
            <p:ph sz="half" idx="2"/>
          </p:nvPr>
        </p:nvSpPr>
        <p:spPr>
          <a:xfrm>
            <a:off x="629842" y="2505075"/>
            <a:ext cx="3868340"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6" name="Content Placeholder 5"/>
          <p:cNvSpPr>
            <a:spLocks noGrp="1"/>
          </p:cNvSpPr>
          <p:nvPr>
            <p:ph sz="quarter" idx="4"/>
          </p:nvPr>
        </p:nvSpPr>
        <p:spPr>
          <a:xfrm>
            <a:off x="4629150" y="2505075"/>
            <a:ext cx="3887391"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7A0D5070-0C2D-4E86-AE23-4A8B234B7E0C}" type="datetimeFigureOut">
              <a:rPr lang="fr-FR" smtClean="0"/>
              <a:t>14/02/2020</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C0124181-50F9-424C-A513-8AB4147AF0AA}" type="slidenum">
              <a:rPr lang="fr-FR" smtClean="0"/>
              <a:t>‹N°›</a:t>
            </a:fld>
            <a:endParaRPr lang="fr-FR"/>
          </a:p>
        </p:txBody>
      </p:sp>
    </p:spTree>
    <p:extLst>
      <p:ext uri="{BB962C8B-B14F-4D97-AF65-F5344CB8AC3E}">
        <p14:creationId xmlns:p14="http://schemas.microsoft.com/office/powerpoint/2010/main" val="29569926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7A0D5070-0C2D-4E86-AE23-4A8B234B7E0C}" type="datetimeFigureOut">
              <a:rPr lang="fr-FR" smtClean="0"/>
              <a:t>14/02/2020</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C0124181-50F9-424C-A513-8AB4147AF0AA}" type="slidenum">
              <a:rPr lang="fr-FR" smtClean="0"/>
              <a:t>‹N°›</a:t>
            </a:fld>
            <a:endParaRPr lang="fr-FR"/>
          </a:p>
        </p:txBody>
      </p:sp>
    </p:spTree>
    <p:extLst>
      <p:ext uri="{BB962C8B-B14F-4D97-AF65-F5344CB8AC3E}">
        <p14:creationId xmlns:p14="http://schemas.microsoft.com/office/powerpoint/2010/main" val="26365349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A0D5070-0C2D-4E86-AE23-4A8B234B7E0C}" type="datetimeFigureOut">
              <a:rPr lang="fr-FR" smtClean="0"/>
              <a:t>14/02/2020</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C0124181-50F9-424C-A513-8AB4147AF0AA}" type="slidenum">
              <a:rPr lang="fr-FR" smtClean="0"/>
              <a:t>‹N°›</a:t>
            </a:fld>
            <a:endParaRPr lang="fr-FR"/>
          </a:p>
        </p:txBody>
      </p:sp>
    </p:spTree>
    <p:extLst>
      <p:ext uri="{BB962C8B-B14F-4D97-AF65-F5344CB8AC3E}">
        <p14:creationId xmlns:p14="http://schemas.microsoft.com/office/powerpoint/2010/main" val="10104606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fr-FR"/>
              <a:t>Modifiez le style du titre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Date Placeholder 4"/>
          <p:cNvSpPr>
            <a:spLocks noGrp="1"/>
          </p:cNvSpPr>
          <p:nvPr>
            <p:ph type="dt" sz="half" idx="10"/>
          </p:nvPr>
        </p:nvSpPr>
        <p:spPr/>
        <p:txBody>
          <a:bodyPr/>
          <a:lstStyle/>
          <a:p>
            <a:fld id="{7A0D5070-0C2D-4E86-AE23-4A8B234B7E0C}" type="datetimeFigureOut">
              <a:rPr lang="fr-FR" smtClean="0"/>
              <a:t>14/02/2020</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C0124181-50F9-424C-A513-8AB4147AF0AA}" type="slidenum">
              <a:rPr lang="fr-FR" smtClean="0"/>
              <a:t>‹N°›</a:t>
            </a:fld>
            <a:endParaRPr lang="fr-FR"/>
          </a:p>
        </p:txBody>
      </p:sp>
    </p:spTree>
    <p:extLst>
      <p:ext uri="{BB962C8B-B14F-4D97-AF65-F5344CB8AC3E}">
        <p14:creationId xmlns:p14="http://schemas.microsoft.com/office/powerpoint/2010/main" val="21361174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fr-FR"/>
              <a:t>Modifiez le style du titre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Date Placeholder 4"/>
          <p:cNvSpPr>
            <a:spLocks noGrp="1"/>
          </p:cNvSpPr>
          <p:nvPr>
            <p:ph type="dt" sz="half" idx="10"/>
          </p:nvPr>
        </p:nvSpPr>
        <p:spPr/>
        <p:txBody>
          <a:bodyPr/>
          <a:lstStyle/>
          <a:p>
            <a:fld id="{7A0D5070-0C2D-4E86-AE23-4A8B234B7E0C}" type="datetimeFigureOut">
              <a:rPr lang="fr-FR" smtClean="0"/>
              <a:t>14/02/2020</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C0124181-50F9-424C-A513-8AB4147AF0AA}" type="slidenum">
              <a:rPr lang="fr-FR" smtClean="0"/>
              <a:t>‹N°›</a:t>
            </a:fld>
            <a:endParaRPr lang="fr-FR"/>
          </a:p>
        </p:txBody>
      </p:sp>
    </p:spTree>
    <p:extLst>
      <p:ext uri="{BB962C8B-B14F-4D97-AF65-F5344CB8AC3E}">
        <p14:creationId xmlns:p14="http://schemas.microsoft.com/office/powerpoint/2010/main" val="12543537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fr-FR"/>
              <a:t>Modifiez le style du titre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A0D5070-0C2D-4E86-AE23-4A8B234B7E0C}" type="datetimeFigureOut">
              <a:rPr lang="fr-FR" smtClean="0"/>
              <a:t>14/02/2020</a:t>
            </a:fld>
            <a:endParaRPr lang="fr-F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0124181-50F9-424C-A513-8AB4147AF0AA}" type="slidenum">
              <a:rPr lang="fr-FR" smtClean="0"/>
              <a:t>‹N°›</a:t>
            </a:fld>
            <a:endParaRPr lang="fr-FR"/>
          </a:p>
        </p:txBody>
      </p:sp>
    </p:spTree>
    <p:extLst>
      <p:ext uri="{BB962C8B-B14F-4D97-AF65-F5344CB8AC3E}">
        <p14:creationId xmlns:p14="http://schemas.microsoft.com/office/powerpoint/2010/main" val="3065275480"/>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2.xml"/><Relationship Id="rId5" Type="http://schemas.openxmlformats.org/officeDocument/2006/relationships/image" Target="../media/image18.pn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32.png"/><Relationship Id="rId1" Type="http://schemas.openxmlformats.org/officeDocument/2006/relationships/slideLayout" Target="../slideLayouts/slideLayout1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jpeg"/></Relationships>
</file>

<file path=ppt/slides/_rels/slide26.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notesSlide" Target="../notesSlides/notesSlide16.xml"/><Relationship Id="rId1" Type="http://schemas.openxmlformats.org/officeDocument/2006/relationships/slideLayout" Target="../slideLayouts/slideLayout12.xml"/><Relationship Id="rId6" Type="http://schemas.openxmlformats.org/officeDocument/2006/relationships/image" Target="../media/image41.png"/><Relationship Id="rId5" Type="http://schemas.openxmlformats.org/officeDocument/2006/relationships/image" Target="../media/image40.png"/><Relationship Id="rId10" Type="http://schemas.openxmlformats.org/officeDocument/2006/relationships/image" Target="../media/image45.png"/><Relationship Id="rId4" Type="http://schemas.openxmlformats.org/officeDocument/2006/relationships/image" Target="../media/image39.png"/><Relationship Id="rId9" Type="http://schemas.openxmlformats.org/officeDocument/2006/relationships/image" Target="../media/image44.png"/></Relationships>
</file>

<file path=ppt/slides/_rels/slide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image" Target="../media/image47.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3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46.png"/><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jpeg"/><Relationship Id="rId4" Type="http://schemas.openxmlformats.org/officeDocument/2006/relationships/image" Target="../media/image7.jpeg"/></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1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244929" y="5169754"/>
            <a:ext cx="8974183" cy="530915"/>
          </a:xfrm>
          <a:prstGeom prst="rect">
            <a:avLst/>
          </a:prstGeom>
          <a:noFill/>
        </p:spPr>
        <p:txBody>
          <a:bodyPr wrap="square" rtlCol="0">
            <a:spAutoFit/>
          </a:bodyPr>
          <a:lstStyle/>
          <a:p>
            <a:pPr algn="ctr"/>
            <a:r>
              <a:rPr lang="fr-FR" sz="1500" b="1" dirty="0">
                <a:solidFill>
                  <a:srgbClr val="760000"/>
                </a:solidFill>
                <a:latin typeface="Amiri" panose="00000500000000000000" pitchFamily="2" charset="-78"/>
                <a:ea typeface="Amiri" panose="00000500000000000000" pitchFamily="2" charset="-78"/>
                <a:cs typeface="Amiri" panose="00000500000000000000" pitchFamily="2" charset="-78"/>
              </a:rPr>
              <a:t>PLAN NATIONAL DE FORMATION - 20 au 23 janvier 2020</a:t>
            </a:r>
          </a:p>
          <a:p>
            <a:pPr algn="ctr"/>
            <a:endParaRPr lang="fr-FR" sz="1350" dirty="0"/>
          </a:p>
        </p:txBody>
      </p:sp>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79271" y="1043217"/>
            <a:ext cx="3986769" cy="1107436"/>
          </a:xfrm>
          <a:prstGeom prst="rect">
            <a:avLst/>
          </a:prstGeom>
        </p:spPr>
      </p:pic>
      <p:pic>
        <p:nvPicPr>
          <p:cNvPr id="3" name="Imag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39369" y="2153447"/>
            <a:ext cx="3236570" cy="2707859"/>
          </a:xfrm>
          <a:prstGeom prst="rect">
            <a:avLst/>
          </a:prstGeom>
        </p:spPr>
      </p:pic>
      <p:pic>
        <p:nvPicPr>
          <p:cNvPr id="9" name="Imag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5966" y="2264191"/>
            <a:ext cx="3686690" cy="2486372"/>
          </a:xfrm>
          <a:prstGeom prst="rect">
            <a:avLst/>
          </a:prstGeom>
        </p:spPr>
      </p:pic>
    </p:spTree>
    <p:extLst>
      <p:ext uri="{BB962C8B-B14F-4D97-AF65-F5344CB8AC3E}">
        <p14:creationId xmlns:p14="http://schemas.microsoft.com/office/powerpoint/2010/main" val="4201240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8" name="TextShape 1"/>
          <p:cNvSpPr txBox="1"/>
          <p:nvPr/>
        </p:nvSpPr>
        <p:spPr>
          <a:xfrm>
            <a:off x="457316" y="1062317"/>
            <a:ext cx="8228475" cy="858473"/>
          </a:xfrm>
          <a:prstGeom prst="rect">
            <a:avLst/>
          </a:prstGeom>
          <a:noFill/>
          <a:ln w="12600">
            <a:noFill/>
          </a:ln>
        </p:spPr>
        <p:txBody>
          <a:bodyPr lIns="0" tIns="0" rIns="0" bIns="0" anchor="ctr" anchorCtr="1">
            <a:noAutofit/>
          </a:bodyPr>
          <a:lstStyle/>
          <a:p>
            <a:pPr algn="ctr"/>
            <a:endParaRPr lang="fr-FR" sz="3991" spc="-1">
              <a:latin typeface="Arial"/>
            </a:endParaRPr>
          </a:p>
        </p:txBody>
      </p:sp>
      <p:pic>
        <p:nvPicPr>
          <p:cNvPr id="519" name="Espace réservé du contenu 3"/>
          <p:cNvPicPr/>
          <p:nvPr/>
        </p:nvPicPr>
        <p:blipFill>
          <a:blip r:embed="rId2"/>
          <a:stretch/>
        </p:blipFill>
        <p:spPr>
          <a:xfrm>
            <a:off x="457317" y="1139381"/>
            <a:ext cx="2235164" cy="2982287"/>
          </a:xfrm>
          <a:prstGeom prst="rect">
            <a:avLst/>
          </a:prstGeom>
          <a:ln>
            <a:noFill/>
          </a:ln>
        </p:spPr>
      </p:pic>
      <p:pic>
        <p:nvPicPr>
          <p:cNvPr id="520" name="Image 4"/>
          <p:cNvPicPr/>
          <p:nvPr/>
        </p:nvPicPr>
        <p:blipFill>
          <a:blip r:embed="rId3"/>
          <a:stretch/>
        </p:blipFill>
        <p:spPr>
          <a:xfrm>
            <a:off x="3787043" y="3112006"/>
            <a:ext cx="2436313" cy="1635965"/>
          </a:xfrm>
          <a:prstGeom prst="rect">
            <a:avLst/>
          </a:prstGeom>
          <a:ln w="12600">
            <a:noFill/>
          </a:ln>
        </p:spPr>
      </p:pic>
      <p:sp>
        <p:nvSpPr>
          <p:cNvPr id="521" name="CustomShape 2"/>
          <p:cNvSpPr/>
          <p:nvPr/>
        </p:nvSpPr>
        <p:spPr>
          <a:xfrm>
            <a:off x="2872731" y="1687641"/>
            <a:ext cx="1657515" cy="918556"/>
          </a:xfrm>
          <a:custGeom>
            <a:avLst/>
            <a:gdLst/>
            <a:ahLst/>
            <a:cxnLst/>
            <a:rect l="l" t="t" r="r" b="b"/>
            <a:pathLst>
              <a:path w="36515" h="21600">
                <a:moveTo>
                  <a:pt x="0" y="3600"/>
                </a:moveTo>
                <a:lnTo>
                  <a:pt x="32915" y="0"/>
                </a:lnTo>
                <a:lnTo>
                  <a:pt x="36515" y="18000"/>
                </a:lnTo>
                <a:lnTo>
                  <a:pt x="3600" y="21600"/>
                </a:lnTo>
                <a:close/>
              </a:path>
            </a:pathLst>
          </a:custGeom>
          <a:solidFill>
            <a:srgbClr val="4472C4"/>
          </a:solidFill>
          <a:ln w="12600">
            <a:solidFill>
              <a:srgbClr val="2F528F"/>
            </a:solidFill>
            <a:miter/>
          </a:ln>
        </p:spPr>
        <p:style>
          <a:lnRef idx="0">
            <a:scrgbClr r="0" g="0" b="0"/>
          </a:lnRef>
          <a:fillRef idx="0">
            <a:scrgbClr r="0" g="0" b="0"/>
          </a:fillRef>
          <a:effectRef idx="0">
            <a:scrgbClr r="0" g="0" b="0"/>
          </a:effectRef>
          <a:fontRef idx="minor"/>
        </p:style>
        <p:txBody>
          <a:bodyPr anchor="ctr" anchorCtr="1">
            <a:noAutofit/>
          </a:bodyPr>
          <a:lstStyle/>
          <a:p>
            <a:pPr algn="ctr">
              <a:lnSpc>
                <a:spcPct val="100000"/>
              </a:lnSpc>
            </a:pPr>
            <a:r>
              <a:rPr lang="fr-FR" sz="1633" spc="-1">
                <a:solidFill>
                  <a:srgbClr val="FFFFFF"/>
                </a:solidFill>
                <a:latin typeface="Calibri"/>
              </a:rPr>
              <a:t>Bon de commande</a:t>
            </a:r>
            <a:endParaRPr lang="fr-FR" sz="1633" spc="-1">
              <a:latin typeface="Arial"/>
            </a:endParaRPr>
          </a:p>
        </p:txBody>
      </p:sp>
      <p:sp>
        <p:nvSpPr>
          <p:cNvPr id="522" name="CustomShape 3"/>
          <p:cNvSpPr/>
          <p:nvPr/>
        </p:nvSpPr>
        <p:spPr>
          <a:xfrm>
            <a:off x="7324448" y="1747724"/>
            <a:ext cx="1597105" cy="956287"/>
          </a:xfrm>
          <a:custGeom>
            <a:avLst/>
            <a:gdLst/>
            <a:ahLst/>
            <a:cxnLst/>
            <a:rect l="l" t="t" r="r" b="b"/>
            <a:pathLst>
              <a:path w="36515" h="21600">
                <a:moveTo>
                  <a:pt x="0" y="3600"/>
                </a:moveTo>
                <a:lnTo>
                  <a:pt x="32915" y="0"/>
                </a:lnTo>
                <a:lnTo>
                  <a:pt x="36515" y="18000"/>
                </a:lnTo>
                <a:lnTo>
                  <a:pt x="3600" y="21600"/>
                </a:lnTo>
                <a:close/>
              </a:path>
            </a:pathLst>
          </a:custGeom>
          <a:solidFill>
            <a:srgbClr val="4472C4"/>
          </a:solidFill>
          <a:ln w="12600">
            <a:solidFill>
              <a:srgbClr val="2F528F"/>
            </a:solidFill>
            <a:miter/>
          </a:ln>
        </p:spPr>
        <p:style>
          <a:lnRef idx="0">
            <a:scrgbClr r="0" g="0" b="0"/>
          </a:lnRef>
          <a:fillRef idx="0">
            <a:scrgbClr r="0" g="0" b="0"/>
          </a:fillRef>
          <a:effectRef idx="0">
            <a:scrgbClr r="0" g="0" b="0"/>
          </a:effectRef>
          <a:fontRef idx="minor"/>
        </p:style>
        <p:txBody>
          <a:bodyPr anchor="ctr" anchorCtr="1">
            <a:noAutofit/>
          </a:bodyPr>
          <a:lstStyle/>
          <a:p>
            <a:pPr algn="ctr">
              <a:lnSpc>
                <a:spcPct val="100000"/>
              </a:lnSpc>
            </a:pPr>
            <a:r>
              <a:rPr lang="fr-FR" sz="1633" spc="-1">
                <a:solidFill>
                  <a:srgbClr val="FFFFFF"/>
                </a:solidFill>
                <a:latin typeface="Calibri"/>
              </a:rPr>
              <a:t>Facture</a:t>
            </a:r>
            <a:endParaRPr lang="fr-FR" sz="1633" spc="-1">
              <a:latin typeface="Arial"/>
            </a:endParaRPr>
          </a:p>
        </p:txBody>
      </p:sp>
      <p:sp>
        <p:nvSpPr>
          <p:cNvPr id="523" name="CustomShape 4"/>
          <p:cNvSpPr/>
          <p:nvPr/>
        </p:nvSpPr>
        <p:spPr>
          <a:xfrm>
            <a:off x="5124549" y="1733030"/>
            <a:ext cx="1586329" cy="873167"/>
          </a:xfrm>
          <a:custGeom>
            <a:avLst/>
            <a:gdLst/>
            <a:ahLst/>
            <a:cxnLst/>
            <a:rect l="l" t="t" r="r" b="b"/>
            <a:pathLst>
              <a:path w="36515" h="21600">
                <a:moveTo>
                  <a:pt x="0" y="3600"/>
                </a:moveTo>
                <a:lnTo>
                  <a:pt x="32915" y="0"/>
                </a:lnTo>
                <a:lnTo>
                  <a:pt x="36515" y="18000"/>
                </a:lnTo>
                <a:lnTo>
                  <a:pt x="3600" y="21600"/>
                </a:lnTo>
                <a:close/>
              </a:path>
            </a:pathLst>
          </a:custGeom>
          <a:solidFill>
            <a:srgbClr val="4472C4"/>
          </a:solidFill>
          <a:ln w="12600">
            <a:solidFill>
              <a:srgbClr val="2F528F"/>
            </a:solidFill>
            <a:miter/>
          </a:ln>
        </p:spPr>
        <p:style>
          <a:lnRef idx="0">
            <a:scrgbClr r="0" g="0" b="0"/>
          </a:lnRef>
          <a:fillRef idx="0">
            <a:scrgbClr r="0" g="0" b="0"/>
          </a:fillRef>
          <a:effectRef idx="0">
            <a:scrgbClr r="0" g="0" b="0"/>
          </a:effectRef>
          <a:fontRef idx="minor"/>
        </p:style>
        <p:txBody>
          <a:bodyPr anchor="ctr" anchorCtr="1">
            <a:noAutofit/>
          </a:bodyPr>
          <a:lstStyle/>
          <a:p>
            <a:pPr algn="ctr">
              <a:lnSpc>
                <a:spcPct val="100000"/>
              </a:lnSpc>
            </a:pPr>
            <a:endParaRPr lang="fr-FR" sz="1633" spc="-1">
              <a:latin typeface="Arial"/>
            </a:endParaRPr>
          </a:p>
          <a:p>
            <a:pPr algn="ctr">
              <a:lnSpc>
                <a:spcPct val="100000"/>
              </a:lnSpc>
            </a:pPr>
            <a:r>
              <a:rPr lang="fr-FR" sz="1633" spc="-1">
                <a:solidFill>
                  <a:srgbClr val="FFFFFF"/>
                </a:solidFill>
                <a:latin typeface="Calibri"/>
              </a:rPr>
              <a:t>Bon de Livraison</a:t>
            </a:r>
            <a:endParaRPr lang="fr-FR" sz="1633" spc="-1">
              <a:latin typeface="Arial"/>
            </a:endParaRPr>
          </a:p>
          <a:p>
            <a:pPr algn="ctr">
              <a:lnSpc>
                <a:spcPct val="100000"/>
              </a:lnSpc>
            </a:pPr>
            <a:endParaRPr lang="fr-FR" sz="1633" spc="-1">
              <a:latin typeface="Arial"/>
            </a:endParaRPr>
          </a:p>
        </p:txBody>
      </p:sp>
      <p:cxnSp>
        <p:nvCxnSpPr>
          <p:cNvPr id="524" name="Line 5"/>
          <p:cNvCxnSpPr/>
          <p:nvPr/>
        </p:nvCxnSpPr>
        <p:spPr>
          <a:xfrm flipV="1">
            <a:off x="4530247" y="2116714"/>
            <a:ext cx="478707" cy="8164"/>
          </a:xfrm>
          <a:prstGeom prst="straightConnector1">
            <a:avLst/>
          </a:prstGeom>
          <a:ln w="38160">
            <a:solidFill>
              <a:srgbClr val="FF0000"/>
            </a:solidFill>
            <a:miter/>
            <a:tailEnd type="triangle" w="med" len="med"/>
          </a:ln>
        </p:spPr>
      </p:cxnSp>
      <p:cxnSp>
        <p:nvCxnSpPr>
          <p:cNvPr id="525" name="Line 6"/>
          <p:cNvCxnSpPr/>
          <p:nvPr/>
        </p:nvCxnSpPr>
        <p:spPr>
          <a:xfrm flipV="1">
            <a:off x="6710879" y="2124552"/>
            <a:ext cx="478707" cy="7837"/>
          </a:xfrm>
          <a:prstGeom prst="straightConnector1">
            <a:avLst/>
          </a:prstGeom>
          <a:ln w="38160">
            <a:solidFill>
              <a:srgbClr val="FF0000"/>
            </a:solidFill>
            <a:miter/>
            <a:tailEnd type="triangle" w="med" len="med"/>
          </a:ln>
        </p:spPr>
      </p:cxnSp>
      <p:pic>
        <p:nvPicPr>
          <p:cNvPr id="526" name="Image 11"/>
          <p:cNvPicPr/>
          <p:nvPr/>
        </p:nvPicPr>
        <p:blipFill>
          <a:blip r:embed="rId4"/>
          <a:stretch/>
        </p:blipFill>
        <p:spPr>
          <a:xfrm>
            <a:off x="6381400" y="3261889"/>
            <a:ext cx="2540153" cy="1486082"/>
          </a:xfrm>
          <a:prstGeom prst="rect">
            <a:avLst/>
          </a:prstGeom>
          <a:ln w="12600">
            <a:noFill/>
          </a:ln>
        </p:spPr>
      </p:pic>
      <p:pic>
        <p:nvPicPr>
          <p:cNvPr id="527" name="Image 12"/>
          <p:cNvPicPr/>
          <p:nvPr/>
        </p:nvPicPr>
        <p:blipFill>
          <a:blip r:embed="rId5"/>
          <a:stretch/>
        </p:blipFill>
        <p:spPr>
          <a:xfrm>
            <a:off x="1035292" y="4198731"/>
            <a:ext cx="2593379" cy="1448857"/>
          </a:xfrm>
          <a:prstGeom prst="rect">
            <a:avLst/>
          </a:prstGeom>
          <a:ln w="12600">
            <a:noFill/>
          </a:ln>
        </p:spPr>
      </p:pic>
      <p:sp>
        <p:nvSpPr>
          <p:cNvPr id="528" name="CustomShape 7"/>
          <p:cNvSpPr/>
          <p:nvPr/>
        </p:nvSpPr>
        <p:spPr>
          <a:xfrm>
            <a:off x="4736292" y="4923324"/>
            <a:ext cx="3793753" cy="1015863"/>
          </a:xfrm>
          <a:custGeom>
            <a:avLst/>
            <a:gdLst/>
            <a:ahLst/>
            <a:cxnLst/>
            <a:rect l="l" t="t" r="r" b="b"/>
            <a:pathLst>
              <a:path w="101060" h="21600">
                <a:moveTo>
                  <a:pt x="0" y="3600"/>
                </a:moveTo>
                <a:lnTo>
                  <a:pt x="97460" y="0"/>
                </a:lnTo>
                <a:lnTo>
                  <a:pt x="101060" y="18000"/>
                </a:lnTo>
                <a:lnTo>
                  <a:pt x="3600" y="21600"/>
                </a:lnTo>
                <a:close/>
              </a:path>
            </a:pathLst>
          </a:custGeom>
          <a:solidFill>
            <a:srgbClr val="4472C4"/>
          </a:solidFill>
          <a:ln w="12600">
            <a:solidFill>
              <a:srgbClr val="2F528F"/>
            </a:solidFill>
            <a:miter/>
          </a:ln>
        </p:spPr>
        <p:style>
          <a:lnRef idx="0">
            <a:scrgbClr r="0" g="0" b="0"/>
          </a:lnRef>
          <a:fillRef idx="0">
            <a:scrgbClr r="0" g="0" b="0"/>
          </a:fillRef>
          <a:effectRef idx="0">
            <a:scrgbClr r="0" g="0" b="0"/>
          </a:effectRef>
          <a:fontRef idx="minor"/>
        </p:style>
        <p:txBody>
          <a:bodyPr anchor="ctr" anchorCtr="1">
            <a:noAutofit/>
          </a:bodyPr>
          <a:lstStyle/>
          <a:p>
            <a:pPr algn="ctr">
              <a:lnSpc>
                <a:spcPct val="100000"/>
              </a:lnSpc>
            </a:pPr>
            <a:r>
              <a:rPr lang="fr-FR" sz="1633" spc="-1" dirty="0">
                <a:solidFill>
                  <a:srgbClr val="FFFFFF"/>
                </a:solidFill>
                <a:latin typeface="Calibri"/>
              </a:rPr>
              <a:t>L’enregistrement de la réception</a:t>
            </a:r>
            <a:endParaRPr lang="fr-FR" sz="1633" spc="-1" dirty="0">
              <a:latin typeface="Arial"/>
            </a:endParaRPr>
          </a:p>
        </p:txBody>
      </p:sp>
    </p:spTree>
    <p:extLst>
      <p:ext uri="{BB962C8B-B14F-4D97-AF65-F5344CB8AC3E}">
        <p14:creationId xmlns:p14="http://schemas.microsoft.com/office/powerpoint/2010/main" val="3874472385"/>
      </p:ext>
    </p:extLst>
  </p:cSld>
  <p:clrMapOvr>
    <a:masterClrMapping/>
  </p:clrMapOvr>
  <mc:AlternateContent xmlns:mc="http://schemas.openxmlformats.org/markup-compatibility/2006" xmlns:p14="http://schemas.microsoft.com/office/powerpoint/2010/main">
    <mc:Choice Requires="p14">
      <p:transition spd="slow" p14:dur="3000"/>
    </mc:Choice>
    <mc:Fallback xmlns="" xmlns:p15="http://schemas.microsoft.com/office/powerpoint/2012/main">
      <p:transition spd="slow"/>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9" name="Image 6"/>
          <p:cNvPicPr/>
          <p:nvPr/>
        </p:nvPicPr>
        <p:blipFill>
          <a:blip r:embed="rId3"/>
          <a:stretch/>
        </p:blipFill>
        <p:spPr>
          <a:xfrm>
            <a:off x="1685432" y="857251"/>
            <a:ext cx="5773223" cy="5142674"/>
          </a:xfrm>
          <a:prstGeom prst="rect">
            <a:avLst/>
          </a:prstGeom>
          <a:ln w="12600">
            <a:noFill/>
          </a:ln>
        </p:spPr>
      </p:pic>
      <p:sp>
        <p:nvSpPr>
          <p:cNvPr id="530" name="CustomShape 1"/>
          <p:cNvSpPr/>
          <p:nvPr/>
        </p:nvSpPr>
        <p:spPr>
          <a:xfrm>
            <a:off x="3249232" y="948682"/>
            <a:ext cx="570791" cy="281477"/>
          </a:xfrm>
          <a:custGeom>
            <a:avLst/>
            <a:gdLst/>
            <a:ahLst/>
            <a:cxnLst/>
            <a:rect l="l" t="t" r="r" b="b"/>
            <a:pathLst>
              <a:path w="43776" h="21600">
                <a:moveTo>
                  <a:pt x="0" y="10800"/>
                </a:moveTo>
                <a:close/>
              </a:path>
            </a:pathLst>
          </a:custGeom>
          <a:noFill/>
          <a:ln w="12600">
            <a:solidFill>
              <a:srgbClr val="FF0000"/>
            </a:solidFill>
            <a:miter/>
          </a:ln>
        </p:spPr>
        <p:style>
          <a:lnRef idx="0">
            <a:scrgbClr r="0" g="0" b="0"/>
          </a:lnRef>
          <a:fillRef idx="0">
            <a:scrgbClr r="0" g="0" b="0"/>
          </a:fillRef>
          <a:effectRef idx="0">
            <a:scrgbClr r="0" g="0" b="0"/>
          </a:effectRef>
          <a:fontRef idx="minor"/>
        </p:style>
      </p:sp>
      <p:sp>
        <p:nvSpPr>
          <p:cNvPr id="531" name="CustomShape 2"/>
          <p:cNvSpPr/>
          <p:nvPr/>
        </p:nvSpPr>
        <p:spPr>
          <a:xfrm>
            <a:off x="1974420" y="1321263"/>
            <a:ext cx="452911" cy="441482"/>
          </a:xfrm>
          <a:custGeom>
            <a:avLst/>
            <a:gdLst/>
            <a:ahLst/>
            <a:cxnLst/>
            <a:rect l="l" t="t" r="r" b="b"/>
            <a:pathLst>
              <a:path w="22159" h="21600">
                <a:moveTo>
                  <a:pt x="0" y="10800"/>
                </a:moveTo>
                <a:close/>
              </a:path>
            </a:pathLst>
          </a:custGeom>
          <a:noFill/>
          <a:ln w="12600">
            <a:solidFill>
              <a:srgbClr val="FF0000"/>
            </a:solidFill>
            <a:miter/>
          </a:ln>
        </p:spPr>
        <p:style>
          <a:lnRef idx="0">
            <a:scrgbClr r="0" g="0" b="0"/>
          </a:lnRef>
          <a:fillRef idx="0">
            <a:scrgbClr r="0" g="0" b="0"/>
          </a:fillRef>
          <a:effectRef idx="0">
            <a:scrgbClr r="0" g="0" b="0"/>
          </a:effectRef>
          <a:fontRef idx="minor"/>
        </p:style>
      </p:sp>
      <p:cxnSp>
        <p:nvCxnSpPr>
          <p:cNvPr id="532" name="Line 3"/>
          <p:cNvCxnSpPr/>
          <p:nvPr/>
        </p:nvCxnSpPr>
        <p:spPr>
          <a:xfrm flipV="1">
            <a:off x="768835" y="2538931"/>
            <a:ext cx="837248" cy="251435"/>
          </a:xfrm>
          <a:prstGeom prst="straightConnector1">
            <a:avLst/>
          </a:prstGeom>
          <a:ln w="28440">
            <a:solidFill>
              <a:srgbClr val="FF0000"/>
            </a:solidFill>
            <a:miter/>
            <a:tailEnd type="triangle" w="med" len="med"/>
          </a:ln>
        </p:spPr>
      </p:cxnSp>
    </p:spTree>
    <p:extLst>
      <p:ext uri="{BB962C8B-B14F-4D97-AF65-F5344CB8AC3E}">
        <p14:creationId xmlns:p14="http://schemas.microsoft.com/office/powerpoint/2010/main" val="3471088171"/>
      </p:ext>
    </p:extLst>
  </p:cSld>
  <p:clrMapOvr>
    <a:masterClrMapping/>
  </p:clrMapOvr>
  <mc:AlternateContent xmlns:mc="http://schemas.openxmlformats.org/markup-compatibility/2006" xmlns:p14="http://schemas.microsoft.com/office/powerpoint/2010/main">
    <mc:Choice Requires="p14">
      <p:transition spd="slow" p14:dur="3000"/>
    </mc:Choice>
    <mc:Fallback xmlns="" xmlns:p15="http://schemas.microsoft.com/office/powerpoint/2012/main">
      <p:transition spd="slow"/>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3" name="TextShape 1"/>
          <p:cNvSpPr txBox="1"/>
          <p:nvPr/>
        </p:nvSpPr>
        <p:spPr>
          <a:xfrm>
            <a:off x="457316" y="1062317"/>
            <a:ext cx="8228475" cy="858473"/>
          </a:xfrm>
          <a:prstGeom prst="rect">
            <a:avLst/>
          </a:prstGeom>
          <a:noFill/>
          <a:ln w="12600">
            <a:noFill/>
          </a:ln>
        </p:spPr>
        <p:txBody>
          <a:bodyPr lIns="0" tIns="0" rIns="0" bIns="0" anchor="ctr" anchorCtr="1">
            <a:noAutofit/>
          </a:bodyPr>
          <a:lstStyle/>
          <a:p>
            <a:pPr algn="ctr"/>
            <a:endParaRPr lang="fr-FR" sz="3991" spc="-1">
              <a:latin typeface="Arial"/>
            </a:endParaRPr>
          </a:p>
        </p:txBody>
      </p:sp>
      <p:sp>
        <p:nvSpPr>
          <p:cNvPr id="534" name="TextShape 2"/>
          <p:cNvSpPr txBox="1"/>
          <p:nvPr/>
        </p:nvSpPr>
        <p:spPr>
          <a:xfrm>
            <a:off x="457316" y="2060550"/>
            <a:ext cx="8228475" cy="2982614"/>
          </a:xfrm>
          <a:prstGeom prst="rect">
            <a:avLst/>
          </a:prstGeom>
          <a:noFill/>
          <a:ln w="12600">
            <a:noFill/>
          </a:ln>
        </p:spPr>
        <p:txBody>
          <a:bodyPr lIns="0" tIns="0" rIns="0" bIns="0">
            <a:normAutofit/>
          </a:bodyPr>
          <a:lstStyle/>
          <a:p>
            <a:endParaRPr lang="fr-FR" sz="2903" spc="-1">
              <a:latin typeface="Arial"/>
            </a:endParaRPr>
          </a:p>
        </p:txBody>
      </p:sp>
      <p:pic>
        <p:nvPicPr>
          <p:cNvPr id="535" name="Image 534"/>
          <p:cNvPicPr/>
          <p:nvPr/>
        </p:nvPicPr>
        <p:blipFill>
          <a:blip r:embed="rId3"/>
          <a:stretch/>
        </p:blipFill>
        <p:spPr>
          <a:xfrm>
            <a:off x="1182887" y="863781"/>
            <a:ext cx="6799211" cy="5140389"/>
          </a:xfrm>
          <a:prstGeom prst="rect">
            <a:avLst/>
          </a:prstGeom>
          <a:ln w="12600">
            <a:noFill/>
          </a:ln>
        </p:spPr>
      </p:pic>
      <p:cxnSp>
        <p:nvCxnSpPr>
          <p:cNvPr id="536" name="Line 3"/>
          <p:cNvCxnSpPr/>
          <p:nvPr/>
        </p:nvCxnSpPr>
        <p:spPr>
          <a:xfrm flipV="1">
            <a:off x="517726" y="1481268"/>
            <a:ext cx="905822" cy="221068"/>
          </a:xfrm>
          <a:prstGeom prst="straightConnector1">
            <a:avLst/>
          </a:prstGeom>
          <a:ln w="28440">
            <a:solidFill>
              <a:srgbClr val="FF0000"/>
            </a:solidFill>
            <a:miter/>
            <a:tailEnd type="triangle" w="med" len="med"/>
          </a:ln>
        </p:spPr>
      </p:cxnSp>
      <p:cxnSp>
        <p:nvCxnSpPr>
          <p:cNvPr id="537" name="Line 4"/>
          <p:cNvCxnSpPr/>
          <p:nvPr/>
        </p:nvCxnSpPr>
        <p:spPr>
          <a:xfrm flipH="1">
            <a:off x="6080004" y="1481268"/>
            <a:ext cx="707939" cy="373235"/>
          </a:xfrm>
          <a:prstGeom prst="straightConnector1">
            <a:avLst/>
          </a:prstGeom>
          <a:ln w="28440">
            <a:solidFill>
              <a:srgbClr val="FF0000"/>
            </a:solidFill>
            <a:miter/>
            <a:tailEnd type="triangle" w="med" len="med"/>
          </a:ln>
        </p:spPr>
      </p:cxnSp>
      <p:cxnSp>
        <p:nvCxnSpPr>
          <p:cNvPr id="538" name="Line 5"/>
          <p:cNvCxnSpPr/>
          <p:nvPr/>
        </p:nvCxnSpPr>
        <p:spPr>
          <a:xfrm flipH="1">
            <a:off x="6361481" y="3939133"/>
            <a:ext cx="707939" cy="730796"/>
          </a:xfrm>
          <a:prstGeom prst="straightConnector1">
            <a:avLst/>
          </a:prstGeom>
          <a:ln w="28440">
            <a:solidFill>
              <a:srgbClr val="FF0000"/>
            </a:solidFill>
            <a:miter/>
            <a:tailEnd type="triangle" w="med" len="med"/>
          </a:ln>
        </p:spPr>
      </p:cxnSp>
      <p:sp>
        <p:nvSpPr>
          <p:cNvPr id="539" name="CustomShape 6"/>
          <p:cNvSpPr/>
          <p:nvPr/>
        </p:nvSpPr>
        <p:spPr>
          <a:xfrm>
            <a:off x="728017" y="2569297"/>
            <a:ext cx="490463" cy="1369835"/>
          </a:xfrm>
          <a:custGeom>
            <a:avLst/>
            <a:gdLst/>
            <a:ahLst/>
            <a:cxnLst/>
            <a:rect l="l" t="t" r="r" b="b"/>
            <a:pathLst>
              <a:path w="43200" h="60302">
                <a:moveTo>
                  <a:pt x="21600" y="60302"/>
                </a:moveTo>
                <a:lnTo>
                  <a:pt x="10800" y="31951"/>
                </a:lnTo>
                <a:lnTo>
                  <a:pt x="10800" y="1800"/>
                </a:lnTo>
                <a:close/>
                <a:moveTo>
                  <a:pt x="21600" y="60302"/>
                </a:moveTo>
                <a:lnTo>
                  <a:pt x="10800" y="31951"/>
                </a:lnTo>
                <a:lnTo>
                  <a:pt x="10800" y="1800"/>
                </a:lnTo>
              </a:path>
            </a:pathLst>
          </a:custGeom>
          <a:noFill/>
          <a:ln w="28440">
            <a:solidFill>
              <a:srgbClr val="FF0000"/>
            </a:solidFill>
            <a:miter/>
          </a:ln>
        </p:spPr>
        <p:style>
          <a:lnRef idx="0">
            <a:scrgbClr r="0" g="0" b="0"/>
          </a:lnRef>
          <a:fillRef idx="0">
            <a:scrgbClr r="0" g="0" b="0"/>
          </a:fillRef>
          <a:effectRef idx="0">
            <a:scrgbClr r="0" g="0" b="0"/>
          </a:effectRef>
          <a:fontRef idx="minor"/>
        </p:style>
      </p:sp>
    </p:spTree>
    <p:extLst>
      <p:ext uri="{BB962C8B-B14F-4D97-AF65-F5344CB8AC3E}">
        <p14:creationId xmlns:p14="http://schemas.microsoft.com/office/powerpoint/2010/main" val="207116255"/>
      </p:ext>
    </p:extLst>
  </p:cSld>
  <p:clrMapOvr>
    <a:masterClrMapping/>
  </p:clrMapOvr>
  <mc:AlternateContent xmlns:mc="http://schemas.openxmlformats.org/markup-compatibility/2006" xmlns:p14="http://schemas.microsoft.com/office/powerpoint/2010/main">
    <mc:Choice Requires="p14">
      <p:transition spd="slow" p14:dur="3000"/>
    </mc:Choice>
    <mc:Fallback xmlns="" xmlns:p15="http://schemas.microsoft.com/office/powerpoint/2012/main">
      <p:transition spd="slow"/>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0" name="TextShape 1"/>
          <p:cNvSpPr txBox="1"/>
          <p:nvPr/>
        </p:nvSpPr>
        <p:spPr>
          <a:xfrm>
            <a:off x="457316" y="1062317"/>
            <a:ext cx="8228475" cy="858473"/>
          </a:xfrm>
          <a:prstGeom prst="rect">
            <a:avLst/>
          </a:prstGeom>
          <a:noFill/>
          <a:ln w="12600">
            <a:noFill/>
          </a:ln>
        </p:spPr>
        <p:txBody>
          <a:bodyPr lIns="0" tIns="0" rIns="0" bIns="0" anchor="ctr" anchorCtr="1">
            <a:noAutofit/>
          </a:bodyPr>
          <a:lstStyle/>
          <a:p>
            <a:pPr algn="ctr"/>
            <a:endParaRPr lang="fr-FR" sz="3991" spc="-1">
              <a:latin typeface="Arial"/>
            </a:endParaRPr>
          </a:p>
        </p:txBody>
      </p:sp>
      <p:pic>
        <p:nvPicPr>
          <p:cNvPr id="541" name="Image 540"/>
          <p:cNvPicPr/>
          <p:nvPr/>
        </p:nvPicPr>
        <p:blipFill>
          <a:blip r:embed="rId3"/>
          <a:stretch/>
        </p:blipFill>
        <p:spPr>
          <a:xfrm>
            <a:off x="1280523" y="860516"/>
            <a:ext cx="6755781" cy="5140389"/>
          </a:xfrm>
          <a:prstGeom prst="rect">
            <a:avLst/>
          </a:prstGeom>
          <a:ln w="12600">
            <a:noFill/>
          </a:ln>
        </p:spPr>
      </p:pic>
      <p:sp>
        <p:nvSpPr>
          <p:cNvPr id="542" name="CustomShape 2"/>
          <p:cNvSpPr/>
          <p:nvPr/>
        </p:nvSpPr>
        <p:spPr>
          <a:xfrm>
            <a:off x="1204440" y="863781"/>
            <a:ext cx="2235164" cy="297804"/>
          </a:xfrm>
          <a:custGeom>
            <a:avLst/>
            <a:gdLst/>
            <a:ahLst/>
            <a:cxnLst/>
            <a:rect l="l" t="t" r="r" b="b"/>
            <a:pathLst>
              <a:path w="161965" h="21600">
                <a:moveTo>
                  <a:pt x="0" y="10800"/>
                </a:moveTo>
                <a:close/>
              </a:path>
            </a:pathLst>
          </a:custGeom>
          <a:noFill/>
          <a:ln w="28440">
            <a:solidFill>
              <a:srgbClr val="FF0000"/>
            </a:solidFill>
            <a:miter/>
          </a:ln>
        </p:spPr>
        <p:style>
          <a:lnRef idx="0">
            <a:scrgbClr r="0" g="0" b="0"/>
          </a:lnRef>
          <a:fillRef idx="0">
            <a:scrgbClr r="0" g="0" b="0"/>
          </a:fillRef>
          <a:effectRef idx="0">
            <a:scrgbClr r="0" g="0" b="0"/>
          </a:effectRef>
          <a:fontRef idx="minor"/>
        </p:style>
      </p:sp>
      <p:sp>
        <p:nvSpPr>
          <p:cNvPr id="543" name="CustomShape 3"/>
          <p:cNvSpPr/>
          <p:nvPr/>
        </p:nvSpPr>
        <p:spPr>
          <a:xfrm>
            <a:off x="1575389" y="1330406"/>
            <a:ext cx="974068" cy="454544"/>
          </a:xfrm>
          <a:custGeom>
            <a:avLst/>
            <a:gdLst/>
            <a:ahLst/>
            <a:cxnLst/>
            <a:rect l="l" t="t" r="r" b="b"/>
            <a:pathLst>
              <a:path w="46270" h="21600">
                <a:moveTo>
                  <a:pt x="0" y="10800"/>
                </a:moveTo>
                <a:close/>
              </a:path>
            </a:pathLst>
          </a:custGeom>
          <a:noFill/>
          <a:ln w="28440">
            <a:solidFill>
              <a:srgbClr val="FF0000"/>
            </a:solidFill>
            <a:miter/>
          </a:ln>
        </p:spPr>
        <p:style>
          <a:lnRef idx="0">
            <a:scrgbClr r="0" g="0" b="0"/>
          </a:lnRef>
          <a:fillRef idx="0">
            <a:scrgbClr r="0" g="0" b="0"/>
          </a:fillRef>
          <a:effectRef idx="0">
            <a:scrgbClr r="0" g="0" b="0"/>
          </a:effectRef>
          <a:fontRef idx="minor"/>
        </p:style>
      </p:sp>
      <p:sp>
        <p:nvSpPr>
          <p:cNvPr id="544" name="CustomShape 4"/>
          <p:cNvSpPr/>
          <p:nvPr/>
        </p:nvSpPr>
        <p:spPr>
          <a:xfrm>
            <a:off x="6795127" y="4524946"/>
            <a:ext cx="1187951" cy="287681"/>
          </a:xfrm>
          <a:custGeom>
            <a:avLst/>
            <a:gdLst/>
            <a:ahLst/>
            <a:cxnLst/>
            <a:rect l="l" t="t" r="r" b="b"/>
            <a:pathLst>
              <a:path w="89118" h="21600">
                <a:moveTo>
                  <a:pt x="0" y="10800"/>
                </a:moveTo>
                <a:close/>
              </a:path>
            </a:pathLst>
          </a:custGeom>
          <a:noFill/>
          <a:ln w="28440">
            <a:solidFill>
              <a:srgbClr val="FF0000"/>
            </a:solidFill>
            <a:miter/>
          </a:ln>
        </p:spPr>
        <p:style>
          <a:lnRef idx="0">
            <a:scrgbClr r="0" g="0" b="0"/>
          </a:lnRef>
          <a:fillRef idx="0">
            <a:scrgbClr r="0" g="0" b="0"/>
          </a:fillRef>
          <a:effectRef idx="0">
            <a:scrgbClr r="0" g="0" b="0"/>
          </a:effectRef>
          <a:fontRef idx="minor"/>
        </p:style>
      </p:sp>
    </p:spTree>
    <p:extLst>
      <p:ext uri="{BB962C8B-B14F-4D97-AF65-F5344CB8AC3E}">
        <p14:creationId xmlns:p14="http://schemas.microsoft.com/office/powerpoint/2010/main" val="448481372"/>
      </p:ext>
    </p:extLst>
  </p:cSld>
  <p:clrMapOvr>
    <a:masterClrMapping/>
  </p:clrMapOvr>
  <mc:AlternateContent xmlns:mc="http://schemas.openxmlformats.org/markup-compatibility/2006" xmlns:p14="http://schemas.microsoft.com/office/powerpoint/2010/main">
    <mc:Choice Requires="p14">
      <p:transition spd="slow" p14:dur="3000"/>
    </mc:Choice>
    <mc:Fallback xmlns="" xmlns:p15="http://schemas.microsoft.com/office/powerpoint/2012/main">
      <p:transition spd="slow"/>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5" name="TextShape 1"/>
          <p:cNvSpPr txBox="1"/>
          <p:nvPr/>
        </p:nvSpPr>
        <p:spPr>
          <a:xfrm>
            <a:off x="457316" y="1062317"/>
            <a:ext cx="8228475" cy="858473"/>
          </a:xfrm>
          <a:prstGeom prst="rect">
            <a:avLst/>
          </a:prstGeom>
          <a:noFill/>
          <a:ln w="12600">
            <a:noFill/>
          </a:ln>
        </p:spPr>
        <p:txBody>
          <a:bodyPr lIns="0" tIns="0" rIns="0" bIns="0" anchor="ctr" anchorCtr="1">
            <a:noAutofit/>
          </a:bodyPr>
          <a:lstStyle/>
          <a:p>
            <a:pPr algn="ctr"/>
            <a:endParaRPr lang="fr-FR" sz="3991" spc="-1">
              <a:latin typeface="Arial"/>
            </a:endParaRPr>
          </a:p>
        </p:txBody>
      </p:sp>
      <p:sp>
        <p:nvSpPr>
          <p:cNvPr id="546" name="TextShape 2"/>
          <p:cNvSpPr txBox="1"/>
          <p:nvPr/>
        </p:nvSpPr>
        <p:spPr>
          <a:xfrm>
            <a:off x="457316" y="2060550"/>
            <a:ext cx="8228475" cy="2982614"/>
          </a:xfrm>
          <a:prstGeom prst="rect">
            <a:avLst/>
          </a:prstGeom>
          <a:noFill/>
          <a:ln w="12600">
            <a:noFill/>
          </a:ln>
        </p:spPr>
        <p:txBody>
          <a:bodyPr lIns="0" tIns="0" rIns="0" bIns="0">
            <a:normAutofit/>
          </a:bodyPr>
          <a:lstStyle/>
          <a:p>
            <a:endParaRPr lang="fr-FR" sz="2903" spc="-1">
              <a:latin typeface="Arial"/>
            </a:endParaRPr>
          </a:p>
        </p:txBody>
      </p:sp>
      <p:pic>
        <p:nvPicPr>
          <p:cNvPr id="547" name="Image 546"/>
          <p:cNvPicPr/>
          <p:nvPr/>
        </p:nvPicPr>
        <p:blipFill>
          <a:blip r:embed="rId3"/>
          <a:stretch/>
        </p:blipFill>
        <p:spPr>
          <a:xfrm>
            <a:off x="1891806" y="862475"/>
            <a:ext cx="5381048" cy="5142674"/>
          </a:xfrm>
          <a:prstGeom prst="rect">
            <a:avLst/>
          </a:prstGeom>
          <a:ln w="12600">
            <a:noFill/>
          </a:ln>
        </p:spPr>
      </p:pic>
      <p:pic>
        <p:nvPicPr>
          <p:cNvPr id="548" name="Image 547"/>
          <p:cNvPicPr/>
          <p:nvPr/>
        </p:nvPicPr>
        <p:blipFill>
          <a:blip r:embed="rId4"/>
          <a:stretch/>
        </p:blipFill>
        <p:spPr>
          <a:xfrm>
            <a:off x="1916296" y="862475"/>
            <a:ext cx="5332068" cy="5142674"/>
          </a:xfrm>
          <a:prstGeom prst="rect">
            <a:avLst/>
          </a:prstGeom>
          <a:ln w="12600">
            <a:noFill/>
          </a:ln>
        </p:spPr>
      </p:pic>
      <p:sp>
        <p:nvSpPr>
          <p:cNvPr id="549" name="CustomShape 3"/>
          <p:cNvSpPr/>
          <p:nvPr/>
        </p:nvSpPr>
        <p:spPr>
          <a:xfrm>
            <a:off x="1916296" y="857251"/>
            <a:ext cx="1325425" cy="241313"/>
          </a:xfrm>
          <a:custGeom>
            <a:avLst/>
            <a:gdLst/>
            <a:ahLst/>
            <a:cxnLst/>
            <a:rect l="l" t="t" r="r" b="b"/>
            <a:pathLst>
              <a:path w="118508" h="21600">
                <a:moveTo>
                  <a:pt x="0" y="10800"/>
                </a:moveTo>
                <a:close/>
              </a:path>
            </a:pathLst>
          </a:custGeom>
          <a:noFill/>
          <a:ln w="12600">
            <a:solidFill>
              <a:srgbClr val="FF0000"/>
            </a:solidFill>
            <a:miter/>
          </a:ln>
        </p:spPr>
        <p:style>
          <a:lnRef idx="0">
            <a:scrgbClr r="0" g="0" b="0"/>
          </a:lnRef>
          <a:fillRef idx="0">
            <a:scrgbClr r="0" g="0" b="0"/>
          </a:fillRef>
          <a:effectRef idx="0">
            <a:scrgbClr r="0" g="0" b="0"/>
          </a:effectRef>
          <a:fontRef idx="minor"/>
        </p:style>
      </p:sp>
      <p:cxnSp>
        <p:nvCxnSpPr>
          <p:cNvPr id="550" name="Line 4"/>
          <p:cNvCxnSpPr/>
          <p:nvPr/>
        </p:nvCxnSpPr>
        <p:spPr>
          <a:xfrm flipV="1">
            <a:off x="1202479" y="2060550"/>
            <a:ext cx="799370" cy="417644"/>
          </a:xfrm>
          <a:prstGeom prst="straightConnector1">
            <a:avLst/>
          </a:prstGeom>
          <a:ln w="28440">
            <a:solidFill>
              <a:srgbClr val="FF0000"/>
            </a:solidFill>
            <a:miter/>
            <a:tailEnd type="triangle" w="med" len="med"/>
          </a:ln>
        </p:spPr>
      </p:cxnSp>
    </p:spTree>
    <p:extLst>
      <p:ext uri="{BB962C8B-B14F-4D97-AF65-F5344CB8AC3E}">
        <p14:creationId xmlns:p14="http://schemas.microsoft.com/office/powerpoint/2010/main" val="2582590969"/>
      </p:ext>
    </p:extLst>
  </p:cSld>
  <p:clrMapOvr>
    <a:masterClrMapping/>
  </p:clrMapOvr>
  <mc:AlternateContent xmlns:mc="http://schemas.openxmlformats.org/markup-compatibility/2006" xmlns:p14="http://schemas.microsoft.com/office/powerpoint/2010/main">
    <mc:Choice Requires="p14">
      <p:transition spd="slow" p14:dur="3000"/>
    </mc:Choice>
    <mc:Fallback xmlns="" xmlns:p15="http://schemas.microsoft.com/office/powerpoint/2012/main">
      <p:transition spd="slow"/>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1" name="Image 550"/>
          <p:cNvPicPr/>
          <p:nvPr/>
        </p:nvPicPr>
        <p:blipFill>
          <a:blip r:embed="rId3"/>
          <a:stretch/>
        </p:blipFill>
        <p:spPr>
          <a:xfrm>
            <a:off x="1178316" y="862475"/>
            <a:ext cx="6808028" cy="5142674"/>
          </a:xfrm>
          <a:prstGeom prst="rect">
            <a:avLst/>
          </a:prstGeom>
          <a:ln w="12600">
            <a:noFill/>
          </a:ln>
        </p:spPr>
      </p:pic>
      <p:sp>
        <p:nvSpPr>
          <p:cNvPr id="552" name="CustomShape 1"/>
          <p:cNvSpPr/>
          <p:nvPr/>
        </p:nvSpPr>
        <p:spPr>
          <a:xfrm>
            <a:off x="4976627" y="1382326"/>
            <a:ext cx="700101" cy="538464"/>
          </a:xfrm>
          <a:custGeom>
            <a:avLst/>
            <a:gdLst/>
            <a:ahLst/>
            <a:cxnLst/>
            <a:rect l="l" t="t" r="r" b="b"/>
            <a:pathLst>
              <a:path w="28080" h="21600">
                <a:moveTo>
                  <a:pt x="0" y="10800"/>
                </a:moveTo>
                <a:close/>
              </a:path>
            </a:pathLst>
          </a:custGeom>
          <a:noFill/>
          <a:ln w="28440">
            <a:solidFill>
              <a:srgbClr val="FF0000"/>
            </a:solidFill>
            <a:miter/>
          </a:ln>
        </p:spPr>
        <p:style>
          <a:lnRef idx="0">
            <a:scrgbClr r="0" g="0" b="0"/>
          </a:lnRef>
          <a:fillRef idx="0">
            <a:scrgbClr r="0" g="0" b="0"/>
          </a:fillRef>
          <a:effectRef idx="0">
            <a:scrgbClr r="0" g="0" b="0"/>
          </a:effectRef>
          <a:fontRef idx="minor"/>
        </p:style>
      </p:sp>
      <p:sp>
        <p:nvSpPr>
          <p:cNvPr id="553" name="CustomShape 2"/>
          <p:cNvSpPr/>
          <p:nvPr/>
        </p:nvSpPr>
        <p:spPr>
          <a:xfrm>
            <a:off x="3918964" y="4296693"/>
            <a:ext cx="1559881" cy="1598086"/>
          </a:xfrm>
          <a:custGeom>
            <a:avLst/>
            <a:gdLst/>
            <a:ahLst/>
            <a:cxnLst/>
            <a:rect l="0" t="0" r="r" b="b"/>
            <a:pathLst>
              <a:path w="4779" h="4896">
                <a:moveTo>
                  <a:pt x="796" y="0"/>
                </a:moveTo>
                <a:cubicBezTo>
                  <a:pt x="398" y="0"/>
                  <a:pt x="0" y="398"/>
                  <a:pt x="0" y="796"/>
                </a:cubicBezTo>
                <a:lnTo>
                  <a:pt x="0" y="4098"/>
                </a:lnTo>
                <a:cubicBezTo>
                  <a:pt x="0" y="4496"/>
                  <a:pt x="398" y="4895"/>
                  <a:pt x="796" y="4895"/>
                </a:cubicBezTo>
                <a:lnTo>
                  <a:pt x="3981" y="4895"/>
                </a:lnTo>
                <a:cubicBezTo>
                  <a:pt x="4379" y="4895"/>
                  <a:pt x="4778" y="4496"/>
                  <a:pt x="4778" y="4098"/>
                </a:cubicBezTo>
                <a:lnTo>
                  <a:pt x="4778" y="796"/>
                </a:lnTo>
                <a:cubicBezTo>
                  <a:pt x="4778" y="398"/>
                  <a:pt x="4379" y="0"/>
                  <a:pt x="3981" y="0"/>
                </a:cubicBezTo>
                <a:lnTo>
                  <a:pt x="796" y="0"/>
                </a:lnTo>
              </a:path>
            </a:pathLst>
          </a:custGeom>
          <a:noFill/>
          <a:ln w="28440">
            <a:solidFill>
              <a:srgbClr val="FF0000"/>
            </a:solidFill>
            <a:miter/>
          </a:ln>
        </p:spPr>
        <p:style>
          <a:lnRef idx="0">
            <a:scrgbClr r="0" g="0" b="0"/>
          </a:lnRef>
          <a:fillRef idx="0">
            <a:scrgbClr r="0" g="0" b="0"/>
          </a:fillRef>
          <a:effectRef idx="0">
            <a:scrgbClr r="0" g="0" b="0"/>
          </a:effectRef>
          <a:fontRef idx="minor"/>
        </p:style>
      </p:sp>
    </p:spTree>
    <p:extLst>
      <p:ext uri="{BB962C8B-B14F-4D97-AF65-F5344CB8AC3E}">
        <p14:creationId xmlns:p14="http://schemas.microsoft.com/office/powerpoint/2010/main" val="624069836"/>
      </p:ext>
    </p:extLst>
  </p:cSld>
  <p:clrMapOvr>
    <a:masterClrMapping/>
  </p:clrMapOvr>
  <mc:AlternateContent xmlns:mc="http://schemas.openxmlformats.org/markup-compatibility/2006" xmlns:p14="http://schemas.microsoft.com/office/powerpoint/2010/main">
    <mc:Choice Requires="p14">
      <p:transition spd="slow" p14:dur="3000"/>
    </mc:Choice>
    <mc:Fallback xmlns="" xmlns:p15="http://schemas.microsoft.com/office/powerpoint/2012/main">
      <p:transition spd="slow"/>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4" name="TextShape 1"/>
          <p:cNvSpPr txBox="1"/>
          <p:nvPr/>
        </p:nvSpPr>
        <p:spPr>
          <a:xfrm>
            <a:off x="457316" y="1062317"/>
            <a:ext cx="8228475" cy="858473"/>
          </a:xfrm>
          <a:prstGeom prst="rect">
            <a:avLst/>
          </a:prstGeom>
          <a:noFill/>
          <a:ln w="12600">
            <a:noFill/>
          </a:ln>
        </p:spPr>
        <p:txBody>
          <a:bodyPr lIns="0" tIns="0" rIns="0" bIns="0" anchor="ctr" anchorCtr="1">
            <a:noAutofit/>
          </a:bodyPr>
          <a:lstStyle/>
          <a:p>
            <a:pPr algn="ctr"/>
            <a:endParaRPr lang="fr-FR" sz="3991" spc="-1">
              <a:latin typeface="Arial"/>
            </a:endParaRPr>
          </a:p>
        </p:txBody>
      </p:sp>
      <p:sp>
        <p:nvSpPr>
          <p:cNvPr id="555" name="TextShape 2"/>
          <p:cNvSpPr txBox="1"/>
          <p:nvPr/>
        </p:nvSpPr>
        <p:spPr>
          <a:xfrm>
            <a:off x="457316" y="2060550"/>
            <a:ext cx="8228475" cy="2982614"/>
          </a:xfrm>
          <a:prstGeom prst="rect">
            <a:avLst/>
          </a:prstGeom>
          <a:noFill/>
          <a:ln w="12600">
            <a:noFill/>
          </a:ln>
        </p:spPr>
        <p:txBody>
          <a:bodyPr lIns="0" tIns="0" rIns="0" bIns="0">
            <a:normAutofit/>
          </a:bodyPr>
          <a:lstStyle/>
          <a:p>
            <a:endParaRPr lang="fr-FR" sz="2903" spc="-1">
              <a:latin typeface="Arial"/>
            </a:endParaRPr>
          </a:p>
        </p:txBody>
      </p:sp>
      <p:pic>
        <p:nvPicPr>
          <p:cNvPr id="556" name="Image 555"/>
          <p:cNvPicPr/>
          <p:nvPr/>
        </p:nvPicPr>
        <p:blipFill>
          <a:blip r:embed="rId3"/>
          <a:stretch/>
        </p:blipFill>
        <p:spPr>
          <a:xfrm>
            <a:off x="1688698" y="862475"/>
            <a:ext cx="5787590" cy="5142674"/>
          </a:xfrm>
          <a:prstGeom prst="rect">
            <a:avLst/>
          </a:prstGeom>
          <a:ln w="12600">
            <a:noFill/>
          </a:ln>
        </p:spPr>
      </p:pic>
      <p:sp>
        <p:nvSpPr>
          <p:cNvPr id="557" name="CustomShape 3"/>
          <p:cNvSpPr/>
          <p:nvPr/>
        </p:nvSpPr>
        <p:spPr>
          <a:xfrm>
            <a:off x="1688698" y="857250"/>
            <a:ext cx="1514818" cy="327193"/>
          </a:xfrm>
          <a:custGeom>
            <a:avLst/>
            <a:gdLst/>
            <a:ahLst/>
            <a:cxnLst/>
            <a:rect l="l" t="t" r="r" b="b"/>
            <a:pathLst>
              <a:path w="99924" h="21600">
                <a:moveTo>
                  <a:pt x="0" y="10800"/>
                </a:moveTo>
                <a:close/>
              </a:path>
            </a:pathLst>
          </a:custGeom>
          <a:noFill/>
          <a:ln w="28440">
            <a:solidFill>
              <a:srgbClr val="FF0000"/>
            </a:solidFill>
            <a:miter/>
          </a:ln>
        </p:spPr>
        <p:style>
          <a:lnRef idx="0">
            <a:scrgbClr r="0" g="0" b="0"/>
          </a:lnRef>
          <a:fillRef idx="0">
            <a:scrgbClr r="0" g="0" b="0"/>
          </a:fillRef>
          <a:effectRef idx="0">
            <a:scrgbClr r="0" g="0" b="0"/>
          </a:effectRef>
          <a:fontRef idx="minor"/>
        </p:style>
      </p:sp>
      <p:cxnSp>
        <p:nvCxnSpPr>
          <p:cNvPr id="558" name="Line 4"/>
          <p:cNvCxnSpPr/>
          <p:nvPr/>
        </p:nvCxnSpPr>
        <p:spPr>
          <a:xfrm flipV="1">
            <a:off x="647036" y="5043163"/>
            <a:ext cx="1021090" cy="140086"/>
          </a:xfrm>
          <a:prstGeom prst="straightConnector1">
            <a:avLst/>
          </a:prstGeom>
          <a:ln w="28440">
            <a:solidFill>
              <a:srgbClr val="FF0000"/>
            </a:solidFill>
            <a:miter/>
            <a:tailEnd type="triangle" w="med" len="med"/>
          </a:ln>
        </p:spPr>
      </p:cxnSp>
    </p:spTree>
    <p:extLst>
      <p:ext uri="{BB962C8B-B14F-4D97-AF65-F5344CB8AC3E}">
        <p14:creationId xmlns:p14="http://schemas.microsoft.com/office/powerpoint/2010/main" val="1556020378"/>
      </p:ext>
    </p:extLst>
  </p:cSld>
  <p:clrMapOvr>
    <a:masterClrMapping/>
  </p:clrMapOvr>
  <mc:AlternateContent xmlns:mc="http://schemas.openxmlformats.org/markup-compatibility/2006" xmlns:p14="http://schemas.microsoft.com/office/powerpoint/2010/main">
    <mc:Choice Requires="p14">
      <p:transition spd="slow" p14:dur="3000"/>
    </mc:Choice>
    <mc:Fallback xmlns="" xmlns:p15="http://schemas.microsoft.com/office/powerpoint/2012/main">
      <p:transition spd="slow"/>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9" name="TextShape 1"/>
          <p:cNvSpPr txBox="1"/>
          <p:nvPr/>
        </p:nvSpPr>
        <p:spPr>
          <a:xfrm>
            <a:off x="457316" y="1062317"/>
            <a:ext cx="8228475" cy="858473"/>
          </a:xfrm>
          <a:prstGeom prst="rect">
            <a:avLst/>
          </a:prstGeom>
          <a:noFill/>
          <a:ln w="12600">
            <a:noFill/>
          </a:ln>
        </p:spPr>
        <p:txBody>
          <a:bodyPr lIns="0" tIns="0" rIns="0" bIns="0" anchor="ctr" anchorCtr="1">
            <a:noAutofit/>
          </a:bodyPr>
          <a:lstStyle/>
          <a:p>
            <a:pPr algn="ctr"/>
            <a:endParaRPr lang="fr-FR" sz="3991" spc="-1">
              <a:latin typeface="Arial"/>
            </a:endParaRPr>
          </a:p>
        </p:txBody>
      </p:sp>
      <p:sp>
        <p:nvSpPr>
          <p:cNvPr id="560" name="TextShape 2"/>
          <p:cNvSpPr txBox="1"/>
          <p:nvPr/>
        </p:nvSpPr>
        <p:spPr>
          <a:xfrm>
            <a:off x="457316" y="2060550"/>
            <a:ext cx="8228475" cy="2982614"/>
          </a:xfrm>
          <a:prstGeom prst="rect">
            <a:avLst/>
          </a:prstGeom>
          <a:noFill/>
          <a:ln w="12600">
            <a:noFill/>
          </a:ln>
        </p:spPr>
        <p:txBody>
          <a:bodyPr lIns="0" tIns="0" rIns="0" bIns="0">
            <a:normAutofit/>
          </a:bodyPr>
          <a:lstStyle/>
          <a:p>
            <a:endParaRPr lang="fr-FR" sz="2903" spc="-1">
              <a:latin typeface="Arial"/>
            </a:endParaRPr>
          </a:p>
        </p:txBody>
      </p:sp>
      <p:pic>
        <p:nvPicPr>
          <p:cNvPr id="561" name="Image 560"/>
          <p:cNvPicPr/>
          <p:nvPr/>
        </p:nvPicPr>
        <p:blipFill>
          <a:blip r:embed="rId3"/>
          <a:stretch/>
        </p:blipFill>
        <p:spPr>
          <a:xfrm>
            <a:off x="1187459" y="862475"/>
            <a:ext cx="6789741" cy="5142674"/>
          </a:xfrm>
          <a:prstGeom prst="rect">
            <a:avLst/>
          </a:prstGeom>
          <a:ln w="12600">
            <a:noFill/>
          </a:ln>
        </p:spPr>
      </p:pic>
      <p:sp>
        <p:nvSpPr>
          <p:cNvPr id="562" name="CustomShape 3"/>
          <p:cNvSpPr/>
          <p:nvPr/>
        </p:nvSpPr>
        <p:spPr>
          <a:xfrm>
            <a:off x="3271762" y="1510003"/>
            <a:ext cx="614222" cy="550546"/>
          </a:xfrm>
          <a:custGeom>
            <a:avLst/>
            <a:gdLst/>
            <a:ahLst/>
            <a:cxnLst/>
            <a:rect l="l" t="t" r="r" b="b"/>
            <a:pathLst>
              <a:path w="24097" h="21600">
                <a:moveTo>
                  <a:pt x="0" y="10800"/>
                </a:moveTo>
                <a:close/>
              </a:path>
            </a:pathLst>
          </a:custGeom>
          <a:noFill/>
          <a:ln w="12600">
            <a:solidFill>
              <a:srgbClr val="FF0000"/>
            </a:solidFill>
            <a:miter/>
          </a:ln>
        </p:spPr>
        <p:style>
          <a:lnRef idx="0">
            <a:scrgbClr r="0" g="0" b="0"/>
          </a:lnRef>
          <a:fillRef idx="0">
            <a:scrgbClr r="0" g="0" b="0"/>
          </a:fillRef>
          <a:effectRef idx="0">
            <a:scrgbClr r="0" g="0" b="0"/>
          </a:effectRef>
          <a:fontRef idx="minor"/>
        </p:style>
      </p:sp>
      <p:cxnSp>
        <p:nvCxnSpPr>
          <p:cNvPr id="563" name="Line 4"/>
          <p:cNvCxnSpPr/>
          <p:nvPr/>
        </p:nvCxnSpPr>
        <p:spPr>
          <a:xfrm flipV="1">
            <a:off x="698955" y="1920790"/>
            <a:ext cx="2519255" cy="641651"/>
          </a:xfrm>
          <a:prstGeom prst="straightConnector1">
            <a:avLst/>
          </a:prstGeom>
          <a:ln w="38160">
            <a:solidFill>
              <a:srgbClr val="FF0000"/>
            </a:solidFill>
            <a:miter/>
            <a:tailEnd type="triangle" w="med" len="med"/>
          </a:ln>
        </p:spPr>
      </p:cxnSp>
    </p:spTree>
    <p:extLst>
      <p:ext uri="{BB962C8B-B14F-4D97-AF65-F5344CB8AC3E}">
        <p14:creationId xmlns:p14="http://schemas.microsoft.com/office/powerpoint/2010/main" val="3729007934"/>
      </p:ext>
    </p:extLst>
  </p:cSld>
  <p:clrMapOvr>
    <a:masterClrMapping/>
  </p:clrMapOvr>
  <mc:AlternateContent xmlns:mc="http://schemas.openxmlformats.org/markup-compatibility/2006" xmlns:p14="http://schemas.microsoft.com/office/powerpoint/2010/main">
    <mc:Choice Requires="p14">
      <p:transition spd="slow" p14:dur="3000"/>
    </mc:Choice>
    <mc:Fallback xmlns="" xmlns:p15="http://schemas.microsoft.com/office/powerpoint/2012/main">
      <p:transition spd="slow"/>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4" name="TextShape 1"/>
          <p:cNvSpPr txBox="1"/>
          <p:nvPr/>
        </p:nvSpPr>
        <p:spPr>
          <a:xfrm>
            <a:off x="457316" y="1062317"/>
            <a:ext cx="8228475" cy="858473"/>
          </a:xfrm>
          <a:prstGeom prst="rect">
            <a:avLst/>
          </a:prstGeom>
          <a:noFill/>
          <a:ln w="12600">
            <a:noFill/>
          </a:ln>
        </p:spPr>
        <p:txBody>
          <a:bodyPr lIns="0" tIns="0" rIns="0" bIns="0" anchor="ctr" anchorCtr="1">
            <a:noAutofit/>
          </a:bodyPr>
          <a:lstStyle/>
          <a:p>
            <a:pPr algn="ctr"/>
            <a:endParaRPr lang="fr-FR" sz="3991" spc="-1">
              <a:latin typeface="Arial"/>
            </a:endParaRPr>
          </a:p>
        </p:txBody>
      </p:sp>
      <p:sp>
        <p:nvSpPr>
          <p:cNvPr id="565" name="TextShape 2"/>
          <p:cNvSpPr txBox="1"/>
          <p:nvPr/>
        </p:nvSpPr>
        <p:spPr>
          <a:xfrm>
            <a:off x="457316" y="2060550"/>
            <a:ext cx="8228475" cy="2982614"/>
          </a:xfrm>
          <a:prstGeom prst="rect">
            <a:avLst/>
          </a:prstGeom>
          <a:noFill/>
          <a:ln w="12600">
            <a:noFill/>
          </a:ln>
        </p:spPr>
        <p:txBody>
          <a:bodyPr lIns="0" tIns="0" rIns="0" bIns="0">
            <a:normAutofit/>
          </a:bodyPr>
          <a:lstStyle/>
          <a:p>
            <a:endParaRPr lang="fr-FR" sz="2903" spc="-1">
              <a:latin typeface="Arial"/>
            </a:endParaRPr>
          </a:p>
        </p:txBody>
      </p:sp>
      <p:pic>
        <p:nvPicPr>
          <p:cNvPr id="566" name="Image 565"/>
          <p:cNvPicPr/>
          <p:nvPr/>
        </p:nvPicPr>
        <p:blipFill>
          <a:blip r:embed="rId3"/>
          <a:stretch/>
        </p:blipFill>
        <p:spPr>
          <a:xfrm>
            <a:off x="1182887" y="881088"/>
            <a:ext cx="6799211" cy="5105776"/>
          </a:xfrm>
          <a:prstGeom prst="rect">
            <a:avLst/>
          </a:prstGeom>
          <a:ln w="12600">
            <a:noFill/>
          </a:ln>
        </p:spPr>
      </p:pic>
      <p:sp>
        <p:nvSpPr>
          <p:cNvPr id="567" name="CustomShape 3"/>
          <p:cNvSpPr/>
          <p:nvPr/>
        </p:nvSpPr>
        <p:spPr>
          <a:xfrm>
            <a:off x="1182888" y="857250"/>
            <a:ext cx="1564126" cy="327193"/>
          </a:xfrm>
          <a:custGeom>
            <a:avLst/>
            <a:gdLst/>
            <a:ahLst/>
            <a:cxnLst/>
            <a:rect l="l" t="t" r="r" b="b"/>
            <a:pathLst>
              <a:path w="103176" h="21600">
                <a:moveTo>
                  <a:pt x="0" y="10800"/>
                </a:moveTo>
                <a:close/>
              </a:path>
            </a:pathLst>
          </a:custGeom>
          <a:noFill/>
          <a:ln w="28440">
            <a:solidFill>
              <a:srgbClr val="FF0000"/>
            </a:solidFill>
            <a:miter/>
          </a:ln>
        </p:spPr>
        <p:style>
          <a:lnRef idx="0">
            <a:scrgbClr r="0" g="0" b="0"/>
          </a:lnRef>
          <a:fillRef idx="0">
            <a:scrgbClr r="0" g="0" b="0"/>
          </a:fillRef>
          <a:effectRef idx="0">
            <a:scrgbClr r="0" g="0" b="0"/>
          </a:effectRef>
          <a:fontRef idx="minor"/>
        </p:style>
      </p:sp>
      <p:cxnSp>
        <p:nvCxnSpPr>
          <p:cNvPr id="568" name="Line 4"/>
          <p:cNvCxnSpPr/>
          <p:nvPr/>
        </p:nvCxnSpPr>
        <p:spPr>
          <a:xfrm flipV="1">
            <a:off x="319843" y="1564862"/>
            <a:ext cx="1187299" cy="496014"/>
          </a:xfrm>
          <a:prstGeom prst="straightConnector1">
            <a:avLst/>
          </a:prstGeom>
          <a:ln w="28440">
            <a:solidFill>
              <a:srgbClr val="FF0000"/>
            </a:solidFill>
            <a:miter/>
            <a:tailEnd type="triangle" w="med" len="med"/>
          </a:ln>
        </p:spPr>
      </p:cxnSp>
    </p:spTree>
    <p:extLst>
      <p:ext uri="{BB962C8B-B14F-4D97-AF65-F5344CB8AC3E}">
        <p14:creationId xmlns:p14="http://schemas.microsoft.com/office/powerpoint/2010/main" val="54235951"/>
      </p:ext>
    </p:extLst>
  </p:cSld>
  <p:clrMapOvr>
    <a:masterClrMapping/>
  </p:clrMapOvr>
  <mc:AlternateContent xmlns:mc="http://schemas.openxmlformats.org/markup-compatibility/2006" xmlns:p14="http://schemas.microsoft.com/office/powerpoint/2010/main">
    <mc:Choice Requires="p14">
      <p:transition spd="slow" p14:dur="3000"/>
    </mc:Choice>
    <mc:Fallback xmlns="" xmlns:p15="http://schemas.microsoft.com/office/powerpoint/2012/main">
      <p:transition spd="slow"/>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9" name="TextShape 1"/>
          <p:cNvSpPr txBox="1"/>
          <p:nvPr/>
        </p:nvSpPr>
        <p:spPr>
          <a:xfrm>
            <a:off x="457316" y="1062317"/>
            <a:ext cx="8228475" cy="858473"/>
          </a:xfrm>
          <a:prstGeom prst="rect">
            <a:avLst/>
          </a:prstGeom>
          <a:noFill/>
          <a:ln w="12600">
            <a:noFill/>
          </a:ln>
        </p:spPr>
        <p:txBody>
          <a:bodyPr lIns="0" tIns="0" rIns="0" bIns="0" anchor="ctr" anchorCtr="1">
            <a:noAutofit/>
          </a:bodyPr>
          <a:lstStyle/>
          <a:p>
            <a:pPr algn="ctr"/>
            <a:endParaRPr lang="fr-FR" sz="3991" spc="-1">
              <a:latin typeface="Arial"/>
            </a:endParaRPr>
          </a:p>
        </p:txBody>
      </p:sp>
      <p:sp>
        <p:nvSpPr>
          <p:cNvPr id="570" name="TextShape 2"/>
          <p:cNvSpPr txBox="1"/>
          <p:nvPr/>
        </p:nvSpPr>
        <p:spPr>
          <a:xfrm>
            <a:off x="457316" y="2060550"/>
            <a:ext cx="8228475" cy="2982614"/>
          </a:xfrm>
          <a:prstGeom prst="rect">
            <a:avLst/>
          </a:prstGeom>
          <a:noFill/>
          <a:ln w="12600">
            <a:noFill/>
          </a:ln>
        </p:spPr>
        <p:txBody>
          <a:bodyPr lIns="0" tIns="0" rIns="0" bIns="0">
            <a:normAutofit/>
          </a:bodyPr>
          <a:lstStyle/>
          <a:p>
            <a:endParaRPr lang="fr-FR" sz="2903" spc="-1">
              <a:latin typeface="Arial"/>
            </a:endParaRPr>
          </a:p>
        </p:txBody>
      </p:sp>
      <p:pic>
        <p:nvPicPr>
          <p:cNvPr id="571" name="Image 570"/>
          <p:cNvPicPr/>
          <p:nvPr/>
        </p:nvPicPr>
        <p:blipFill>
          <a:blip r:embed="rId3"/>
          <a:stretch/>
        </p:blipFill>
        <p:spPr>
          <a:xfrm>
            <a:off x="1195950" y="885333"/>
            <a:ext cx="6773087" cy="5096959"/>
          </a:xfrm>
          <a:prstGeom prst="rect">
            <a:avLst/>
          </a:prstGeom>
          <a:ln w="12600">
            <a:noFill/>
          </a:ln>
        </p:spPr>
      </p:pic>
      <p:sp>
        <p:nvSpPr>
          <p:cNvPr id="572" name="CustomShape 3"/>
          <p:cNvSpPr/>
          <p:nvPr/>
        </p:nvSpPr>
        <p:spPr>
          <a:xfrm>
            <a:off x="4893032" y="1290895"/>
            <a:ext cx="799043" cy="935863"/>
          </a:xfrm>
          <a:custGeom>
            <a:avLst/>
            <a:gdLst/>
            <a:ahLst/>
            <a:cxnLst/>
            <a:rect l="0" t="0" r="r" b="b"/>
            <a:pathLst>
              <a:path w="2449" h="2868">
                <a:moveTo>
                  <a:pt x="408" y="0"/>
                </a:moveTo>
                <a:cubicBezTo>
                  <a:pt x="204" y="0"/>
                  <a:pt x="0" y="204"/>
                  <a:pt x="0" y="408"/>
                </a:cubicBezTo>
                <a:lnTo>
                  <a:pt x="0" y="2459"/>
                </a:lnTo>
                <a:cubicBezTo>
                  <a:pt x="0" y="2663"/>
                  <a:pt x="204" y="2867"/>
                  <a:pt x="408" y="2867"/>
                </a:cubicBezTo>
                <a:lnTo>
                  <a:pt x="2040" y="2867"/>
                </a:lnTo>
                <a:cubicBezTo>
                  <a:pt x="2244" y="2867"/>
                  <a:pt x="2448" y="2663"/>
                  <a:pt x="2448" y="2459"/>
                </a:cubicBezTo>
                <a:lnTo>
                  <a:pt x="2448" y="408"/>
                </a:lnTo>
                <a:cubicBezTo>
                  <a:pt x="2448" y="204"/>
                  <a:pt x="2244" y="0"/>
                  <a:pt x="2040" y="0"/>
                </a:cubicBezTo>
                <a:lnTo>
                  <a:pt x="408" y="0"/>
                </a:lnTo>
              </a:path>
            </a:pathLst>
          </a:custGeom>
          <a:noFill/>
          <a:ln w="28440">
            <a:solidFill>
              <a:srgbClr val="FF0000"/>
            </a:solidFill>
            <a:miter/>
          </a:ln>
        </p:spPr>
        <p:style>
          <a:lnRef idx="0">
            <a:scrgbClr r="0" g="0" b="0"/>
          </a:lnRef>
          <a:fillRef idx="0">
            <a:scrgbClr r="0" g="0" b="0"/>
          </a:fillRef>
          <a:effectRef idx="0">
            <a:scrgbClr r="0" g="0" b="0"/>
          </a:effectRef>
          <a:fontRef idx="minor"/>
        </p:style>
      </p:sp>
    </p:spTree>
    <p:extLst>
      <p:ext uri="{BB962C8B-B14F-4D97-AF65-F5344CB8AC3E}">
        <p14:creationId xmlns:p14="http://schemas.microsoft.com/office/powerpoint/2010/main" val="1698117722"/>
      </p:ext>
    </p:extLst>
  </p:cSld>
  <p:clrMapOvr>
    <a:masterClrMapping/>
  </p:clrMapOvr>
  <mc:AlternateContent xmlns:mc="http://schemas.openxmlformats.org/markup-compatibility/2006" xmlns:p14="http://schemas.microsoft.com/office/powerpoint/2010/main">
    <mc:Choice Requires="p14">
      <p:transition spd="slow" p14:dur="3000"/>
    </mc:Choice>
    <mc:Fallback xmlns="" xmlns:p15="http://schemas.microsoft.com/office/powerpoint/2012/main">
      <p:transition spd="slow"/>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8847" y="932066"/>
            <a:ext cx="7588546" cy="4980509"/>
          </a:xfrm>
          <a:prstGeom prst="rect">
            <a:avLst/>
          </a:prstGeom>
        </p:spPr>
      </p:pic>
    </p:spTree>
    <p:extLst>
      <p:ext uri="{BB962C8B-B14F-4D97-AF65-F5344CB8AC3E}">
        <p14:creationId xmlns:p14="http://schemas.microsoft.com/office/powerpoint/2010/main" val="23551677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DDEB30A-68E9-45D4-A6DB-F5D24BDDF3F1}"/>
              </a:ext>
            </a:extLst>
          </p:cNvPr>
          <p:cNvSpPr txBox="1">
            <a:spLocks noGrp="1"/>
          </p:cNvSpPr>
          <p:nvPr>
            <p:ph type="title"/>
          </p:nvPr>
        </p:nvSpPr>
        <p:spPr/>
        <p:txBody>
          <a:bodyPr/>
          <a:lstStyle/>
          <a:p>
            <a:endParaRPr lang="fr-FR"/>
          </a:p>
        </p:txBody>
      </p:sp>
      <p:pic>
        <p:nvPicPr>
          <p:cNvPr id="3" name="Espace réservé du contenu 3">
            <a:extLst>
              <a:ext uri="{FF2B5EF4-FFF2-40B4-BE49-F238E27FC236}">
                <a16:creationId xmlns:a16="http://schemas.microsoft.com/office/drawing/2014/main" id="{A14BEEAD-0AED-4A27-A4CC-4D785BF6BB3C}"/>
              </a:ext>
            </a:extLst>
          </p:cNvPr>
          <p:cNvPicPr>
            <a:picLocks noGrp="1" noChangeAspect="1"/>
          </p:cNvPicPr>
          <p:nvPr>
            <p:ph idx="1"/>
          </p:nvPr>
        </p:nvPicPr>
        <p:blipFill>
          <a:blip r:embed="rId2"/>
          <a:stretch>
            <a:fillRect/>
          </a:stretch>
        </p:blipFill>
        <p:spPr>
          <a:xfrm>
            <a:off x="2152650" y="81718"/>
            <a:ext cx="4610099" cy="6614865"/>
          </a:xfrm>
        </p:spPr>
      </p:pic>
      <p:sp>
        <p:nvSpPr>
          <p:cNvPr id="4" name="Ellipse 4">
            <a:extLst>
              <a:ext uri="{FF2B5EF4-FFF2-40B4-BE49-F238E27FC236}">
                <a16:creationId xmlns:a16="http://schemas.microsoft.com/office/drawing/2014/main" id="{124853FB-5D3F-47C7-8087-CAB79FEBAEF4}"/>
              </a:ext>
            </a:extLst>
          </p:cNvPr>
          <p:cNvSpPr/>
          <p:nvPr/>
        </p:nvSpPr>
        <p:spPr>
          <a:xfrm>
            <a:off x="4068928" y="249318"/>
            <a:ext cx="2608097" cy="379332"/>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noFill/>
          <a:ln w="28575" cap="flat">
            <a:solidFill>
              <a:srgbClr val="FF0000"/>
            </a:solidFill>
            <a:prstDash val="solid"/>
            <a:miter/>
          </a:ln>
        </p:spPr>
        <p:txBody>
          <a:bodyPr vert="horz" wrap="square" lIns="82944" tIns="41472" rIns="82944" bIns="41472" anchor="ctr" anchorCtr="1" compatLnSpc="1">
            <a:noAutofit/>
          </a:bodyPr>
          <a:lstStyle/>
          <a:p>
            <a:pPr algn="ctr" defTabSz="829452">
              <a:defRPr sz="1800" b="0" i="0" u="none" strike="noStrike" kern="0" cap="none" spc="0" baseline="0">
                <a:solidFill>
                  <a:srgbClr val="000000"/>
                </a:solidFill>
                <a:uFillTx/>
              </a:defRPr>
            </a:pPr>
            <a:endParaRPr lang="fr-FR" sz="1633">
              <a:solidFill>
                <a:srgbClr val="FFFFFF"/>
              </a:solidFill>
              <a:latin typeface="Calibri"/>
            </a:endParaRPr>
          </a:p>
        </p:txBody>
      </p:sp>
    </p:spTree>
    <p:extLst>
      <p:ext uri="{BB962C8B-B14F-4D97-AF65-F5344CB8AC3E}">
        <p14:creationId xmlns:p14="http://schemas.microsoft.com/office/powerpoint/2010/main" val="35587958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D43098C-5245-4D95-9C46-956D835137AC}"/>
              </a:ext>
            </a:extLst>
          </p:cNvPr>
          <p:cNvSpPr txBox="1">
            <a:spLocks noGrp="1"/>
          </p:cNvSpPr>
          <p:nvPr>
            <p:ph type="title"/>
          </p:nvPr>
        </p:nvSpPr>
        <p:spPr/>
        <p:txBody>
          <a:bodyPr/>
          <a:lstStyle/>
          <a:p>
            <a:endParaRPr lang="fr-FR"/>
          </a:p>
        </p:txBody>
      </p:sp>
      <p:pic>
        <p:nvPicPr>
          <p:cNvPr id="3" name="Espace réservé du contenu 3">
            <a:extLst>
              <a:ext uri="{FF2B5EF4-FFF2-40B4-BE49-F238E27FC236}">
                <a16:creationId xmlns:a16="http://schemas.microsoft.com/office/drawing/2014/main" id="{CA168811-0636-4A5F-85EC-CC486B86F9CB}"/>
              </a:ext>
            </a:extLst>
          </p:cNvPr>
          <p:cNvPicPr>
            <a:picLocks noGrp="1" noChangeAspect="1"/>
          </p:cNvPicPr>
          <p:nvPr>
            <p:ph idx="1"/>
          </p:nvPr>
        </p:nvPicPr>
        <p:blipFill>
          <a:blip r:embed="rId2"/>
          <a:stretch>
            <a:fillRect/>
          </a:stretch>
        </p:blipFill>
        <p:spPr>
          <a:xfrm>
            <a:off x="2276476" y="243976"/>
            <a:ext cx="4152900" cy="6558395"/>
          </a:xfrm>
        </p:spPr>
      </p:pic>
      <p:sp>
        <p:nvSpPr>
          <p:cNvPr id="4" name="Ellipse 4">
            <a:extLst>
              <a:ext uri="{FF2B5EF4-FFF2-40B4-BE49-F238E27FC236}">
                <a16:creationId xmlns:a16="http://schemas.microsoft.com/office/drawing/2014/main" id="{4649693C-B5F2-435E-859D-A5D1010DB68B}"/>
              </a:ext>
            </a:extLst>
          </p:cNvPr>
          <p:cNvSpPr/>
          <p:nvPr/>
        </p:nvSpPr>
        <p:spPr>
          <a:xfrm>
            <a:off x="2667000" y="698056"/>
            <a:ext cx="1514475" cy="1113783"/>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noFill/>
          <a:ln w="28575" cap="flat">
            <a:solidFill>
              <a:srgbClr val="FF0000"/>
            </a:solidFill>
            <a:prstDash val="solid"/>
            <a:miter/>
          </a:ln>
        </p:spPr>
        <p:txBody>
          <a:bodyPr vert="horz" wrap="square" lIns="82944" tIns="41472" rIns="82944" bIns="41472" anchor="ctr" anchorCtr="1" compatLnSpc="1">
            <a:noAutofit/>
          </a:bodyPr>
          <a:lstStyle/>
          <a:p>
            <a:pPr algn="ctr" defTabSz="829452">
              <a:defRPr sz="1800" b="0" i="0" u="none" strike="noStrike" kern="0" cap="none" spc="0" baseline="0">
                <a:solidFill>
                  <a:srgbClr val="000000"/>
                </a:solidFill>
                <a:uFillTx/>
              </a:defRPr>
            </a:pPr>
            <a:endParaRPr lang="fr-FR" sz="1633">
              <a:solidFill>
                <a:srgbClr val="FFFFFF"/>
              </a:solidFill>
              <a:latin typeface="Calibri"/>
            </a:endParaRPr>
          </a:p>
        </p:txBody>
      </p:sp>
    </p:spTree>
    <p:extLst>
      <p:ext uri="{BB962C8B-B14F-4D97-AF65-F5344CB8AC3E}">
        <p14:creationId xmlns:p14="http://schemas.microsoft.com/office/powerpoint/2010/main" val="15797067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8704739-83CC-4E80-A849-0E9D6A1A751B}"/>
              </a:ext>
            </a:extLst>
          </p:cNvPr>
          <p:cNvSpPr txBox="1">
            <a:spLocks noGrp="1"/>
          </p:cNvSpPr>
          <p:nvPr>
            <p:ph type="title"/>
          </p:nvPr>
        </p:nvSpPr>
        <p:spPr/>
        <p:txBody>
          <a:bodyPr/>
          <a:lstStyle/>
          <a:p>
            <a:endParaRPr lang="fr-FR"/>
          </a:p>
        </p:txBody>
      </p:sp>
      <p:pic>
        <p:nvPicPr>
          <p:cNvPr id="3" name="Espace réservé du contenu 3">
            <a:extLst>
              <a:ext uri="{FF2B5EF4-FFF2-40B4-BE49-F238E27FC236}">
                <a16:creationId xmlns:a16="http://schemas.microsoft.com/office/drawing/2014/main" id="{CD206EE8-6DB0-496F-AD4B-3D89A94C724E}"/>
              </a:ext>
            </a:extLst>
          </p:cNvPr>
          <p:cNvPicPr>
            <a:picLocks noGrp="1" noChangeAspect="1"/>
          </p:cNvPicPr>
          <p:nvPr>
            <p:ph idx="1"/>
          </p:nvPr>
        </p:nvPicPr>
        <p:blipFill>
          <a:blip r:embed="rId2"/>
          <a:stretch>
            <a:fillRect/>
          </a:stretch>
        </p:blipFill>
        <p:spPr>
          <a:xfrm>
            <a:off x="2484231" y="104775"/>
            <a:ext cx="4625379" cy="6648450"/>
          </a:xfrm>
        </p:spPr>
      </p:pic>
      <p:sp>
        <p:nvSpPr>
          <p:cNvPr id="4" name="Ellipse 4">
            <a:extLst>
              <a:ext uri="{FF2B5EF4-FFF2-40B4-BE49-F238E27FC236}">
                <a16:creationId xmlns:a16="http://schemas.microsoft.com/office/drawing/2014/main" id="{42FEBE2C-CE39-48B2-ACB0-DEF43CF0A6D6}"/>
              </a:ext>
            </a:extLst>
          </p:cNvPr>
          <p:cNvSpPr/>
          <p:nvPr/>
        </p:nvSpPr>
        <p:spPr>
          <a:xfrm>
            <a:off x="4411981" y="292724"/>
            <a:ext cx="2541269" cy="354976"/>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noFill/>
          <a:ln w="28575" cap="flat">
            <a:solidFill>
              <a:srgbClr val="FF0000"/>
            </a:solidFill>
            <a:prstDash val="solid"/>
            <a:miter/>
          </a:ln>
        </p:spPr>
        <p:txBody>
          <a:bodyPr vert="horz" wrap="square" lIns="82944" tIns="41472" rIns="82944" bIns="41472" anchor="ctr" anchorCtr="1" compatLnSpc="1">
            <a:noAutofit/>
          </a:bodyPr>
          <a:lstStyle/>
          <a:p>
            <a:pPr algn="ctr" defTabSz="829452">
              <a:defRPr sz="1800" b="0" i="0" u="none" strike="noStrike" kern="0" cap="none" spc="0" baseline="0">
                <a:solidFill>
                  <a:srgbClr val="000000"/>
                </a:solidFill>
                <a:uFillTx/>
              </a:defRPr>
            </a:pPr>
            <a:endParaRPr lang="fr-FR" sz="1633">
              <a:solidFill>
                <a:srgbClr val="FFFFFF"/>
              </a:solidFill>
              <a:latin typeface="Calibri"/>
            </a:endParaRPr>
          </a:p>
        </p:txBody>
      </p:sp>
    </p:spTree>
    <p:extLst>
      <p:ext uri="{BB962C8B-B14F-4D97-AF65-F5344CB8AC3E}">
        <p14:creationId xmlns:p14="http://schemas.microsoft.com/office/powerpoint/2010/main" val="19832476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7245" y="1826505"/>
            <a:ext cx="7175316" cy="4561232"/>
          </a:xfrm>
          <a:prstGeom prst="rect">
            <a:avLst/>
          </a:prstGeom>
        </p:spPr>
      </p:pic>
      <p:sp>
        <p:nvSpPr>
          <p:cNvPr id="4" name="Rectangle 3"/>
          <p:cNvSpPr/>
          <p:nvPr/>
        </p:nvSpPr>
        <p:spPr>
          <a:xfrm>
            <a:off x="3222962" y="1124816"/>
            <a:ext cx="1313180" cy="507831"/>
          </a:xfrm>
          <a:prstGeom prst="rect">
            <a:avLst/>
          </a:prstGeom>
        </p:spPr>
        <p:txBody>
          <a:bodyPr wrap="none">
            <a:spAutoFit/>
          </a:bodyPr>
          <a:lstStyle/>
          <a:p>
            <a:r>
              <a:rPr lang="fr-FR" sz="2700" b="1" dirty="0">
                <a:solidFill>
                  <a:srgbClr val="760000"/>
                </a:solidFill>
                <a:latin typeface="Amiri" panose="00000500000000000000" pitchFamily="2" charset="-78"/>
                <a:ea typeface="Amiri" panose="00000500000000000000" pitchFamily="2" charset="-78"/>
                <a:cs typeface="Amiri" panose="00000500000000000000" pitchFamily="2" charset="-78"/>
              </a:rPr>
              <a:t>Stocker</a:t>
            </a:r>
            <a:endParaRPr lang="fr-FR" sz="2700" dirty="0"/>
          </a:p>
        </p:txBody>
      </p:sp>
    </p:spTree>
    <p:extLst>
      <p:ext uri="{BB962C8B-B14F-4D97-AF65-F5344CB8AC3E}">
        <p14:creationId xmlns:p14="http://schemas.microsoft.com/office/powerpoint/2010/main" val="29708222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4144191" y="2083730"/>
            <a:ext cx="1694906" cy="2539157"/>
          </a:xfrm>
          <a:prstGeom prst="rect">
            <a:avLst/>
          </a:prstGeom>
          <a:noFill/>
        </p:spPr>
        <p:txBody>
          <a:bodyPr wrap="square" rtlCol="0">
            <a:spAutoFit/>
          </a:bodyPr>
          <a:lstStyle/>
          <a:p>
            <a:r>
              <a:rPr lang="fr-FR" sz="1200" b="1" dirty="0"/>
              <a:t>Stocker</a:t>
            </a:r>
          </a:p>
          <a:p>
            <a:endParaRPr lang="fr-FR" sz="1050" dirty="0"/>
          </a:p>
          <a:p>
            <a:endParaRPr lang="fr-FR" sz="1050" dirty="0"/>
          </a:p>
          <a:p>
            <a:r>
              <a:rPr lang="fr-FR" sz="1050" dirty="0"/>
              <a:t>Utiliser le matériel de manutention adapté</a:t>
            </a:r>
          </a:p>
          <a:p>
            <a:r>
              <a:rPr lang="fr-FR" sz="1050" dirty="0"/>
              <a:t> </a:t>
            </a:r>
          </a:p>
          <a:p>
            <a:r>
              <a:rPr lang="fr-FR" sz="1050" dirty="0"/>
              <a:t>Ranger les produits dans le lieu approprié en réalisant  la rotation </a:t>
            </a:r>
          </a:p>
          <a:p>
            <a:r>
              <a:rPr lang="fr-FR" sz="1050" dirty="0"/>
              <a:t> </a:t>
            </a:r>
          </a:p>
          <a:p>
            <a:r>
              <a:rPr lang="fr-FR" sz="1050" dirty="0"/>
              <a:t>Trier et évacuer les contenants</a:t>
            </a:r>
          </a:p>
          <a:p>
            <a:r>
              <a:rPr lang="fr-FR" sz="1050" dirty="0"/>
              <a:t> </a:t>
            </a:r>
          </a:p>
          <a:p>
            <a:r>
              <a:rPr lang="fr-FR" sz="1050" dirty="0"/>
              <a:t>Maintenir l’organisation et la propreté de la réserve</a:t>
            </a:r>
          </a:p>
        </p:txBody>
      </p:sp>
      <p:sp>
        <p:nvSpPr>
          <p:cNvPr id="6" name="ZoneTexte 5"/>
          <p:cNvSpPr txBox="1"/>
          <p:nvPr/>
        </p:nvSpPr>
        <p:spPr>
          <a:xfrm>
            <a:off x="333103" y="2640076"/>
            <a:ext cx="3487783" cy="1546577"/>
          </a:xfrm>
          <a:prstGeom prst="rect">
            <a:avLst/>
          </a:prstGeom>
          <a:noFill/>
        </p:spPr>
        <p:txBody>
          <a:bodyPr wrap="square" rtlCol="0">
            <a:spAutoFit/>
          </a:bodyPr>
          <a:lstStyle/>
          <a:p>
            <a:r>
              <a:rPr lang="fr-FR" sz="1350" b="1" dirty="0"/>
              <a:t>Stockage des marchandises</a:t>
            </a:r>
          </a:p>
          <a:p>
            <a:endParaRPr lang="fr-FR" sz="1350" b="1" dirty="0"/>
          </a:p>
          <a:p>
            <a:r>
              <a:rPr lang="fr-FR" sz="1350" b="1" dirty="0"/>
              <a:t>Maintien de l’organisation et de la propreté de la réserve</a:t>
            </a:r>
          </a:p>
          <a:p>
            <a:endParaRPr lang="fr-FR" sz="1350" b="1" dirty="0"/>
          </a:p>
          <a:p>
            <a:r>
              <a:rPr lang="fr-FR" sz="1350" b="1" dirty="0"/>
              <a:t>Contribution à la traçabilité des marchandises</a:t>
            </a:r>
            <a:endParaRPr lang="fr-FR" sz="1350" dirty="0"/>
          </a:p>
          <a:p>
            <a:r>
              <a:rPr lang="fr-FR" sz="1350" dirty="0"/>
              <a:t> </a:t>
            </a:r>
          </a:p>
        </p:txBody>
      </p:sp>
      <p:sp>
        <p:nvSpPr>
          <p:cNvPr id="7" name="ZoneTexte 6"/>
          <p:cNvSpPr txBox="1"/>
          <p:nvPr/>
        </p:nvSpPr>
        <p:spPr>
          <a:xfrm>
            <a:off x="333103" y="901548"/>
            <a:ext cx="3438797" cy="323165"/>
          </a:xfrm>
          <a:prstGeom prst="rect">
            <a:avLst/>
          </a:prstGeom>
          <a:solidFill>
            <a:schemeClr val="accent2">
              <a:lumMod val="75000"/>
            </a:schemeClr>
          </a:solidFill>
        </p:spPr>
        <p:txBody>
          <a:bodyPr wrap="square" rtlCol="0">
            <a:spAutoFit/>
          </a:bodyPr>
          <a:lstStyle/>
          <a:p>
            <a:pPr algn="ctr"/>
            <a:r>
              <a:rPr lang="fr-FR" sz="1500" b="1" dirty="0">
                <a:solidFill>
                  <a:schemeClr val="bg1"/>
                </a:solidFill>
              </a:rPr>
              <a:t>Référentiel des Activités Professionnelles</a:t>
            </a:r>
          </a:p>
        </p:txBody>
      </p:sp>
      <p:sp>
        <p:nvSpPr>
          <p:cNvPr id="8" name="ZoneTexte 7"/>
          <p:cNvSpPr txBox="1"/>
          <p:nvPr/>
        </p:nvSpPr>
        <p:spPr>
          <a:xfrm>
            <a:off x="4105004" y="901548"/>
            <a:ext cx="4379321" cy="323165"/>
          </a:xfrm>
          <a:prstGeom prst="rect">
            <a:avLst/>
          </a:prstGeom>
          <a:solidFill>
            <a:schemeClr val="accent1">
              <a:lumMod val="75000"/>
            </a:schemeClr>
          </a:solidFill>
        </p:spPr>
        <p:txBody>
          <a:bodyPr wrap="square" rtlCol="0">
            <a:spAutoFit/>
          </a:bodyPr>
          <a:lstStyle/>
          <a:p>
            <a:pPr algn="ctr"/>
            <a:r>
              <a:rPr lang="fr-FR" sz="1500" b="1" dirty="0">
                <a:solidFill>
                  <a:schemeClr val="bg1"/>
                </a:solidFill>
              </a:rPr>
              <a:t>Référentiel de compétences</a:t>
            </a:r>
          </a:p>
        </p:txBody>
      </p:sp>
      <p:sp>
        <p:nvSpPr>
          <p:cNvPr id="11" name="ZoneTexte 10"/>
          <p:cNvSpPr txBox="1"/>
          <p:nvPr/>
        </p:nvSpPr>
        <p:spPr>
          <a:xfrm>
            <a:off x="333103" y="1314852"/>
            <a:ext cx="3438797" cy="323165"/>
          </a:xfrm>
          <a:prstGeom prst="rect">
            <a:avLst/>
          </a:prstGeom>
          <a:solidFill>
            <a:schemeClr val="accent2">
              <a:lumMod val="40000"/>
              <a:lumOff val="60000"/>
            </a:schemeClr>
          </a:solidFill>
        </p:spPr>
        <p:txBody>
          <a:bodyPr wrap="square" rtlCol="0">
            <a:spAutoFit/>
          </a:bodyPr>
          <a:lstStyle/>
          <a:p>
            <a:pPr algn="ctr"/>
            <a:r>
              <a:rPr lang="fr-FR" sz="1500" b="1" dirty="0">
                <a:solidFill>
                  <a:schemeClr val="bg1"/>
                </a:solidFill>
              </a:rPr>
              <a:t>Tâches</a:t>
            </a:r>
          </a:p>
        </p:txBody>
      </p:sp>
      <p:cxnSp>
        <p:nvCxnSpPr>
          <p:cNvPr id="13" name="Connecteur droit 12"/>
          <p:cNvCxnSpPr/>
          <p:nvPr/>
        </p:nvCxnSpPr>
        <p:spPr>
          <a:xfrm>
            <a:off x="3913959" y="1051589"/>
            <a:ext cx="29391" cy="4766100"/>
          </a:xfrm>
          <a:prstGeom prst="line">
            <a:avLst/>
          </a:prstGeom>
          <a:ln w="9525" cap="flat" cmpd="sng" algn="ctr">
            <a:solidFill>
              <a:schemeClr val="accent4"/>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2" name="ZoneTexte 11"/>
          <p:cNvSpPr txBox="1"/>
          <p:nvPr/>
        </p:nvSpPr>
        <p:spPr>
          <a:xfrm>
            <a:off x="4056018" y="901548"/>
            <a:ext cx="4859383" cy="323165"/>
          </a:xfrm>
          <a:prstGeom prst="rect">
            <a:avLst/>
          </a:prstGeom>
          <a:solidFill>
            <a:schemeClr val="accent1">
              <a:lumMod val="75000"/>
            </a:schemeClr>
          </a:solidFill>
        </p:spPr>
        <p:txBody>
          <a:bodyPr wrap="square" rtlCol="0">
            <a:spAutoFit/>
          </a:bodyPr>
          <a:lstStyle/>
          <a:p>
            <a:pPr algn="ctr"/>
            <a:r>
              <a:rPr lang="fr-FR" sz="1500" b="1" dirty="0">
                <a:solidFill>
                  <a:schemeClr val="bg1"/>
                </a:solidFill>
              </a:rPr>
              <a:t>Référentiel de Compétences</a:t>
            </a:r>
          </a:p>
        </p:txBody>
      </p:sp>
      <p:sp>
        <p:nvSpPr>
          <p:cNvPr id="14" name="ZoneTexte 13"/>
          <p:cNvSpPr txBox="1"/>
          <p:nvPr/>
        </p:nvSpPr>
        <p:spPr>
          <a:xfrm>
            <a:off x="4064183" y="1269949"/>
            <a:ext cx="2096589" cy="323165"/>
          </a:xfrm>
          <a:prstGeom prst="rect">
            <a:avLst/>
          </a:prstGeom>
          <a:solidFill>
            <a:schemeClr val="accent1">
              <a:lumMod val="60000"/>
              <a:lumOff val="40000"/>
            </a:schemeClr>
          </a:solidFill>
        </p:spPr>
        <p:txBody>
          <a:bodyPr wrap="square" rtlCol="0">
            <a:spAutoFit/>
          </a:bodyPr>
          <a:lstStyle/>
          <a:p>
            <a:pPr algn="ctr"/>
            <a:r>
              <a:rPr lang="fr-FR" sz="1500" b="1" dirty="0">
                <a:solidFill>
                  <a:schemeClr val="bg1"/>
                </a:solidFill>
              </a:rPr>
              <a:t>Compétences détaillées</a:t>
            </a:r>
          </a:p>
        </p:txBody>
      </p:sp>
      <p:sp>
        <p:nvSpPr>
          <p:cNvPr id="15" name="ZoneTexte 14"/>
          <p:cNvSpPr txBox="1"/>
          <p:nvPr/>
        </p:nvSpPr>
        <p:spPr>
          <a:xfrm>
            <a:off x="6510202" y="1266623"/>
            <a:ext cx="2096589" cy="323165"/>
          </a:xfrm>
          <a:prstGeom prst="rect">
            <a:avLst/>
          </a:prstGeom>
          <a:solidFill>
            <a:schemeClr val="accent1">
              <a:lumMod val="60000"/>
              <a:lumOff val="40000"/>
            </a:schemeClr>
          </a:solidFill>
        </p:spPr>
        <p:txBody>
          <a:bodyPr wrap="square" rtlCol="0">
            <a:spAutoFit/>
          </a:bodyPr>
          <a:lstStyle/>
          <a:p>
            <a:pPr algn="ctr"/>
            <a:r>
              <a:rPr lang="fr-FR" sz="1500" b="1" dirty="0">
                <a:solidFill>
                  <a:schemeClr val="bg1"/>
                </a:solidFill>
              </a:rPr>
              <a:t>Savoirs associés</a:t>
            </a:r>
          </a:p>
        </p:txBody>
      </p:sp>
      <p:sp>
        <p:nvSpPr>
          <p:cNvPr id="16" name="ZoneTexte 15"/>
          <p:cNvSpPr txBox="1"/>
          <p:nvPr/>
        </p:nvSpPr>
        <p:spPr>
          <a:xfrm>
            <a:off x="7636872" y="1566706"/>
            <a:ext cx="1319349" cy="276999"/>
          </a:xfrm>
          <a:prstGeom prst="rect">
            <a:avLst/>
          </a:prstGeom>
          <a:solidFill>
            <a:schemeClr val="accent1">
              <a:lumMod val="20000"/>
              <a:lumOff val="80000"/>
            </a:schemeClr>
          </a:solidFill>
        </p:spPr>
        <p:txBody>
          <a:bodyPr wrap="square" rtlCol="0">
            <a:spAutoFit/>
          </a:bodyPr>
          <a:lstStyle/>
          <a:p>
            <a:pPr algn="ctr"/>
            <a:r>
              <a:rPr lang="fr-FR" sz="1200" b="1" dirty="0">
                <a:solidFill>
                  <a:schemeClr val="bg1"/>
                </a:solidFill>
              </a:rPr>
              <a:t>Limites de savoirs</a:t>
            </a:r>
          </a:p>
        </p:txBody>
      </p:sp>
      <p:sp>
        <p:nvSpPr>
          <p:cNvPr id="17" name="ZoneTexte 16"/>
          <p:cNvSpPr txBox="1"/>
          <p:nvPr/>
        </p:nvSpPr>
        <p:spPr>
          <a:xfrm>
            <a:off x="7881800" y="2039912"/>
            <a:ext cx="1262201" cy="623248"/>
          </a:xfrm>
          <a:prstGeom prst="rect">
            <a:avLst/>
          </a:prstGeom>
          <a:noFill/>
        </p:spPr>
        <p:txBody>
          <a:bodyPr wrap="square" rtlCol="0">
            <a:spAutoFit/>
          </a:bodyPr>
          <a:lstStyle/>
          <a:p>
            <a:r>
              <a:rPr lang="fr-FR" sz="1050" dirty="0"/>
              <a:t> </a:t>
            </a:r>
          </a:p>
          <a:p>
            <a:r>
              <a:rPr lang="fr-FR" sz="1050" b="1" dirty="0"/>
              <a:t> </a:t>
            </a:r>
            <a:endParaRPr lang="fr-FR" sz="1050" dirty="0"/>
          </a:p>
          <a:p>
            <a:endParaRPr lang="fr-FR" sz="1350" dirty="0"/>
          </a:p>
        </p:txBody>
      </p:sp>
      <p:sp>
        <p:nvSpPr>
          <p:cNvPr id="2" name="Rectangle 1">
            <a:extLst>
              <a:ext uri="{FF2B5EF4-FFF2-40B4-BE49-F238E27FC236}">
                <a16:creationId xmlns:a16="http://schemas.microsoft.com/office/drawing/2014/main" id="{8D6C0F75-6BA7-48CE-BA1E-09C628AA116D}"/>
              </a:ext>
            </a:extLst>
          </p:cNvPr>
          <p:cNvSpPr/>
          <p:nvPr/>
        </p:nvSpPr>
        <p:spPr>
          <a:xfrm>
            <a:off x="6233433" y="2120703"/>
            <a:ext cx="2650126" cy="3208571"/>
          </a:xfrm>
          <a:prstGeom prst="rect">
            <a:avLst/>
          </a:prstGeom>
        </p:spPr>
        <p:txBody>
          <a:bodyPr wrap="square">
            <a:spAutoFit/>
          </a:bodyPr>
          <a:lstStyle/>
          <a:p>
            <a:r>
              <a:rPr lang="fr-FR" sz="1050" b="1" dirty="0">
                <a:ea typeface="MS Mincho" panose="02020609040205080304" pitchFamily="49" charset="-128"/>
              </a:rPr>
              <a:t>Les équipements et les installations </a:t>
            </a:r>
          </a:p>
          <a:p>
            <a:pPr lvl="0"/>
            <a:r>
              <a:rPr lang="fr-FR" sz="1050" dirty="0">
                <a:ea typeface="MS Mincho" panose="02020609040205080304" pitchFamily="49" charset="-128"/>
              </a:rPr>
              <a:t> </a:t>
            </a:r>
            <a:r>
              <a:rPr lang="fr-FR" sz="750" dirty="0"/>
              <a:t>Le mobilier de stockage </a:t>
            </a:r>
          </a:p>
          <a:p>
            <a:pPr lvl="0"/>
            <a:r>
              <a:rPr lang="fr-FR" sz="750" dirty="0"/>
              <a:t>L’organisation de l’espace de stockage</a:t>
            </a:r>
          </a:p>
          <a:p>
            <a:pPr lvl="0"/>
            <a:r>
              <a:rPr lang="fr-FR" sz="750" dirty="0"/>
              <a:t>Les principales règles de circulation en réserve</a:t>
            </a:r>
          </a:p>
          <a:p>
            <a:pPr lvl="0"/>
            <a:r>
              <a:rPr lang="fr-FR" sz="750" dirty="0"/>
              <a:t>Le matériel de manutention</a:t>
            </a:r>
          </a:p>
          <a:p>
            <a:pPr lvl="0"/>
            <a:r>
              <a:rPr lang="fr-FR" sz="750" dirty="0"/>
              <a:t>Les règles d’hygiène et de sécurité des espaces de stockage et des matériels</a:t>
            </a:r>
          </a:p>
          <a:p>
            <a:pPr lvl="0"/>
            <a:r>
              <a:rPr lang="fr-FR" sz="750" dirty="0"/>
              <a:t>Les règles de stockage des marchandises</a:t>
            </a:r>
          </a:p>
          <a:p>
            <a:pPr lvl="0"/>
            <a:r>
              <a:rPr lang="fr-FR" sz="750" dirty="0"/>
              <a:t>La prévention des risques professionnels </a:t>
            </a:r>
          </a:p>
          <a:p>
            <a:endParaRPr lang="fr-FR" sz="1050" dirty="0">
              <a:ea typeface="MS Mincho" panose="02020609040205080304" pitchFamily="49" charset="-128"/>
            </a:endParaRPr>
          </a:p>
          <a:p>
            <a:r>
              <a:rPr lang="fr-FR" sz="1050" b="1" dirty="0">
                <a:ea typeface="MS Mincho" panose="02020609040205080304" pitchFamily="49" charset="-128"/>
              </a:rPr>
              <a:t>Le rangement des produits </a:t>
            </a:r>
          </a:p>
          <a:p>
            <a:pPr lvl="0"/>
            <a:r>
              <a:rPr lang="fr-FR" sz="750" dirty="0">
                <a:ea typeface="MS Mincho" panose="02020609040205080304" pitchFamily="49" charset="-128"/>
              </a:rPr>
              <a:t> </a:t>
            </a:r>
            <a:r>
              <a:rPr lang="fr-FR" sz="750" dirty="0"/>
              <a:t>Les principaux critères de rangement des produits </a:t>
            </a:r>
          </a:p>
          <a:p>
            <a:pPr lvl="0"/>
            <a:r>
              <a:rPr lang="fr-FR" sz="750" dirty="0"/>
              <a:t>La rotation des produits </a:t>
            </a:r>
          </a:p>
          <a:p>
            <a:pPr lvl="0"/>
            <a:r>
              <a:rPr lang="fr-FR" sz="750" i="1" dirty="0"/>
              <a:t>La chaîne du froid</a:t>
            </a:r>
            <a:endParaRPr lang="fr-FR" sz="750" dirty="0"/>
          </a:p>
          <a:p>
            <a:pPr lvl="0"/>
            <a:r>
              <a:rPr lang="fr-FR" sz="750" dirty="0"/>
              <a:t>Les dates de consommation des produits</a:t>
            </a:r>
          </a:p>
          <a:p>
            <a:pPr lvl="0"/>
            <a:r>
              <a:rPr lang="fr-FR" sz="750" dirty="0"/>
              <a:t>L’adressage des produits</a:t>
            </a:r>
          </a:p>
          <a:p>
            <a:endParaRPr lang="fr-FR" sz="1050" dirty="0">
              <a:ea typeface="MS Mincho" panose="02020609040205080304" pitchFamily="49" charset="-128"/>
            </a:endParaRPr>
          </a:p>
          <a:p>
            <a:r>
              <a:rPr lang="fr-FR" sz="1050" b="1" dirty="0">
                <a:ea typeface="MS Mincho" panose="02020609040205080304" pitchFamily="49" charset="-128"/>
              </a:rPr>
              <a:t>Le tri sélectif : réglementation et </a:t>
            </a:r>
          </a:p>
          <a:p>
            <a:r>
              <a:rPr lang="fr-FR" sz="1050" b="1" dirty="0">
                <a:ea typeface="MS Mincho" panose="02020609040205080304" pitchFamily="49" charset="-128"/>
              </a:rPr>
              <a:t>développement durable</a:t>
            </a:r>
          </a:p>
          <a:p>
            <a:r>
              <a:rPr lang="fr-FR" sz="1050" i="1" dirty="0">
                <a:ea typeface="MS Mincho" panose="02020609040205080304" pitchFamily="49" charset="-128"/>
              </a:rPr>
              <a:t> </a:t>
            </a:r>
            <a:r>
              <a:rPr lang="fr-FR" sz="750" dirty="0"/>
              <a:t>Les principes et les obligations du tri sélectif</a:t>
            </a:r>
          </a:p>
          <a:p>
            <a:endParaRPr lang="fr-FR" sz="1050" b="1" dirty="0">
              <a:ea typeface="MS Mincho" panose="02020609040205080304" pitchFamily="49" charset="-128"/>
            </a:endParaRPr>
          </a:p>
          <a:p>
            <a:r>
              <a:rPr lang="fr-FR" sz="1050" b="1" dirty="0">
                <a:ea typeface="MS Mincho" panose="02020609040205080304" pitchFamily="49" charset="-128"/>
              </a:rPr>
              <a:t>Les systèmes antivols sur les produits</a:t>
            </a:r>
          </a:p>
          <a:p>
            <a:r>
              <a:rPr lang="fr-FR" sz="750" dirty="0"/>
              <a:t>Les différents antivols et leur mise en place</a:t>
            </a:r>
            <a:endParaRPr lang="fr-FR" sz="750" dirty="0">
              <a:ea typeface="MS Mincho" panose="02020609040205080304" pitchFamily="49" charset="-128"/>
            </a:endParaRPr>
          </a:p>
        </p:txBody>
      </p:sp>
    </p:spTree>
    <p:extLst>
      <p:ext uri="{BB962C8B-B14F-4D97-AF65-F5344CB8AC3E}">
        <p14:creationId xmlns:p14="http://schemas.microsoft.com/office/powerpoint/2010/main" val="353958797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 name="TextShape 1"/>
          <p:cNvSpPr txBox="1"/>
          <p:nvPr/>
        </p:nvSpPr>
        <p:spPr>
          <a:xfrm>
            <a:off x="457316" y="1062317"/>
            <a:ext cx="8228475" cy="858473"/>
          </a:xfrm>
          <a:prstGeom prst="rect">
            <a:avLst/>
          </a:prstGeom>
          <a:noFill/>
          <a:ln w="12600">
            <a:noFill/>
          </a:ln>
        </p:spPr>
        <p:txBody>
          <a:bodyPr lIns="0" tIns="0" rIns="0" bIns="0" anchor="ctr" anchorCtr="1">
            <a:noAutofit/>
          </a:bodyPr>
          <a:lstStyle/>
          <a:p>
            <a:pPr algn="ctr">
              <a:lnSpc>
                <a:spcPct val="100000"/>
              </a:lnSpc>
            </a:pPr>
            <a:r>
              <a:rPr lang="fr-FR" sz="3991" spc="-1">
                <a:solidFill>
                  <a:srgbClr val="000000"/>
                </a:solidFill>
                <a:latin typeface="Arial"/>
                <a:ea typeface="Microsoft YaHei"/>
              </a:rPr>
              <a:t>Le stockage des marchandises</a:t>
            </a:r>
            <a:endParaRPr lang="fr-FR" sz="3991" spc="-1">
              <a:latin typeface="Arial"/>
            </a:endParaRPr>
          </a:p>
        </p:txBody>
      </p:sp>
      <p:pic>
        <p:nvPicPr>
          <p:cNvPr id="574" name="Espace réservé du contenu 3"/>
          <p:cNvPicPr/>
          <p:nvPr/>
        </p:nvPicPr>
        <p:blipFill>
          <a:blip r:embed="rId2"/>
          <a:stretch/>
        </p:blipFill>
        <p:spPr>
          <a:xfrm>
            <a:off x="588586" y="2199003"/>
            <a:ext cx="2058833" cy="1153012"/>
          </a:xfrm>
          <a:prstGeom prst="rect">
            <a:avLst/>
          </a:prstGeom>
          <a:ln>
            <a:noFill/>
          </a:ln>
        </p:spPr>
      </p:pic>
      <p:pic>
        <p:nvPicPr>
          <p:cNvPr id="575" name="Image 5"/>
          <p:cNvPicPr/>
          <p:nvPr/>
        </p:nvPicPr>
        <p:blipFill>
          <a:blip r:embed="rId3"/>
          <a:stretch/>
        </p:blipFill>
        <p:spPr>
          <a:xfrm>
            <a:off x="6252091" y="1900544"/>
            <a:ext cx="2592073" cy="1451469"/>
          </a:xfrm>
          <a:prstGeom prst="rect">
            <a:avLst/>
          </a:prstGeom>
          <a:ln w="12600">
            <a:noFill/>
          </a:ln>
        </p:spPr>
      </p:pic>
      <p:pic>
        <p:nvPicPr>
          <p:cNvPr id="576" name="Picture 2" descr="Résultat de recherche d'images pour &quot;stockage dans les drive leclerc&quot;"/>
          <p:cNvPicPr/>
          <p:nvPr/>
        </p:nvPicPr>
        <p:blipFill>
          <a:blip r:embed="rId4"/>
          <a:stretch/>
        </p:blipFill>
        <p:spPr>
          <a:xfrm>
            <a:off x="6473158" y="3731453"/>
            <a:ext cx="1943891" cy="1943891"/>
          </a:xfrm>
          <a:prstGeom prst="rect">
            <a:avLst/>
          </a:prstGeom>
          <a:ln w="12600">
            <a:noFill/>
          </a:ln>
        </p:spPr>
      </p:pic>
      <p:pic>
        <p:nvPicPr>
          <p:cNvPr id="577" name="Image 7"/>
          <p:cNvPicPr/>
          <p:nvPr/>
        </p:nvPicPr>
        <p:blipFill>
          <a:blip r:embed="rId5"/>
          <a:stretch/>
        </p:blipFill>
        <p:spPr>
          <a:xfrm>
            <a:off x="588586" y="3934887"/>
            <a:ext cx="2375903" cy="1589596"/>
          </a:xfrm>
          <a:prstGeom prst="rect">
            <a:avLst/>
          </a:prstGeom>
          <a:ln w="12600">
            <a:noFill/>
          </a:ln>
        </p:spPr>
      </p:pic>
      <p:pic>
        <p:nvPicPr>
          <p:cNvPr id="578" name="Image 8"/>
          <p:cNvPicPr/>
          <p:nvPr/>
        </p:nvPicPr>
        <p:blipFill>
          <a:blip r:embed="rId6"/>
          <a:stretch/>
        </p:blipFill>
        <p:spPr>
          <a:xfrm>
            <a:off x="3144412" y="1920790"/>
            <a:ext cx="2854284" cy="1899155"/>
          </a:xfrm>
          <a:prstGeom prst="rect">
            <a:avLst/>
          </a:prstGeom>
          <a:ln w="12600">
            <a:noFill/>
          </a:ln>
        </p:spPr>
      </p:pic>
      <p:pic>
        <p:nvPicPr>
          <p:cNvPr id="579" name="Image 9"/>
          <p:cNvPicPr/>
          <p:nvPr/>
        </p:nvPicPr>
        <p:blipFill>
          <a:blip r:embed="rId7"/>
          <a:stretch/>
        </p:blipFill>
        <p:spPr>
          <a:xfrm>
            <a:off x="3561077" y="4051136"/>
            <a:ext cx="2315494" cy="1624209"/>
          </a:xfrm>
          <a:prstGeom prst="rect">
            <a:avLst/>
          </a:prstGeom>
          <a:ln w="12600">
            <a:noFill/>
          </a:ln>
        </p:spPr>
      </p:pic>
    </p:spTree>
    <p:extLst>
      <p:ext uri="{BB962C8B-B14F-4D97-AF65-F5344CB8AC3E}">
        <p14:creationId xmlns:p14="http://schemas.microsoft.com/office/powerpoint/2010/main" val="3948201842"/>
      </p:ext>
    </p:extLst>
  </p:cSld>
  <p:clrMapOvr>
    <a:masterClrMapping/>
  </p:clrMapOvr>
  <mc:AlternateContent xmlns:mc="http://schemas.openxmlformats.org/markup-compatibility/2006" xmlns:p14="http://schemas.microsoft.com/office/powerpoint/2010/main">
    <mc:Choice Requires="p14">
      <p:transition spd="slow" p14:dur="3000"/>
    </mc:Choice>
    <mc:Fallback xmlns="" xmlns:p15="http://schemas.microsoft.com/office/powerpoint/2012/main">
      <p:transition spd="slow"/>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0" name="TextShape 1"/>
          <p:cNvSpPr txBox="1"/>
          <p:nvPr/>
        </p:nvSpPr>
        <p:spPr>
          <a:xfrm>
            <a:off x="457316" y="1062317"/>
            <a:ext cx="8228475" cy="858473"/>
          </a:xfrm>
          <a:prstGeom prst="rect">
            <a:avLst/>
          </a:prstGeom>
          <a:noFill/>
          <a:ln w="12600">
            <a:noFill/>
          </a:ln>
        </p:spPr>
        <p:txBody>
          <a:bodyPr lIns="0" tIns="0" rIns="0" bIns="0" anchor="ctr" anchorCtr="1">
            <a:noAutofit/>
          </a:bodyPr>
          <a:lstStyle/>
          <a:p>
            <a:pPr algn="ctr"/>
            <a:endParaRPr lang="fr-FR" sz="3991" spc="-1">
              <a:latin typeface="Arial"/>
            </a:endParaRPr>
          </a:p>
        </p:txBody>
      </p:sp>
      <p:pic>
        <p:nvPicPr>
          <p:cNvPr id="581" name="Espace réservé du contenu 9"/>
          <p:cNvPicPr/>
          <p:nvPr/>
        </p:nvPicPr>
        <p:blipFill>
          <a:blip r:embed="rId3"/>
          <a:stretch/>
        </p:blipFill>
        <p:spPr>
          <a:xfrm>
            <a:off x="634627" y="1070481"/>
            <a:ext cx="3136088" cy="1201013"/>
          </a:xfrm>
          <a:prstGeom prst="rect">
            <a:avLst/>
          </a:prstGeom>
          <a:ln>
            <a:noFill/>
          </a:ln>
        </p:spPr>
      </p:pic>
      <p:pic>
        <p:nvPicPr>
          <p:cNvPr id="582" name="Image 10"/>
          <p:cNvPicPr/>
          <p:nvPr/>
        </p:nvPicPr>
        <p:blipFill>
          <a:blip r:embed="rId4"/>
          <a:stretch/>
        </p:blipFill>
        <p:spPr>
          <a:xfrm>
            <a:off x="331925" y="2487010"/>
            <a:ext cx="4390654" cy="1390080"/>
          </a:xfrm>
          <a:prstGeom prst="rect">
            <a:avLst/>
          </a:prstGeom>
          <a:ln w="12600">
            <a:noFill/>
          </a:ln>
        </p:spPr>
      </p:pic>
      <p:pic>
        <p:nvPicPr>
          <p:cNvPr id="583" name="Image 11"/>
          <p:cNvPicPr/>
          <p:nvPr/>
        </p:nvPicPr>
        <p:blipFill>
          <a:blip r:embed="rId5"/>
          <a:stretch/>
        </p:blipFill>
        <p:spPr>
          <a:xfrm>
            <a:off x="559523" y="4525924"/>
            <a:ext cx="1708130" cy="1201013"/>
          </a:xfrm>
          <a:prstGeom prst="rect">
            <a:avLst/>
          </a:prstGeom>
          <a:ln w="12600">
            <a:noFill/>
          </a:ln>
        </p:spPr>
      </p:pic>
      <p:pic>
        <p:nvPicPr>
          <p:cNvPr id="584" name="Image 12"/>
          <p:cNvPicPr/>
          <p:nvPr/>
        </p:nvPicPr>
        <p:blipFill>
          <a:blip r:embed="rId6"/>
          <a:stretch/>
        </p:blipFill>
        <p:spPr>
          <a:xfrm>
            <a:off x="2587987" y="4536047"/>
            <a:ext cx="1927565" cy="988436"/>
          </a:xfrm>
          <a:prstGeom prst="rect">
            <a:avLst/>
          </a:prstGeom>
          <a:ln w="12600">
            <a:noFill/>
          </a:ln>
        </p:spPr>
      </p:pic>
      <p:pic>
        <p:nvPicPr>
          <p:cNvPr id="585" name="Image 13"/>
          <p:cNvPicPr/>
          <p:nvPr/>
        </p:nvPicPr>
        <p:blipFill>
          <a:blip r:embed="rId7"/>
          <a:stretch/>
        </p:blipFill>
        <p:spPr>
          <a:xfrm>
            <a:off x="4417917" y="1254975"/>
            <a:ext cx="1261750" cy="1261750"/>
          </a:xfrm>
          <a:prstGeom prst="rect">
            <a:avLst/>
          </a:prstGeom>
          <a:ln w="12600">
            <a:noFill/>
          </a:ln>
        </p:spPr>
      </p:pic>
      <p:pic>
        <p:nvPicPr>
          <p:cNvPr id="586" name="Image 14"/>
          <p:cNvPicPr/>
          <p:nvPr/>
        </p:nvPicPr>
        <p:blipFill>
          <a:blip r:embed="rId8"/>
          <a:stretch/>
        </p:blipFill>
        <p:spPr>
          <a:xfrm>
            <a:off x="6479036" y="1304283"/>
            <a:ext cx="2030424" cy="1857685"/>
          </a:xfrm>
          <a:prstGeom prst="rect">
            <a:avLst/>
          </a:prstGeom>
          <a:ln w="12600">
            <a:noFill/>
          </a:ln>
        </p:spPr>
      </p:pic>
      <p:sp>
        <p:nvSpPr>
          <p:cNvPr id="587" name="CustomShape 2"/>
          <p:cNvSpPr/>
          <p:nvPr/>
        </p:nvSpPr>
        <p:spPr>
          <a:xfrm>
            <a:off x="6302705" y="3429078"/>
            <a:ext cx="2383087" cy="448339"/>
          </a:xfrm>
          <a:custGeom>
            <a:avLst/>
            <a:gdLst/>
            <a:ahLst/>
            <a:cxnLst/>
            <a:rect l="l" t="t" r="r" b="b"/>
            <a:pathLst>
              <a:path w="114744" h="21600">
                <a:moveTo>
                  <a:pt x="0" y="3600"/>
                </a:moveTo>
                <a:lnTo>
                  <a:pt x="111144" y="0"/>
                </a:lnTo>
                <a:lnTo>
                  <a:pt x="114744" y="18000"/>
                </a:lnTo>
                <a:lnTo>
                  <a:pt x="3600" y="21600"/>
                </a:lnTo>
                <a:close/>
              </a:path>
            </a:pathLst>
          </a:custGeom>
          <a:solidFill>
            <a:srgbClr val="4472C4"/>
          </a:solidFill>
          <a:ln w="12600">
            <a:solidFill>
              <a:srgbClr val="2F528F"/>
            </a:solidFill>
            <a:miter/>
          </a:ln>
        </p:spPr>
        <p:style>
          <a:lnRef idx="0">
            <a:scrgbClr r="0" g="0" b="0"/>
          </a:lnRef>
          <a:fillRef idx="0">
            <a:scrgbClr r="0" g="0" b="0"/>
          </a:fillRef>
          <a:effectRef idx="0">
            <a:scrgbClr r="0" g="0" b="0"/>
          </a:effectRef>
          <a:fontRef idx="minor"/>
        </p:style>
        <p:txBody>
          <a:bodyPr anchor="ctr" anchorCtr="1">
            <a:noAutofit/>
          </a:bodyPr>
          <a:lstStyle/>
          <a:p>
            <a:pPr algn="ctr">
              <a:lnSpc>
                <a:spcPct val="100000"/>
              </a:lnSpc>
            </a:pPr>
            <a:r>
              <a:rPr lang="fr-FR" sz="1633" spc="-1">
                <a:solidFill>
                  <a:srgbClr val="FFFFFF"/>
                </a:solidFill>
                <a:latin typeface="Calibri"/>
              </a:rPr>
              <a:t>Système antivol</a:t>
            </a:r>
            <a:endParaRPr lang="fr-FR" sz="1633" spc="-1">
              <a:latin typeface="Arial"/>
            </a:endParaRPr>
          </a:p>
        </p:txBody>
      </p:sp>
      <p:pic>
        <p:nvPicPr>
          <p:cNvPr id="588" name="Image 16"/>
          <p:cNvPicPr/>
          <p:nvPr/>
        </p:nvPicPr>
        <p:blipFill>
          <a:blip r:embed="rId9"/>
          <a:stretch/>
        </p:blipFill>
        <p:spPr>
          <a:xfrm>
            <a:off x="5397862" y="4144199"/>
            <a:ext cx="1069745" cy="1055703"/>
          </a:xfrm>
          <a:prstGeom prst="rect">
            <a:avLst/>
          </a:prstGeom>
          <a:ln w="12600">
            <a:noFill/>
          </a:ln>
        </p:spPr>
      </p:pic>
      <p:pic>
        <p:nvPicPr>
          <p:cNvPr id="589" name="Image 17"/>
          <p:cNvPicPr/>
          <p:nvPr/>
        </p:nvPicPr>
        <p:blipFill>
          <a:blip r:embed="rId10"/>
          <a:stretch/>
        </p:blipFill>
        <p:spPr>
          <a:xfrm>
            <a:off x="6898313" y="4336858"/>
            <a:ext cx="1787479" cy="988436"/>
          </a:xfrm>
          <a:prstGeom prst="rect">
            <a:avLst/>
          </a:prstGeom>
          <a:ln w="12600">
            <a:noFill/>
          </a:ln>
        </p:spPr>
      </p:pic>
      <p:sp>
        <p:nvSpPr>
          <p:cNvPr id="590" name="CustomShape 3"/>
          <p:cNvSpPr/>
          <p:nvPr/>
        </p:nvSpPr>
        <p:spPr>
          <a:xfrm>
            <a:off x="752835" y="3998236"/>
            <a:ext cx="3665082" cy="445400"/>
          </a:xfrm>
          <a:custGeom>
            <a:avLst/>
            <a:gdLst/>
            <a:ahLst/>
            <a:cxnLst/>
            <a:rect l="l" t="t" r="r" b="b"/>
            <a:pathLst>
              <a:path w="177626" h="21600">
                <a:moveTo>
                  <a:pt x="0" y="3600"/>
                </a:moveTo>
                <a:lnTo>
                  <a:pt x="174026" y="0"/>
                </a:lnTo>
                <a:lnTo>
                  <a:pt x="177626" y="18000"/>
                </a:lnTo>
                <a:lnTo>
                  <a:pt x="3600" y="21600"/>
                </a:lnTo>
                <a:close/>
              </a:path>
            </a:pathLst>
          </a:custGeom>
          <a:solidFill>
            <a:srgbClr val="92D050"/>
          </a:solidFill>
          <a:ln w="12600">
            <a:solidFill>
              <a:srgbClr val="2F528F"/>
            </a:solidFill>
            <a:miter/>
          </a:ln>
        </p:spPr>
        <p:style>
          <a:lnRef idx="0">
            <a:scrgbClr r="0" g="0" b="0"/>
          </a:lnRef>
          <a:fillRef idx="0">
            <a:scrgbClr r="0" g="0" b="0"/>
          </a:fillRef>
          <a:effectRef idx="0">
            <a:scrgbClr r="0" g="0" b="0"/>
          </a:effectRef>
          <a:fontRef idx="minor"/>
        </p:style>
        <p:txBody>
          <a:bodyPr anchor="ctr" anchorCtr="1">
            <a:noAutofit/>
          </a:bodyPr>
          <a:lstStyle/>
          <a:p>
            <a:pPr algn="ctr">
              <a:lnSpc>
                <a:spcPct val="100000"/>
              </a:lnSpc>
            </a:pPr>
            <a:r>
              <a:rPr lang="fr-FR" sz="1633" b="1" spc="-1">
                <a:solidFill>
                  <a:srgbClr val="FFFFFF"/>
                </a:solidFill>
                <a:latin typeface="Calibri"/>
              </a:rPr>
              <a:t>Réglementation et développement durable</a:t>
            </a:r>
            <a:endParaRPr lang="fr-FR" sz="1633" spc="-1">
              <a:latin typeface="Arial"/>
            </a:endParaRPr>
          </a:p>
        </p:txBody>
      </p:sp>
    </p:spTree>
    <p:extLst>
      <p:ext uri="{BB962C8B-B14F-4D97-AF65-F5344CB8AC3E}">
        <p14:creationId xmlns:p14="http://schemas.microsoft.com/office/powerpoint/2010/main" val="1413773121"/>
      </p:ext>
    </p:extLst>
  </p:cSld>
  <p:clrMapOvr>
    <a:masterClrMapping/>
  </p:clrMapOvr>
  <mc:AlternateContent xmlns:mc="http://schemas.openxmlformats.org/markup-compatibility/2006" xmlns:p14="http://schemas.microsoft.com/office/powerpoint/2010/main">
    <mc:Choice Requires="p14">
      <p:transition spd="slow" p14:dur="3000"/>
    </mc:Choice>
    <mc:Fallback xmlns="" xmlns:p15="http://schemas.microsoft.com/office/powerpoint/2012/main">
      <p:transition spd="slow"/>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8847" y="1711910"/>
            <a:ext cx="6400338" cy="4200665"/>
          </a:xfrm>
          <a:prstGeom prst="rect">
            <a:avLst/>
          </a:prstGeom>
        </p:spPr>
      </p:pic>
      <p:sp>
        <p:nvSpPr>
          <p:cNvPr id="3" name="Rectangle 2"/>
          <p:cNvSpPr/>
          <p:nvPr/>
        </p:nvSpPr>
        <p:spPr>
          <a:xfrm>
            <a:off x="1239742" y="1052628"/>
            <a:ext cx="7058343" cy="507831"/>
          </a:xfrm>
          <a:prstGeom prst="rect">
            <a:avLst/>
          </a:prstGeom>
        </p:spPr>
        <p:txBody>
          <a:bodyPr wrap="none">
            <a:spAutoFit/>
          </a:bodyPr>
          <a:lstStyle/>
          <a:p>
            <a:r>
              <a:rPr lang="fr-FR" sz="2700" b="1" dirty="0">
                <a:solidFill>
                  <a:srgbClr val="760000"/>
                </a:solidFill>
                <a:latin typeface="Amiri" panose="00000500000000000000" pitchFamily="2" charset="-78"/>
                <a:ea typeface="Amiri" panose="00000500000000000000" pitchFamily="2" charset="-78"/>
                <a:cs typeface="Amiri" panose="00000500000000000000" pitchFamily="2" charset="-78"/>
              </a:rPr>
              <a:t>Préparer</a:t>
            </a:r>
            <a:r>
              <a:rPr lang="fr-FR" sz="1350" b="1" dirty="0"/>
              <a:t> </a:t>
            </a:r>
            <a:r>
              <a:rPr lang="fr-FR" sz="2700" b="1" dirty="0">
                <a:solidFill>
                  <a:srgbClr val="760000"/>
                </a:solidFill>
                <a:latin typeface="Amiri" panose="00000500000000000000" pitchFamily="2" charset="-78"/>
                <a:ea typeface="Amiri" panose="00000500000000000000" pitchFamily="2" charset="-78"/>
                <a:cs typeface="Amiri" panose="00000500000000000000" pitchFamily="2" charset="-78"/>
              </a:rPr>
              <a:t>les commandes destinées aux clients </a:t>
            </a:r>
          </a:p>
        </p:txBody>
      </p:sp>
    </p:spTree>
    <p:extLst>
      <p:ext uri="{BB962C8B-B14F-4D97-AF65-F5344CB8AC3E}">
        <p14:creationId xmlns:p14="http://schemas.microsoft.com/office/powerpoint/2010/main" val="308371017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p:cNvSpPr txBox="1"/>
          <p:nvPr/>
        </p:nvSpPr>
        <p:spPr>
          <a:xfrm>
            <a:off x="355147" y="2666928"/>
            <a:ext cx="3487783" cy="1754326"/>
          </a:xfrm>
          <a:prstGeom prst="rect">
            <a:avLst/>
          </a:prstGeom>
          <a:noFill/>
        </p:spPr>
        <p:txBody>
          <a:bodyPr wrap="square" rtlCol="0">
            <a:spAutoFit/>
          </a:bodyPr>
          <a:lstStyle/>
          <a:p>
            <a:r>
              <a:rPr lang="fr-FR" sz="1350" b="1" dirty="0"/>
              <a:t>Préparation des commandes destinées aux clients</a:t>
            </a:r>
          </a:p>
          <a:p>
            <a:endParaRPr lang="fr-FR" sz="1350" b="1" dirty="0"/>
          </a:p>
          <a:p>
            <a:r>
              <a:rPr lang="fr-FR" sz="1350" b="1" dirty="0"/>
              <a:t>Gestion des colis livrés pour les clients : réception et retours</a:t>
            </a:r>
          </a:p>
          <a:p>
            <a:endParaRPr lang="fr-FR" sz="1350" b="1" dirty="0"/>
          </a:p>
          <a:p>
            <a:r>
              <a:rPr lang="fr-FR" sz="1350" b="1" dirty="0"/>
              <a:t>Tri et évacuation des déchets</a:t>
            </a:r>
            <a:endParaRPr lang="fr-FR" sz="1350" dirty="0"/>
          </a:p>
          <a:p>
            <a:r>
              <a:rPr lang="fr-FR" sz="1350" dirty="0"/>
              <a:t> </a:t>
            </a:r>
          </a:p>
        </p:txBody>
      </p:sp>
      <p:sp>
        <p:nvSpPr>
          <p:cNvPr id="7" name="ZoneTexte 6"/>
          <p:cNvSpPr txBox="1"/>
          <p:nvPr/>
        </p:nvSpPr>
        <p:spPr>
          <a:xfrm>
            <a:off x="333103" y="901548"/>
            <a:ext cx="3438797" cy="323165"/>
          </a:xfrm>
          <a:prstGeom prst="rect">
            <a:avLst/>
          </a:prstGeom>
          <a:solidFill>
            <a:schemeClr val="accent2">
              <a:lumMod val="75000"/>
            </a:schemeClr>
          </a:solidFill>
        </p:spPr>
        <p:txBody>
          <a:bodyPr wrap="square" rtlCol="0">
            <a:spAutoFit/>
          </a:bodyPr>
          <a:lstStyle/>
          <a:p>
            <a:pPr algn="ctr"/>
            <a:r>
              <a:rPr lang="fr-FR" sz="1500" b="1" dirty="0">
                <a:solidFill>
                  <a:schemeClr val="bg1"/>
                </a:solidFill>
              </a:rPr>
              <a:t>Référentiel des Activités Professionnelles</a:t>
            </a:r>
          </a:p>
        </p:txBody>
      </p:sp>
      <p:sp>
        <p:nvSpPr>
          <p:cNvPr id="8" name="ZoneTexte 7"/>
          <p:cNvSpPr txBox="1"/>
          <p:nvPr/>
        </p:nvSpPr>
        <p:spPr>
          <a:xfrm>
            <a:off x="4105004" y="901548"/>
            <a:ext cx="4379321" cy="323165"/>
          </a:xfrm>
          <a:prstGeom prst="rect">
            <a:avLst/>
          </a:prstGeom>
          <a:solidFill>
            <a:schemeClr val="accent1">
              <a:lumMod val="75000"/>
            </a:schemeClr>
          </a:solidFill>
        </p:spPr>
        <p:txBody>
          <a:bodyPr wrap="square" rtlCol="0">
            <a:spAutoFit/>
          </a:bodyPr>
          <a:lstStyle/>
          <a:p>
            <a:pPr algn="ctr"/>
            <a:r>
              <a:rPr lang="fr-FR" sz="1500" b="1" dirty="0">
                <a:solidFill>
                  <a:schemeClr val="bg1"/>
                </a:solidFill>
              </a:rPr>
              <a:t>Référentiel de compétences</a:t>
            </a:r>
          </a:p>
        </p:txBody>
      </p:sp>
      <p:sp>
        <p:nvSpPr>
          <p:cNvPr id="11" name="ZoneTexte 10"/>
          <p:cNvSpPr txBox="1"/>
          <p:nvPr/>
        </p:nvSpPr>
        <p:spPr>
          <a:xfrm>
            <a:off x="333103" y="1314852"/>
            <a:ext cx="3438797" cy="323165"/>
          </a:xfrm>
          <a:prstGeom prst="rect">
            <a:avLst/>
          </a:prstGeom>
          <a:solidFill>
            <a:schemeClr val="accent2">
              <a:lumMod val="40000"/>
              <a:lumOff val="60000"/>
            </a:schemeClr>
          </a:solidFill>
        </p:spPr>
        <p:txBody>
          <a:bodyPr wrap="square" rtlCol="0">
            <a:spAutoFit/>
          </a:bodyPr>
          <a:lstStyle/>
          <a:p>
            <a:pPr algn="ctr"/>
            <a:r>
              <a:rPr lang="fr-FR" sz="1500" b="1" dirty="0">
                <a:solidFill>
                  <a:schemeClr val="bg1"/>
                </a:solidFill>
              </a:rPr>
              <a:t>Tâches</a:t>
            </a:r>
          </a:p>
        </p:txBody>
      </p:sp>
      <p:cxnSp>
        <p:nvCxnSpPr>
          <p:cNvPr id="13" name="Connecteur droit 12"/>
          <p:cNvCxnSpPr/>
          <p:nvPr/>
        </p:nvCxnSpPr>
        <p:spPr>
          <a:xfrm>
            <a:off x="3913959" y="1051589"/>
            <a:ext cx="29391" cy="4766100"/>
          </a:xfrm>
          <a:prstGeom prst="line">
            <a:avLst/>
          </a:prstGeom>
          <a:ln w="9525" cap="flat" cmpd="sng" algn="ctr">
            <a:solidFill>
              <a:schemeClr val="accent4"/>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2" name="ZoneTexte 11"/>
          <p:cNvSpPr txBox="1"/>
          <p:nvPr/>
        </p:nvSpPr>
        <p:spPr>
          <a:xfrm>
            <a:off x="4056018" y="901548"/>
            <a:ext cx="4859383" cy="323165"/>
          </a:xfrm>
          <a:prstGeom prst="rect">
            <a:avLst/>
          </a:prstGeom>
          <a:solidFill>
            <a:schemeClr val="accent1">
              <a:lumMod val="75000"/>
            </a:schemeClr>
          </a:solidFill>
        </p:spPr>
        <p:txBody>
          <a:bodyPr wrap="square" rtlCol="0">
            <a:spAutoFit/>
          </a:bodyPr>
          <a:lstStyle/>
          <a:p>
            <a:pPr algn="ctr"/>
            <a:r>
              <a:rPr lang="fr-FR" sz="1500" b="1" dirty="0">
                <a:solidFill>
                  <a:schemeClr val="bg1"/>
                </a:solidFill>
              </a:rPr>
              <a:t>Référentiel de Compétences</a:t>
            </a:r>
          </a:p>
        </p:txBody>
      </p:sp>
      <p:sp>
        <p:nvSpPr>
          <p:cNvPr id="14" name="ZoneTexte 13"/>
          <p:cNvSpPr txBox="1"/>
          <p:nvPr/>
        </p:nvSpPr>
        <p:spPr>
          <a:xfrm>
            <a:off x="4064183" y="1269949"/>
            <a:ext cx="2096589" cy="323165"/>
          </a:xfrm>
          <a:prstGeom prst="rect">
            <a:avLst/>
          </a:prstGeom>
          <a:solidFill>
            <a:schemeClr val="accent1">
              <a:lumMod val="60000"/>
              <a:lumOff val="40000"/>
            </a:schemeClr>
          </a:solidFill>
        </p:spPr>
        <p:txBody>
          <a:bodyPr wrap="square" rtlCol="0">
            <a:spAutoFit/>
          </a:bodyPr>
          <a:lstStyle/>
          <a:p>
            <a:pPr algn="ctr"/>
            <a:r>
              <a:rPr lang="fr-FR" sz="1500" b="1" dirty="0">
                <a:solidFill>
                  <a:schemeClr val="bg1"/>
                </a:solidFill>
              </a:rPr>
              <a:t>Compétences détaillées</a:t>
            </a:r>
          </a:p>
        </p:txBody>
      </p:sp>
      <p:sp>
        <p:nvSpPr>
          <p:cNvPr id="15" name="ZoneTexte 14"/>
          <p:cNvSpPr txBox="1"/>
          <p:nvPr/>
        </p:nvSpPr>
        <p:spPr>
          <a:xfrm>
            <a:off x="6510202" y="1266623"/>
            <a:ext cx="2096589" cy="323165"/>
          </a:xfrm>
          <a:prstGeom prst="rect">
            <a:avLst/>
          </a:prstGeom>
          <a:solidFill>
            <a:schemeClr val="accent1">
              <a:lumMod val="60000"/>
              <a:lumOff val="40000"/>
            </a:schemeClr>
          </a:solidFill>
        </p:spPr>
        <p:txBody>
          <a:bodyPr wrap="square" rtlCol="0">
            <a:spAutoFit/>
          </a:bodyPr>
          <a:lstStyle/>
          <a:p>
            <a:pPr algn="ctr"/>
            <a:r>
              <a:rPr lang="fr-FR" sz="1500" b="1" dirty="0">
                <a:solidFill>
                  <a:schemeClr val="bg1"/>
                </a:solidFill>
              </a:rPr>
              <a:t>Savoirs associés</a:t>
            </a:r>
          </a:p>
        </p:txBody>
      </p:sp>
      <p:sp>
        <p:nvSpPr>
          <p:cNvPr id="16" name="ZoneTexte 15"/>
          <p:cNvSpPr txBox="1"/>
          <p:nvPr/>
        </p:nvSpPr>
        <p:spPr>
          <a:xfrm>
            <a:off x="7636872" y="1566706"/>
            <a:ext cx="1319349" cy="276999"/>
          </a:xfrm>
          <a:prstGeom prst="rect">
            <a:avLst/>
          </a:prstGeom>
          <a:solidFill>
            <a:schemeClr val="accent1">
              <a:lumMod val="20000"/>
              <a:lumOff val="80000"/>
            </a:schemeClr>
          </a:solidFill>
        </p:spPr>
        <p:txBody>
          <a:bodyPr wrap="square" rtlCol="0">
            <a:spAutoFit/>
          </a:bodyPr>
          <a:lstStyle/>
          <a:p>
            <a:pPr algn="ctr"/>
            <a:r>
              <a:rPr lang="fr-FR" sz="1200" b="1" dirty="0">
                <a:solidFill>
                  <a:schemeClr val="bg1"/>
                </a:solidFill>
              </a:rPr>
              <a:t>Limites de savoirs</a:t>
            </a:r>
          </a:p>
        </p:txBody>
      </p:sp>
      <p:sp>
        <p:nvSpPr>
          <p:cNvPr id="2" name="Rectangle 1">
            <a:extLst>
              <a:ext uri="{FF2B5EF4-FFF2-40B4-BE49-F238E27FC236}">
                <a16:creationId xmlns:a16="http://schemas.microsoft.com/office/drawing/2014/main" id="{8C20C9F1-D8A7-492E-80C1-A70975965FD0}"/>
              </a:ext>
            </a:extLst>
          </p:cNvPr>
          <p:cNvSpPr/>
          <p:nvPr/>
        </p:nvSpPr>
        <p:spPr>
          <a:xfrm>
            <a:off x="4033311" y="1690679"/>
            <a:ext cx="1917799" cy="4039567"/>
          </a:xfrm>
          <a:prstGeom prst="rect">
            <a:avLst/>
          </a:prstGeom>
        </p:spPr>
        <p:txBody>
          <a:bodyPr wrap="square">
            <a:spAutoFit/>
          </a:bodyPr>
          <a:lstStyle/>
          <a:p>
            <a:r>
              <a:rPr lang="fr-FR" sz="1350" b="1" dirty="0"/>
              <a:t>Préparer les commandes destinées aux clients </a:t>
            </a:r>
            <a:endParaRPr lang="fr-FR" sz="1350" dirty="0"/>
          </a:p>
          <a:p>
            <a:r>
              <a:rPr lang="fr-FR" sz="1350" dirty="0"/>
              <a:t> </a:t>
            </a:r>
          </a:p>
          <a:p>
            <a:r>
              <a:rPr lang="fr-FR" sz="1350" dirty="0"/>
              <a:t>Prélever et rassembler les produits commandés</a:t>
            </a:r>
          </a:p>
          <a:p>
            <a:r>
              <a:rPr lang="fr-FR" sz="1350" dirty="0"/>
              <a:t> </a:t>
            </a:r>
          </a:p>
          <a:p>
            <a:r>
              <a:rPr lang="fr-FR" sz="1350" dirty="0"/>
              <a:t>Reconditionner et stocker les produits selon leur spécificité</a:t>
            </a:r>
          </a:p>
          <a:p>
            <a:r>
              <a:rPr lang="fr-FR" sz="1350" dirty="0"/>
              <a:t> </a:t>
            </a:r>
          </a:p>
          <a:p>
            <a:r>
              <a:rPr lang="fr-FR" sz="1350" dirty="0"/>
              <a:t>Vérifier l’adéquation entre la commande et la préparation</a:t>
            </a:r>
          </a:p>
          <a:p>
            <a:r>
              <a:rPr lang="fr-FR" sz="1350" dirty="0"/>
              <a:t> </a:t>
            </a:r>
          </a:p>
          <a:p>
            <a:r>
              <a:rPr lang="fr-FR" sz="1350" dirty="0"/>
              <a:t>Enregistrer et entreposer les colis destinés aux clients ou retournés</a:t>
            </a:r>
          </a:p>
        </p:txBody>
      </p:sp>
      <p:sp>
        <p:nvSpPr>
          <p:cNvPr id="4" name="Rectangle 3"/>
          <p:cNvSpPr/>
          <p:nvPr/>
        </p:nvSpPr>
        <p:spPr>
          <a:xfrm>
            <a:off x="6482573" y="2544678"/>
            <a:ext cx="2124219" cy="2793072"/>
          </a:xfrm>
          <a:prstGeom prst="rect">
            <a:avLst/>
          </a:prstGeom>
        </p:spPr>
        <p:txBody>
          <a:bodyPr wrap="square">
            <a:spAutoFit/>
          </a:bodyPr>
          <a:lstStyle/>
          <a:p>
            <a:r>
              <a:rPr lang="fr-FR" sz="1350" b="1" dirty="0">
                <a:ea typeface="MS Mincho" panose="02020609040205080304" pitchFamily="49" charset="-128"/>
              </a:rPr>
              <a:t>Les différents modes de préparation des commandes </a:t>
            </a:r>
            <a:r>
              <a:rPr lang="fr-FR" sz="1350" b="1" dirty="0" err="1">
                <a:ea typeface="MS Mincho" panose="02020609040205080304" pitchFamily="49" charset="-128"/>
              </a:rPr>
              <a:t>omnicanales</a:t>
            </a:r>
            <a:endParaRPr lang="fr-FR" sz="1350" b="1" dirty="0">
              <a:ea typeface="MS Mincho" panose="02020609040205080304" pitchFamily="49" charset="-128"/>
            </a:endParaRPr>
          </a:p>
          <a:p>
            <a:r>
              <a:rPr lang="fr-FR" sz="1350" dirty="0">
                <a:ea typeface="MS Mincho" panose="02020609040205080304" pitchFamily="49" charset="-128"/>
              </a:rPr>
              <a:t> </a:t>
            </a:r>
            <a:r>
              <a:rPr lang="en-US" sz="1350" dirty="0"/>
              <a:t>Le click and collect, le picking, le ship from store…</a:t>
            </a:r>
            <a:endParaRPr lang="fr-FR" sz="1350" dirty="0"/>
          </a:p>
          <a:p>
            <a:endParaRPr lang="fr-FR" sz="1350" dirty="0">
              <a:ea typeface="MS Mincho" panose="02020609040205080304" pitchFamily="49" charset="-128"/>
            </a:endParaRPr>
          </a:p>
          <a:p>
            <a:r>
              <a:rPr lang="fr-FR" sz="1350" b="1" i="1" dirty="0">
                <a:ea typeface="MS Mincho" panose="02020609040205080304" pitchFamily="49" charset="-128"/>
              </a:rPr>
              <a:t>Le conditionnement et l’emballage </a:t>
            </a:r>
          </a:p>
          <a:p>
            <a:pPr lvl="0"/>
            <a:r>
              <a:rPr lang="fr-FR" sz="1350" i="1" dirty="0"/>
              <a:t>Les fonctions et la nature du conditionnement, de l’emballage </a:t>
            </a:r>
            <a:endParaRPr lang="fr-FR" sz="1350" dirty="0"/>
          </a:p>
          <a:p>
            <a:pPr lvl="0"/>
            <a:r>
              <a:rPr lang="fr-FR" sz="1350" i="1" dirty="0"/>
              <a:t>Les règles d’hygiène et de sécurité</a:t>
            </a:r>
            <a:endParaRPr lang="fr-FR" sz="1350" dirty="0"/>
          </a:p>
        </p:txBody>
      </p:sp>
    </p:spTree>
    <p:extLst>
      <p:ext uri="{BB962C8B-B14F-4D97-AF65-F5344CB8AC3E}">
        <p14:creationId xmlns:p14="http://schemas.microsoft.com/office/powerpoint/2010/main" val="274633669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0242" name="Imag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2537" y="941785"/>
            <a:ext cx="6748463" cy="503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2" name="Tableau 11"/>
          <p:cNvGraphicFramePr>
            <a:graphicFrameLocks noGrp="1"/>
          </p:cNvGraphicFramePr>
          <p:nvPr/>
        </p:nvGraphicFramePr>
        <p:xfrm>
          <a:off x="1223963" y="1376363"/>
          <a:ext cx="6534151" cy="4354271"/>
        </p:xfrm>
        <a:graphic>
          <a:graphicData uri="http://schemas.openxmlformats.org/drawingml/2006/table">
            <a:tbl>
              <a:tblPr firstRow="1" bandRow="1">
                <a:tableStyleId>{5C22544A-7EE6-4342-B048-85BDC9FD1C3A}</a:tableStyleId>
              </a:tblPr>
              <a:tblGrid>
                <a:gridCol w="3456050">
                  <a:extLst>
                    <a:ext uri="{9D8B030D-6E8A-4147-A177-3AD203B41FA5}">
                      <a16:colId xmlns:a16="http://schemas.microsoft.com/office/drawing/2014/main" val="20000"/>
                    </a:ext>
                  </a:extLst>
                </a:gridCol>
                <a:gridCol w="3078101">
                  <a:extLst>
                    <a:ext uri="{9D8B030D-6E8A-4147-A177-3AD203B41FA5}">
                      <a16:colId xmlns:a16="http://schemas.microsoft.com/office/drawing/2014/main" val="20001"/>
                    </a:ext>
                  </a:extLst>
                </a:gridCol>
              </a:tblGrid>
              <a:tr h="411452">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1900" dirty="0"/>
                        <a:t>Le drive</a:t>
                      </a:r>
                      <a:endParaRPr lang="fr-FR" sz="1400" dirty="0"/>
                    </a:p>
                    <a:p>
                      <a:pPr marL="0" marR="0" indent="0" algn="ctr" defTabSz="914400" rtl="0" eaLnBrk="1" fontAlgn="auto" latinLnBrk="0" hangingPunct="1">
                        <a:lnSpc>
                          <a:spcPct val="100000"/>
                        </a:lnSpc>
                        <a:spcBef>
                          <a:spcPts val="0"/>
                        </a:spcBef>
                        <a:spcAft>
                          <a:spcPts val="0"/>
                        </a:spcAft>
                        <a:buClrTx/>
                        <a:buSzTx/>
                        <a:buFontTx/>
                        <a:buNone/>
                        <a:tabLst/>
                        <a:defRPr/>
                      </a:pPr>
                      <a:endParaRPr lang="fr-FR" sz="400" dirty="0"/>
                    </a:p>
                  </a:txBody>
                  <a:tcPr marL="68574" marR="68574" marT="34276" marB="34276"/>
                </a:tc>
                <a:tc hMerge="1">
                  <a:txBody>
                    <a:bodyPr/>
                    <a:lstStyle/>
                    <a:p>
                      <a:endParaRPr lang="fr-FR"/>
                    </a:p>
                  </a:txBody>
                  <a:tcPr/>
                </a:tc>
                <a:extLst>
                  <a:ext uri="{0D108BD9-81ED-4DB2-BD59-A6C34878D82A}">
                    <a16:rowId xmlns:a16="http://schemas.microsoft.com/office/drawing/2014/main" val="10000"/>
                  </a:ext>
                </a:extLst>
              </a:tr>
              <a:tr h="1508732">
                <a:tc gridSpan="2">
                  <a:txBody>
                    <a:bodyPr/>
                    <a:lstStyle/>
                    <a:p>
                      <a:pPr algn="just"/>
                      <a:r>
                        <a:rPr lang="fr-FR" sz="1400" dirty="0"/>
                        <a:t>21 juin 2000 : Ouverture de Volume Express, le premier drive de l’histoire, dans le centre commercial Auchan Leers (Nord).</a:t>
                      </a:r>
                    </a:p>
                    <a:p>
                      <a:pPr marL="0" marR="0" indent="0" algn="just" defTabSz="914400" rtl="0" eaLnBrk="1" fontAlgn="auto" latinLnBrk="0" hangingPunct="1">
                        <a:lnSpc>
                          <a:spcPct val="100000"/>
                        </a:lnSpc>
                        <a:spcBef>
                          <a:spcPts val="0"/>
                        </a:spcBef>
                        <a:spcAft>
                          <a:spcPts val="0"/>
                        </a:spcAft>
                        <a:buClrTx/>
                        <a:buSzTx/>
                        <a:buFontTx/>
                        <a:buNone/>
                        <a:tabLst/>
                        <a:defRPr/>
                      </a:pPr>
                      <a:r>
                        <a:rPr lang="fr-FR" sz="1400" dirty="0"/>
                        <a:t>Rarement un mode de distribution aura eu une progression aussi rapide que le drive ! Les derniers chiffres Nielsen dévoilés en partenariat avec la FEVAD, confirment son dynamisme.</a:t>
                      </a:r>
                    </a:p>
                    <a:p>
                      <a:pPr algn="just"/>
                      <a:r>
                        <a:rPr lang="fr-FR" sz="1400" dirty="0"/>
                        <a:t>Ce sont désormais </a:t>
                      </a:r>
                      <a:r>
                        <a:rPr lang="fr-FR" sz="1400" b="1" dirty="0">
                          <a:solidFill>
                            <a:srgbClr val="FF0000"/>
                          </a:solidFill>
                        </a:rPr>
                        <a:t>5113* drives </a:t>
                      </a:r>
                      <a:r>
                        <a:rPr lang="fr-FR" sz="1400" dirty="0"/>
                        <a:t>qui ont été recensés en mai 2019. Sur la dernière année, le drive a </a:t>
                      </a:r>
                      <a:r>
                        <a:rPr lang="fr-FR" sz="1400" b="1" dirty="0">
                          <a:solidFill>
                            <a:srgbClr val="FF0000"/>
                          </a:solidFill>
                        </a:rPr>
                        <a:t>représenté 5,7% </a:t>
                      </a:r>
                      <a:r>
                        <a:rPr lang="fr-FR" sz="1400" dirty="0"/>
                        <a:t>des ventes de grande consommation françaises, avec une </a:t>
                      </a:r>
                      <a:r>
                        <a:rPr lang="fr-FR" sz="1400" b="1" dirty="0">
                          <a:solidFill>
                            <a:srgbClr val="FF0000"/>
                          </a:solidFill>
                        </a:rPr>
                        <a:t>hausse de 6.6% de son chiffre d’affaires</a:t>
                      </a:r>
                      <a:r>
                        <a:rPr lang="fr-FR" sz="1400" dirty="0"/>
                        <a:t>.</a:t>
                      </a:r>
                    </a:p>
                  </a:txBody>
                  <a:tcPr marL="68574" marR="68574" marT="34276" marB="34276"/>
                </a:tc>
                <a:tc hMerge="1">
                  <a:txBody>
                    <a:bodyPr/>
                    <a:lstStyle/>
                    <a:p>
                      <a:endParaRPr lang="fr-FR" dirty="0"/>
                    </a:p>
                  </a:txBody>
                  <a:tcPr/>
                </a:tc>
                <a:extLst>
                  <a:ext uri="{0D108BD9-81ED-4DB2-BD59-A6C34878D82A}">
                    <a16:rowId xmlns:a16="http://schemas.microsoft.com/office/drawing/2014/main" val="10001"/>
                  </a:ext>
                </a:extLst>
              </a:tr>
              <a:tr h="891512">
                <a:tc>
                  <a:txBody>
                    <a:bodyPr/>
                    <a:lstStyle/>
                    <a:p>
                      <a:endParaRPr lang="fr-FR" sz="1400" dirty="0"/>
                    </a:p>
                    <a:p>
                      <a:endParaRPr lang="fr-FR" sz="1400" dirty="0"/>
                    </a:p>
                    <a:p>
                      <a:endParaRPr lang="fr-FR" sz="1400" dirty="0"/>
                    </a:p>
                    <a:p>
                      <a:endParaRPr lang="fr-FR" sz="1400" dirty="0"/>
                    </a:p>
                  </a:txBody>
                  <a:tcPr marL="68574" marR="68574" marT="34276" marB="34276"/>
                </a:tc>
                <a:tc>
                  <a:txBody>
                    <a:bodyPr/>
                    <a:lstStyle/>
                    <a:p>
                      <a:endParaRPr lang="fr-FR" sz="1400" dirty="0"/>
                    </a:p>
                  </a:txBody>
                  <a:tcPr marL="68574" marR="68574" marT="34276" marB="34276"/>
                </a:tc>
                <a:extLst>
                  <a:ext uri="{0D108BD9-81ED-4DB2-BD59-A6C34878D82A}">
                    <a16:rowId xmlns:a16="http://schemas.microsoft.com/office/drawing/2014/main" val="10002"/>
                  </a:ext>
                </a:extLst>
              </a:tr>
              <a:tr h="285303">
                <a:tc>
                  <a:txBody>
                    <a:bodyPr/>
                    <a:lstStyle/>
                    <a:p>
                      <a:pPr algn="ctr"/>
                      <a:r>
                        <a:rPr lang="fr-FR" sz="1400" dirty="0"/>
                        <a:t>3720 (click et drive**)</a:t>
                      </a:r>
                    </a:p>
                  </a:txBody>
                  <a:tcPr marL="68574" marR="68574" marT="34276" marB="34276"/>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1400" dirty="0"/>
                        <a:t>104 (drive piéton)</a:t>
                      </a:r>
                    </a:p>
                  </a:txBody>
                  <a:tcPr marL="68574" marR="68574" marT="34276" marB="34276"/>
                </a:tc>
                <a:extLst>
                  <a:ext uri="{0D108BD9-81ED-4DB2-BD59-A6C34878D82A}">
                    <a16:rowId xmlns:a16="http://schemas.microsoft.com/office/drawing/2014/main" val="10003"/>
                  </a:ext>
                </a:extLst>
              </a:tr>
              <a:tr h="914372">
                <a:tc>
                  <a:txBody>
                    <a:bodyPr/>
                    <a:lstStyle/>
                    <a:p>
                      <a:r>
                        <a:rPr lang="fr-FR" sz="1400" dirty="0"/>
                        <a:t>Espaces dédiés au drive (avec des pistes pour les véhicules et des bornes de retrait) créés par les distributeurs</a:t>
                      </a:r>
                    </a:p>
                  </a:txBody>
                  <a:tcPr marL="68574" marR="68574" marT="34276" marB="34276"/>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400" dirty="0"/>
                        <a:t>76 drives piétons à l’intérieur d’un magasin existant et 28 drives piétons en tant qu'emplacements dédiés</a:t>
                      </a:r>
                    </a:p>
                    <a:p>
                      <a:pPr marL="0" marR="0" indent="0" algn="l" defTabSz="914400" rtl="0" eaLnBrk="1" fontAlgn="auto" latinLnBrk="0" hangingPunct="1">
                        <a:lnSpc>
                          <a:spcPct val="100000"/>
                        </a:lnSpc>
                        <a:spcBef>
                          <a:spcPts val="0"/>
                        </a:spcBef>
                        <a:spcAft>
                          <a:spcPts val="0"/>
                        </a:spcAft>
                        <a:buClrTx/>
                        <a:buSzTx/>
                        <a:buFontTx/>
                        <a:buNone/>
                        <a:tabLst/>
                        <a:defRPr/>
                      </a:pPr>
                      <a:r>
                        <a:rPr lang="fr-FR" sz="800" dirty="0"/>
                        <a:t>( le groupe Leclerc en promet 80 dans les quatre ans à venir, à Paris,</a:t>
                      </a:r>
                      <a:r>
                        <a:rPr lang="fr-FR" sz="800" baseline="0" dirty="0"/>
                        <a:t>/LSA 13/03/2019)</a:t>
                      </a:r>
                      <a:endParaRPr lang="fr-FR" sz="800" dirty="0"/>
                    </a:p>
                  </a:txBody>
                  <a:tcPr marL="68574" marR="68574" marT="34276" marB="34276"/>
                </a:tc>
                <a:extLst>
                  <a:ext uri="{0D108BD9-81ED-4DB2-BD59-A6C34878D82A}">
                    <a16:rowId xmlns:a16="http://schemas.microsoft.com/office/drawing/2014/main" val="10004"/>
                  </a:ext>
                </a:extLst>
              </a:tr>
            </a:tbl>
          </a:graphicData>
        </a:graphic>
      </p:graphicFrame>
      <p:pic>
        <p:nvPicPr>
          <p:cNvPr id="10261" name="Image 3"/>
          <p:cNvPicPr>
            <a:picLocks noChangeAspect="1" noChangeArrowheads="1"/>
          </p:cNvPicPr>
          <p:nvPr/>
        </p:nvPicPr>
        <p:blipFill>
          <a:blip r:embed="rId4">
            <a:extLst>
              <a:ext uri="{28A0092B-C50C-407E-A947-70E740481C1C}">
                <a14:useLocalDpi xmlns:a14="http://schemas.microsoft.com/office/drawing/2010/main" val="0"/>
              </a:ext>
            </a:extLst>
          </a:blip>
          <a:srcRect l="30151" t="22221" r="32175" b="23016"/>
          <a:stretch>
            <a:fillRect/>
          </a:stretch>
        </p:blipFill>
        <p:spPr bwMode="auto">
          <a:xfrm>
            <a:off x="2587196" y="3553498"/>
            <a:ext cx="765572" cy="797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2" name="Image 1"/>
          <p:cNvPicPr>
            <a:picLocks noChangeAspect="1" noChangeArrowheads="1"/>
          </p:cNvPicPr>
          <p:nvPr/>
        </p:nvPicPr>
        <p:blipFill>
          <a:blip r:embed="rId5" cstate="print">
            <a:extLst>
              <a:ext uri="{28A0092B-C50C-407E-A947-70E740481C1C}">
                <a14:useLocalDpi xmlns:a14="http://schemas.microsoft.com/office/drawing/2010/main" val="0"/>
              </a:ext>
            </a:extLst>
          </a:blip>
          <a:srcRect l="22234" t="22234" r="23497" b="22235"/>
          <a:stretch>
            <a:fillRect/>
          </a:stretch>
        </p:blipFill>
        <p:spPr bwMode="auto">
          <a:xfrm>
            <a:off x="5790214" y="3553498"/>
            <a:ext cx="809625" cy="82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63" name="ZoneTexte 6"/>
          <p:cNvSpPr txBox="1">
            <a:spLocks noChangeArrowheads="1"/>
          </p:cNvSpPr>
          <p:nvPr/>
        </p:nvSpPr>
        <p:spPr bwMode="auto">
          <a:xfrm>
            <a:off x="1223963" y="5730634"/>
            <a:ext cx="6642497" cy="219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fr-FR" altLang="fr-FR" sz="825" dirty="0"/>
              <a:t>* 3720 + 104 + points de retrait dans les surfaces de vente inférieure 1000 m 2 notamment  - ** Appellation utilisée par le panel Nielsen –    </a:t>
            </a:r>
          </a:p>
        </p:txBody>
      </p:sp>
    </p:spTree>
    <p:extLst>
      <p:ext uri="{BB962C8B-B14F-4D97-AF65-F5344CB8AC3E}">
        <p14:creationId xmlns:p14="http://schemas.microsoft.com/office/powerpoint/2010/main" val="8973767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p:cNvSpPr txBox="1"/>
          <p:nvPr/>
        </p:nvSpPr>
        <p:spPr>
          <a:xfrm>
            <a:off x="333103" y="901548"/>
            <a:ext cx="3438797" cy="323165"/>
          </a:xfrm>
          <a:prstGeom prst="rect">
            <a:avLst/>
          </a:prstGeom>
          <a:solidFill>
            <a:schemeClr val="accent2">
              <a:lumMod val="75000"/>
            </a:schemeClr>
          </a:solidFill>
        </p:spPr>
        <p:txBody>
          <a:bodyPr wrap="square" rtlCol="0">
            <a:spAutoFit/>
          </a:bodyPr>
          <a:lstStyle/>
          <a:p>
            <a:pPr algn="ctr"/>
            <a:r>
              <a:rPr lang="fr-FR" sz="1500" b="1" dirty="0">
                <a:solidFill>
                  <a:schemeClr val="bg1"/>
                </a:solidFill>
              </a:rPr>
              <a:t>Référentiel des Activités Professionnelles</a:t>
            </a:r>
          </a:p>
        </p:txBody>
      </p:sp>
      <p:sp>
        <p:nvSpPr>
          <p:cNvPr id="8" name="ZoneTexte 7"/>
          <p:cNvSpPr txBox="1"/>
          <p:nvPr/>
        </p:nvSpPr>
        <p:spPr>
          <a:xfrm>
            <a:off x="4056018" y="901548"/>
            <a:ext cx="4859383" cy="323165"/>
          </a:xfrm>
          <a:prstGeom prst="rect">
            <a:avLst/>
          </a:prstGeom>
          <a:solidFill>
            <a:schemeClr val="accent1">
              <a:lumMod val="75000"/>
            </a:schemeClr>
          </a:solidFill>
        </p:spPr>
        <p:txBody>
          <a:bodyPr wrap="square" rtlCol="0">
            <a:spAutoFit/>
          </a:bodyPr>
          <a:lstStyle/>
          <a:p>
            <a:pPr algn="ctr"/>
            <a:r>
              <a:rPr lang="fr-FR" sz="1500" b="1" dirty="0">
                <a:solidFill>
                  <a:schemeClr val="bg1"/>
                </a:solidFill>
              </a:rPr>
              <a:t>Référentiel de Compétences</a:t>
            </a:r>
          </a:p>
        </p:txBody>
      </p:sp>
      <p:sp>
        <p:nvSpPr>
          <p:cNvPr id="9" name="ZoneTexte 8"/>
          <p:cNvSpPr txBox="1"/>
          <p:nvPr/>
        </p:nvSpPr>
        <p:spPr>
          <a:xfrm>
            <a:off x="4064182" y="1269949"/>
            <a:ext cx="4851218" cy="530915"/>
          </a:xfrm>
          <a:prstGeom prst="rect">
            <a:avLst/>
          </a:prstGeom>
          <a:solidFill>
            <a:schemeClr val="accent1">
              <a:lumMod val="60000"/>
              <a:lumOff val="40000"/>
            </a:schemeClr>
          </a:solidFill>
        </p:spPr>
        <p:txBody>
          <a:bodyPr wrap="square" rtlCol="0">
            <a:spAutoFit/>
          </a:bodyPr>
          <a:lstStyle/>
          <a:p>
            <a:pPr algn="ctr"/>
            <a:r>
              <a:rPr lang="fr-FR" sz="1500" b="1" dirty="0">
                <a:solidFill>
                  <a:schemeClr val="bg1"/>
                </a:solidFill>
              </a:rPr>
              <a:t>Bloc de compétences 1 :</a:t>
            </a:r>
          </a:p>
          <a:p>
            <a:pPr algn="ctr"/>
            <a:r>
              <a:rPr lang="fr-FR" sz="1350" b="1" dirty="0">
                <a:solidFill>
                  <a:schemeClr val="bg1"/>
                </a:solidFill>
              </a:rPr>
              <a:t>Recevoir et suivre les commandes</a:t>
            </a:r>
            <a:endParaRPr lang="fr-FR" sz="1500" b="1" dirty="0">
              <a:solidFill>
                <a:schemeClr val="bg1"/>
              </a:solidFill>
            </a:endParaRPr>
          </a:p>
        </p:txBody>
      </p:sp>
      <p:sp>
        <p:nvSpPr>
          <p:cNvPr id="11" name="ZoneTexte 10"/>
          <p:cNvSpPr txBox="1"/>
          <p:nvPr/>
        </p:nvSpPr>
        <p:spPr>
          <a:xfrm>
            <a:off x="333103" y="1314853"/>
            <a:ext cx="3438797" cy="530915"/>
          </a:xfrm>
          <a:prstGeom prst="rect">
            <a:avLst/>
          </a:prstGeom>
          <a:solidFill>
            <a:schemeClr val="accent2">
              <a:lumMod val="40000"/>
              <a:lumOff val="60000"/>
            </a:schemeClr>
          </a:solidFill>
        </p:spPr>
        <p:txBody>
          <a:bodyPr wrap="square" rtlCol="0">
            <a:spAutoFit/>
          </a:bodyPr>
          <a:lstStyle/>
          <a:p>
            <a:pPr algn="ctr"/>
            <a:r>
              <a:rPr lang="fr-FR" sz="1500" b="1" dirty="0">
                <a:solidFill>
                  <a:schemeClr val="bg1"/>
                </a:solidFill>
              </a:rPr>
              <a:t>Domaine d’activité 1 : </a:t>
            </a:r>
          </a:p>
          <a:p>
            <a:pPr algn="ctr"/>
            <a:r>
              <a:rPr lang="fr-FR" sz="1350" b="1" dirty="0">
                <a:solidFill>
                  <a:schemeClr val="bg1"/>
                </a:solidFill>
                <a:latin typeface="Arial" panose="020B0604020202020204" pitchFamily="34" charset="0"/>
                <a:ea typeface="MS Mincho" panose="02020609040205080304" pitchFamily="49" charset="-128"/>
              </a:rPr>
              <a:t>Réception et suivi des commandes</a:t>
            </a:r>
            <a:endParaRPr lang="fr-FR" sz="1350" dirty="0">
              <a:solidFill>
                <a:schemeClr val="bg1"/>
              </a:solidFill>
              <a:latin typeface="Times New Roman" panose="02020603050405020304" pitchFamily="18" charset="0"/>
              <a:ea typeface="MS Mincho" panose="02020609040205080304" pitchFamily="49" charset="-128"/>
            </a:endParaRPr>
          </a:p>
        </p:txBody>
      </p:sp>
      <p:cxnSp>
        <p:nvCxnSpPr>
          <p:cNvPr id="13" name="Connecteur droit 12"/>
          <p:cNvCxnSpPr/>
          <p:nvPr/>
        </p:nvCxnSpPr>
        <p:spPr>
          <a:xfrm flipH="1">
            <a:off x="3909060" y="1051588"/>
            <a:ext cx="4899" cy="980108"/>
          </a:xfrm>
          <a:prstGeom prst="line">
            <a:avLst/>
          </a:prstGeom>
          <a:ln w="9525" cap="flat" cmpd="sng" algn="ctr">
            <a:solidFill>
              <a:schemeClr val="accent4"/>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2" name="Imag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7245" y="1826505"/>
            <a:ext cx="6511484" cy="4139245"/>
          </a:xfrm>
          <a:prstGeom prst="rect">
            <a:avLst/>
          </a:prstGeom>
        </p:spPr>
      </p:pic>
    </p:spTree>
    <p:extLst>
      <p:ext uri="{BB962C8B-B14F-4D97-AF65-F5344CB8AC3E}">
        <p14:creationId xmlns:p14="http://schemas.microsoft.com/office/powerpoint/2010/main" val="135746851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Imag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78845" y="998935"/>
            <a:ext cx="4521994" cy="4132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1" name="ZoneTexte 3"/>
          <p:cNvSpPr txBox="1">
            <a:spLocks noChangeArrowheads="1"/>
          </p:cNvSpPr>
          <p:nvPr/>
        </p:nvSpPr>
        <p:spPr bwMode="auto">
          <a:xfrm>
            <a:off x="1441984" y="5262224"/>
            <a:ext cx="6425803"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fr-FR" altLang="fr-FR" sz="1350" dirty="0"/>
              <a:t>*Il s'agit d'une appellation de points de vente utilisée par le panel de distributeur Nielsen pour désigner les enseignes anciennement classifiées comme </a:t>
            </a:r>
            <a:r>
              <a:rPr lang="fr-FR" altLang="fr-FR" sz="1350" dirty="0" err="1"/>
              <a:t>maxidiscomptes</a:t>
            </a:r>
            <a:r>
              <a:rPr lang="fr-FR" altLang="fr-FR" sz="1350" dirty="0"/>
              <a:t>.</a:t>
            </a:r>
            <a:endParaRPr lang="fr-FR" altLang="fr-FR" sz="1350" u="sng" dirty="0"/>
          </a:p>
        </p:txBody>
      </p:sp>
    </p:spTree>
    <p:extLst>
      <p:ext uri="{BB962C8B-B14F-4D97-AF65-F5344CB8AC3E}">
        <p14:creationId xmlns:p14="http://schemas.microsoft.com/office/powerpoint/2010/main" val="217256137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3314" name="Imag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2537" y="941785"/>
            <a:ext cx="6748463" cy="503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2" name="Tableau 11"/>
          <p:cNvGraphicFramePr>
            <a:graphicFrameLocks noGrp="1"/>
          </p:cNvGraphicFramePr>
          <p:nvPr/>
        </p:nvGraphicFramePr>
        <p:xfrm>
          <a:off x="1223963" y="1376362"/>
          <a:ext cx="6534150" cy="4328399"/>
        </p:xfrm>
        <a:graphic>
          <a:graphicData uri="http://schemas.openxmlformats.org/drawingml/2006/table">
            <a:tbl>
              <a:tblPr firstRow="1" bandRow="1">
                <a:tableStyleId>{5C22544A-7EE6-4342-B048-85BDC9FD1C3A}</a:tableStyleId>
              </a:tblPr>
              <a:tblGrid>
                <a:gridCol w="3267075">
                  <a:extLst>
                    <a:ext uri="{9D8B030D-6E8A-4147-A177-3AD203B41FA5}">
                      <a16:colId xmlns:a16="http://schemas.microsoft.com/office/drawing/2014/main" val="20000"/>
                    </a:ext>
                  </a:extLst>
                </a:gridCol>
                <a:gridCol w="3267075">
                  <a:extLst>
                    <a:ext uri="{9D8B030D-6E8A-4147-A177-3AD203B41FA5}">
                      <a16:colId xmlns:a16="http://schemas.microsoft.com/office/drawing/2014/main" val="20001"/>
                    </a:ext>
                  </a:extLst>
                </a:gridCol>
              </a:tblGrid>
              <a:tr h="868688">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1900" dirty="0"/>
                        <a:t>Le click</a:t>
                      </a:r>
                      <a:r>
                        <a:rPr lang="fr-FR" sz="1900" baseline="0" dirty="0"/>
                        <a:t> and collect</a:t>
                      </a:r>
                    </a:p>
                    <a:p>
                      <a:pPr marL="0" marR="0" indent="0" algn="ctr" defTabSz="914400" rtl="0" eaLnBrk="1" fontAlgn="auto" latinLnBrk="0" hangingPunct="1">
                        <a:lnSpc>
                          <a:spcPct val="100000"/>
                        </a:lnSpc>
                        <a:spcBef>
                          <a:spcPts val="0"/>
                        </a:spcBef>
                        <a:spcAft>
                          <a:spcPts val="0"/>
                        </a:spcAft>
                        <a:buClrTx/>
                        <a:buSzTx/>
                        <a:buFontTx/>
                        <a:buNone/>
                        <a:tabLst/>
                        <a:defRPr/>
                      </a:pPr>
                      <a:r>
                        <a:rPr lang="fr-FR" sz="1500" baseline="0" dirty="0"/>
                        <a:t>(livraison en PDV d’une commande passée en ligne)</a:t>
                      </a:r>
                      <a:endParaRPr lang="fr-FR" sz="1500" dirty="0"/>
                    </a:p>
                  </a:txBody>
                  <a:tcPr marL="68574" marR="68574" marT="34294" marB="34294"/>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900" baseline="0" dirty="0"/>
                        <a:t> L’e-réservation</a:t>
                      </a:r>
                    </a:p>
                    <a:p>
                      <a:pPr marL="0" marR="0" lvl="0" indent="0" algn="ctr" defTabSz="914400" rtl="0" eaLnBrk="1" fontAlgn="auto" latinLnBrk="0" hangingPunct="1">
                        <a:lnSpc>
                          <a:spcPct val="100000"/>
                        </a:lnSpc>
                        <a:spcBef>
                          <a:spcPts val="0"/>
                        </a:spcBef>
                        <a:spcAft>
                          <a:spcPts val="0"/>
                        </a:spcAft>
                        <a:buClrTx/>
                        <a:buSzTx/>
                        <a:buFontTx/>
                        <a:buNone/>
                        <a:tabLst/>
                        <a:defRPr/>
                      </a:pPr>
                      <a:r>
                        <a:rPr lang="fr-FR" sz="1500" baseline="0" dirty="0"/>
                        <a:t>(Un produit du stock est mis de coté pour un client qui viendra l’essayer)</a:t>
                      </a:r>
                    </a:p>
                    <a:p>
                      <a:pPr marL="0" marR="0" indent="0" algn="ctr" defTabSz="914400" rtl="0" eaLnBrk="1" fontAlgn="auto" latinLnBrk="0" hangingPunct="1">
                        <a:lnSpc>
                          <a:spcPct val="100000"/>
                        </a:lnSpc>
                        <a:spcBef>
                          <a:spcPts val="0"/>
                        </a:spcBef>
                        <a:spcAft>
                          <a:spcPts val="0"/>
                        </a:spcAft>
                        <a:buClrTx/>
                        <a:buSzTx/>
                        <a:buFontTx/>
                        <a:buNone/>
                        <a:tabLst/>
                        <a:defRPr/>
                      </a:pPr>
                      <a:endParaRPr lang="fr-FR" sz="400" dirty="0"/>
                    </a:p>
                  </a:txBody>
                  <a:tcPr marL="68574" marR="68574" marT="34294" marB="34294"/>
                </a:tc>
                <a:extLst>
                  <a:ext uri="{0D108BD9-81ED-4DB2-BD59-A6C34878D82A}">
                    <a16:rowId xmlns:a16="http://schemas.microsoft.com/office/drawing/2014/main" val="10000"/>
                  </a:ext>
                </a:extLst>
              </a:tr>
              <a:tr h="3452091">
                <a:tc gridSpan="2">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fr-FR" sz="1400" b="0" dirty="0">
                          <a:solidFill>
                            <a:schemeClr val="tx1"/>
                          </a:solidFill>
                        </a:rPr>
                        <a:t>Comme le note le rapport</a:t>
                      </a:r>
                      <a:r>
                        <a:rPr lang="fr-FR" sz="1400" b="0" baseline="0" dirty="0">
                          <a:solidFill>
                            <a:schemeClr val="tx1"/>
                          </a:solidFill>
                        </a:rPr>
                        <a:t> </a:t>
                      </a:r>
                      <a:r>
                        <a:rPr lang="fr-FR" sz="1400" b="0" dirty="0">
                          <a:solidFill>
                            <a:schemeClr val="tx1"/>
                          </a:solidFill>
                        </a:rPr>
                        <a:t>de la FEVAD, en 2017, près de 33 % des e-clients ont profité du retrait d'une commande en magasin pour acheter d'autres produits lors de leur visite.</a:t>
                      </a:r>
                    </a:p>
                    <a:p>
                      <a:pPr algn="just"/>
                      <a:endParaRPr lang="fr-FR" sz="1400" dirty="0"/>
                    </a:p>
                    <a:p>
                      <a:pPr algn="just"/>
                      <a:endParaRPr lang="fr-FR" sz="1400" dirty="0"/>
                    </a:p>
                    <a:p>
                      <a:pPr algn="just"/>
                      <a:endParaRPr lang="fr-FR" sz="1400" dirty="0"/>
                    </a:p>
                    <a:p>
                      <a:pPr algn="just"/>
                      <a:endParaRPr lang="fr-FR" sz="1400" dirty="0"/>
                    </a:p>
                    <a:p>
                      <a:pPr algn="just"/>
                      <a:endParaRPr lang="fr-FR" sz="1400" dirty="0"/>
                    </a:p>
                    <a:p>
                      <a:pPr algn="just"/>
                      <a:endParaRPr lang="fr-FR" sz="1400" dirty="0"/>
                    </a:p>
                    <a:p>
                      <a:pPr algn="just"/>
                      <a:endParaRPr lang="fr-FR" sz="1400" dirty="0"/>
                    </a:p>
                  </a:txBody>
                  <a:tcPr marL="68574" marR="68574" marT="34294" marB="34294"/>
                </a:tc>
                <a:tc hMerge="1">
                  <a:txBody>
                    <a:bodyPr/>
                    <a:lstStyle/>
                    <a:p>
                      <a:pPr algn="just"/>
                      <a:endParaRPr lang="fr-FR" sz="1800" dirty="0"/>
                    </a:p>
                  </a:txBody>
                  <a:tcPr marL="91432" marR="91432" marT="45725" marB="45725"/>
                </a:tc>
                <a:extLst>
                  <a:ext uri="{0D108BD9-81ED-4DB2-BD59-A6C34878D82A}">
                    <a16:rowId xmlns:a16="http://schemas.microsoft.com/office/drawing/2014/main" val="10001"/>
                  </a:ext>
                </a:extLst>
              </a:tr>
            </a:tbl>
          </a:graphicData>
        </a:graphic>
      </p:graphicFrame>
      <p:pic>
        <p:nvPicPr>
          <p:cNvPr id="13325" name="Image 2"/>
          <p:cNvPicPr>
            <a:picLocks noChangeAspect="1" noChangeArrowheads="1"/>
          </p:cNvPicPr>
          <p:nvPr/>
        </p:nvPicPr>
        <p:blipFill>
          <a:blip r:embed="rId4">
            <a:extLst>
              <a:ext uri="{28A0092B-C50C-407E-A947-70E740481C1C}">
                <a14:useLocalDpi xmlns:a14="http://schemas.microsoft.com/office/drawing/2010/main" val="0"/>
              </a:ext>
            </a:extLst>
          </a:blip>
          <a:srcRect t="19118" b="2432"/>
          <a:stretch>
            <a:fillRect/>
          </a:stretch>
        </p:blipFill>
        <p:spPr bwMode="auto">
          <a:xfrm>
            <a:off x="2689622" y="2848418"/>
            <a:ext cx="3394472" cy="2869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26" name="ZoneTexte 6"/>
          <p:cNvSpPr txBox="1">
            <a:spLocks noChangeArrowheads="1"/>
          </p:cNvSpPr>
          <p:nvPr/>
        </p:nvSpPr>
        <p:spPr bwMode="auto">
          <a:xfrm>
            <a:off x="6434137" y="5816204"/>
            <a:ext cx="1566863" cy="20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just"/>
            <a:r>
              <a:rPr lang="fr-FR" altLang="fr-FR" sz="750"/>
              <a:t>Source  : www.blog-to-store.com</a:t>
            </a:r>
          </a:p>
        </p:txBody>
      </p:sp>
    </p:spTree>
    <p:extLst>
      <p:ext uri="{BB962C8B-B14F-4D97-AF65-F5344CB8AC3E}">
        <p14:creationId xmlns:p14="http://schemas.microsoft.com/office/powerpoint/2010/main" val="348880075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ChangeArrowheads="1"/>
          </p:cNvSpPr>
          <p:nvPr/>
        </p:nvSpPr>
        <p:spPr bwMode="auto">
          <a:xfrm>
            <a:off x="1547814" y="1052513"/>
            <a:ext cx="6265069" cy="23775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endParaRPr lang="fr-FR" altLang="fr-FR" sz="1350"/>
          </a:p>
          <a:p>
            <a:endParaRPr lang="fr-FR" altLang="fr-FR" sz="1350"/>
          </a:p>
          <a:p>
            <a:r>
              <a:rPr lang="fr-FR" altLang="fr-FR" sz="1350"/>
              <a:t> </a:t>
            </a:r>
          </a:p>
          <a:p>
            <a:endParaRPr lang="fr-FR" altLang="fr-FR" sz="1350"/>
          </a:p>
          <a:p>
            <a:endParaRPr lang="fr-FR" altLang="fr-FR" sz="1350"/>
          </a:p>
          <a:p>
            <a:endParaRPr lang="fr-FR" altLang="fr-FR" sz="1350"/>
          </a:p>
          <a:p>
            <a:endParaRPr lang="fr-FR" altLang="fr-FR" sz="1350"/>
          </a:p>
          <a:p>
            <a:endParaRPr lang="fr-FR" altLang="fr-FR" sz="1350"/>
          </a:p>
          <a:p>
            <a:endParaRPr lang="fr-FR" altLang="fr-FR" sz="1350"/>
          </a:p>
          <a:p>
            <a:endParaRPr lang="fr-FR" altLang="fr-FR" sz="1350"/>
          </a:p>
          <a:p>
            <a:endParaRPr lang="fr-FR" altLang="fr-FR" sz="1350"/>
          </a:p>
        </p:txBody>
      </p:sp>
      <p:sp>
        <p:nvSpPr>
          <p:cNvPr id="15363" name="Rectangle 3"/>
          <p:cNvSpPr>
            <a:spLocks noChangeArrowheads="1"/>
          </p:cNvSpPr>
          <p:nvPr/>
        </p:nvSpPr>
        <p:spPr bwMode="auto">
          <a:xfrm>
            <a:off x="1439467" y="1754981"/>
            <a:ext cx="6103144" cy="23775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endParaRPr lang="fr-FR" altLang="fr-FR" sz="1350"/>
          </a:p>
          <a:p>
            <a:endParaRPr lang="fr-FR" altLang="fr-FR" sz="1350"/>
          </a:p>
          <a:p>
            <a:endParaRPr lang="fr-FR" altLang="fr-FR" sz="1350"/>
          </a:p>
          <a:p>
            <a:endParaRPr lang="fr-FR" altLang="fr-FR" sz="1350"/>
          </a:p>
          <a:p>
            <a:endParaRPr lang="fr-FR" altLang="fr-FR" sz="1350"/>
          </a:p>
          <a:p>
            <a:endParaRPr lang="fr-FR" altLang="fr-FR" sz="1350"/>
          </a:p>
          <a:p>
            <a:endParaRPr lang="fr-FR" altLang="fr-FR" sz="1350"/>
          </a:p>
          <a:p>
            <a:endParaRPr lang="fr-FR" altLang="fr-FR" sz="1350"/>
          </a:p>
          <a:p>
            <a:endParaRPr lang="fr-FR" altLang="fr-FR" sz="1350"/>
          </a:p>
          <a:p>
            <a:endParaRPr lang="fr-FR" altLang="fr-FR" sz="1350"/>
          </a:p>
          <a:p>
            <a:endParaRPr lang="fr-FR" altLang="fr-FR" sz="1350"/>
          </a:p>
        </p:txBody>
      </p:sp>
      <p:pic>
        <p:nvPicPr>
          <p:cNvPr id="15364" name="Picture 2" descr="Résultat de recherche d'images pour &quot;le ship from store&quot;"/>
          <p:cNvPicPr>
            <a:picLocks noChangeAspect="1" noChangeArrowheads="1"/>
          </p:cNvPicPr>
          <p:nvPr/>
        </p:nvPicPr>
        <p:blipFill>
          <a:blip r:embed="rId2">
            <a:extLst>
              <a:ext uri="{28A0092B-C50C-407E-A947-70E740481C1C}">
                <a14:useLocalDpi xmlns:a14="http://schemas.microsoft.com/office/drawing/2010/main" val="0"/>
              </a:ext>
            </a:extLst>
          </a:blip>
          <a:srcRect l="58992" t="54839" r="17410" b="9677"/>
          <a:stretch>
            <a:fillRect/>
          </a:stretch>
        </p:blipFill>
        <p:spPr bwMode="auto">
          <a:xfrm>
            <a:off x="4139803" y="4076701"/>
            <a:ext cx="756047" cy="594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5" name="Picture 2" descr="Résultat de recherche d'images pour &quot;le ship from store&quot;"/>
          <p:cNvPicPr>
            <a:picLocks noChangeAspect="1" noChangeArrowheads="1"/>
          </p:cNvPicPr>
          <p:nvPr/>
        </p:nvPicPr>
        <p:blipFill>
          <a:blip r:embed="rId2">
            <a:extLst>
              <a:ext uri="{28A0092B-C50C-407E-A947-70E740481C1C}">
                <a14:useLocalDpi xmlns:a14="http://schemas.microsoft.com/office/drawing/2010/main" val="0"/>
              </a:ext>
            </a:extLst>
          </a:blip>
          <a:srcRect l="8427" t="61290" r="61234"/>
          <a:stretch>
            <a:fillRect/>
          </a:stretch>
        </p:blipFill>
        <p:spPr bwMode="auto">
          <a:xfrm>
            <a:off x="5868592" y="4185047"/>
            <a:ext cx="97274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6" name="Picture 2" descr="Résultat de recherche d'images pour &quot;le ship from store&quot;"/>
          <p:cNvPicPr>
            <a:picLocks noChangeAspect="1" noChangeArrowheads="1"/>
          </p:cNvPicPr>
          <p:nvPr/>
        </p:nvPicPr>
        <p:blipFill>
          <a:blip r:embed="rId2">
            <a:extLst>
              <a:ext uri="{28A0092B-C50C-407E-A947-70E740481C1C}">
                <a14:useLocalDpi xmlns:a14="http://schemas.microsoft.com/office/drawing/2010/main" val="0"/>
              </a:ext>
            </a:extLst>
          </a:blip>
          <a:srcRect l="18539" r="62920" b="54839"/>
          <a:stretch>
            <a:fillRect/>
          </a:stretch>
        </p:blipFill>
        <p:spPr bwMode="auto">
          <a:xfrm>
            <a:off x="1277541" y="3914776"/>
            <a:ext cx="594122" cy="756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7" name="Picture 2" descr="Résultat de recherche d'images pour &quot;le ship from store&quot;"/>
          <p:cNvPicPr>
            <a:picLocks noChangeAspect="1" noChangeArrowheads="1"/>
          </p:cNvPicPr>
          <p:nvPr/>
        </p:nvPicPr>
        <p:blipFill>
          <a:blip r:embed="rId2">
            <a:extLst>
              <a:ext uri="{28A0092B-C50C-407E-A947-70E740481C1C}">
                <a14:useLocalDpi xmlns:a14="http://schemas.microsoft.com/office/drawing/2010/main" val="0"/>
              </a:ext>
            </a:extLst>
          </a:blip>
          <a:srcRect l="8427" t="61290" r="61234"/>
          <a:stretch>
            <a:fillRect/>
          </a:stretch>
        </p:blipFill>
        <p:spPr bwMode="auto">
          <a:xfrm>
            <a:off x="4248150" y="3267075"/>
            <a:ext cx="972741"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8" name="Picture 2" descr="Résultat de recherche d'images pour &quot;le ship from store&quot;"/>
          <p:cNvPicPr>
            <a:picLocks noChangeAspect="1" noChangeArrowheads="1"/>
          </p:cNvPicPr>
          <p:nvPr/>
        </p:nvPicPr>
        <p:blipFill>
          <a:blip r:embed="rId2">
            <a:extLst>
              <a:ext uri="{28A0092B-C50C-407E-A947-70E740481C1C}">
                <a14:useLocalDpi xmlns:a14="http://schemas.microsoft.com/office/drawing/2010/main" val="0"/>
              </a:ext>
            </a:extLst>
          </a:blip>
          <a:srcRect l="58992" t="12903" r="19096" b="54839"/>
          <a:stretch>
            <a:fillRect/>
          </a:stretch>
        </p:blipFill>
        <p:spPr bwMode="auto">
          <a:xfrm>
            <a:off x="2627711" y="4185048"/>
            <a:ext cx="701278" cy="540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Flèche droite 14"/>
          <p:cNvSpPr/>
          <p:nvPr/>
        </p:nvSpPr>
        <p:spPr>
          <a:xfrm>
            <a:off x="1980010" y="4346972"/>
            <a:ext cx="594122" cy="10834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1350"/>
          </a:p>
        </p:txBody>
      </p:sp>
      <p:sp>
        <p:nvSpPr>
          <p:cNvPr id="18" name="Flèche droite 17"/>
          <p:cNvSpPr/>
          <p:nvPr/>
        </p:nvSpPr>
        <p:spPr>
          <a:xfrm>
            <a:off x="5112545" y="4400551"/>
            <a:ext cx="594122" cy="10715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1350"/>
          </a:p>
        </p:txBody>
      </p:sp>
      <p:pic>
        <p:nvPicPr>
          <p:cNvPr id="15371" name="Picture 2" descr="Résultat de recherche d'images pour &quot;le ship from store&quot;"/>
          <p:cNvPicPr>
            <a:picLocks noChangeAspect="1" noChangeArrowheads="1"/>
          </p:cNvPicPr>
          <p:nvPr/>
        </p:nvPicPr>
        <p:blipFill>
          <a:blip r:embed="rId2">
            <a:extLst>
              <a:ext uri="{28A0092B-C50C-407E-A947-70E740481C1C}">
                <a14:useLocalDpi xmlns:a14="http://schemas.microsoft.com/office/drawing/2010/main" val="0"/>
              </a:ext>
            </a:extLst>
          </a:blip>
          <a:srcRect l="18539" r="62920" b="54839"/>
          <a:stretch>
            <a:fillRect/>
          </a:stretch>
        </p:blipFill>
        <p:spPr bwMode="auto">
          <a:xfrm>
            <a:off x="1223964" y="4779170"/>
            <a:ext cx="594122" cy="756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Flèche droite 23"/>
          <p:cNvSpPr/>
          <p:nvPr/>
        </p:nvSpPr>
        <p:spPr>
          <a:xfrm>
            <a:off x="1925241" y="5156597"/>
            <a:ext cx="594122" cy="10953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1350"/>
          </a:p>
        </p:txBody>
      </p:sp>
      <p:pic>
        <p:nvPicPr>
          <p:cNvPr id="15373" name="Picture 2" descr="Résultat de recherche d'images pour &quot;le ship from store&quot;"/>
          <p:cNvPicPr>
            <a:picLocks noChangeAspect="1" noChangeArrowheads="1"/>
          </p:cNvPicPr>
          <p:nvPr/>
        </p:nvPicPr>
        <p:blipFill>
          <a:blip r:embed="rId2">
            <a:extLst>
              <a:ext uri="{28A0092B-C50C-407E-A947-70E740481C1C}">
                <a14:useLocalDpi xmlns:a14="http://schemas.microsoft.com/office/drawing/2010/main" val="0"/>
              </a:ext>
            </a:extLst>
          </a:blip>
          <a:srcRect l="58992" t="54839" r="17410" b="9677"/>
          <a:stretch>
            <a:fillRect/>
          </a:stretch>
        </p:blipFill>
        <p:spPr bwMode="auto">
          <a:xfrm>
            <a:off x="2627710" y="4941095"/>
            <a:ext cx="756047" cy="594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Flèche droite 25"/>
          <p:cNvSpPr/>
          <p:nvPr/>
        </p:nvSpPr>
        <p:spPr>
          <a:xfrm>
            <a:off x="3437335" y="4400551"/>
            <a:ext cx="594122" cy="10834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1350"/>
          </a:p>
        </p:txBody>
      </p:sp>
      <p:pic>
        <p:nvPicPr>
          <p:cNvPr id="15375" name="Picture 2" descr="Résultat de recherche d'images pour &quot;le ship from store&quot;"/>
          <p:cNvPicPr>
            <a:picLocks noChangeAspect="1" noChangeArrowheads="1"/>
          </p:cNvPicPr>
          <p:nvPr/>
        </p:nvPicPr>
        <p:blipFill>
          <a:blip r:embed="rId2">
            <a:extLst>
              <a:ext uri="{28A0092B-C50C-407E-A947-70E740481C1C}">
                <a14:useLocalDpi xmlns:a14="http://schemas.microsoft.com/office/drawing/2010/main" val="0"/>
              </a:ext>
            </a:extLst>
          </a:blip>
          <a:srcRect l="58992" t="54839" r="17410" b="9677"/>
          <a:stretch>
            <a:fillRect/>
          </a:stretch>
        </p:blipFill>
        <p:spPr bwMode="auto">
          <a:xfrm>
            <a:off x="5436395" y="4887516"/>
            <a:ext cx="756047" cy="594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Flèche droite 27"/>
          <p:cNvSpPr/>
          <p:nvPr/>
        </p:nvSpPr>
        <p:spPr>
          <a:xfrm>
            <a:off x="6299597" y="5156599"/>
            <a:ext cx="595313" cy="10715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1350"/>
          </a:p>
        </p:txBody>
      </p:sp>
      <p:pic>
        <p:nvPicPr>
          <p:cNvPr id="15377" name="Picture 2" descr="Résultat de recherche d'images pour &quot;le ship from store&quot;"/>
          <p:cNvPicPr>
            <a:picLocks noChangeAspect="1" noChangeArrowheads="1"/>
          </p:cNvPicPr>
          <p:nvPr/>
        </p:nvPicPr>
        <p:blipFill>
          <a:blip r:embed="rId2">
            <a:extLst>
              <a:ext uri="{28A0092B-C50C-407E-A947-70E740481C1C}">
                <a14:useLocalDpi xmlns:a14="http://schemas.microsoft.com/office/drawing/2010/main" val="0"/>
              </a:ext>
            </a:extLst>
          </a:blip>
          <a:srcRect l="8427" t="61290" r="61234"/>
          <a:stretch>
            <a:fillRect/>
          </a:stretch>
        </p:blipFill>
        <p:spPr bwMode="auto">
          <a:xfrm>
            <a:off x="7028261" y="4941094"/>
            <a:ext cx="97274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8" name="Picture 2" descr="Résultat de recherche d'images pour &quot;le ship from store&quot;"/>
          <p:cNvPicPr>
            <a:picLocks noChangeAspect="1" noChangeArrowheads="1"/>
          </p:cNvPicPr>
          <p:nvPr/>
        </p:nvPicPr>
        <p:blipFill>
          <a:blip r:embed="rId2">
            <a:extLst>
              <a:ext uri="{28A0092B-C50C-407E-A947-70E740481C1C}">
                <a14:useLocalDpi xmlns:a14="http://schemas.microsoft.com/office/drawing/2010/main" val="0"/>
              </a:ext>
            </a:extLst>
          </a:blip>
          <a:srcRect l="58992" t="12903" r="19096" b="54839"/>
          <a:stretch>
            <a:fillRect/>
          </a:stretch>
        </p:blipFill>
        <p:spPr bwMode="auto">
          <a:xfrm>
            <a:off x="4031457" y="4941094"/>
            <a:ext cx="702469" cy="539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Flèche droite 32"/>
          <p:cNvSpPr/>
          <p:nvPr/>
        </p:nvSpPr>
        <p:spPr>
          <a:xfrm>
            <a:off x="4787503" y="5156597"/>
            <a:ext cx="594122" cy="10834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1350"/>
          </a:p>
        </p:txBody>
      </p:sp>
      <p:sp>
        <p:nvSpPr>
          <p:cNvPr id="29" name="Flèche droite 28"/>
          <p:cNvSpPr/>
          <p:nvPr/>
        </p:nvSpPr>
        <p:spPr>
          <a:xfrm>
            <a:off x="3437335" y="5156597"/>
            <a:ext cx="594122" cy="10953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1350"/>
          </a:p>
        </p:txBody>
      </p:sp>
      <p:graphicFrame>
        <p:nvGraphicFramePr>
          <p:cNvPr id="30" name="Tableau 29"/>
          <p:cNvGraphicFramePr>
            <a:graphicFrameLocks noGrp="1"/>
          </p:cNvGraphicFramePr>
          <p:nvPr/>
        </p:nvGraphicFramePr>
        <p:xfrm>
          <a:off x="1143000" y="1484710"/>
          <a:ext cx="6858001" cy="1630572"/>
        </p:xfrm>
        <a:graphic>
          <a:graphicData uri="http://schemas.openxmlformats.org/drawingml/2006/table">
            <a:tbl>
              <a:tblPr firstRow="1" bandRow="1">
                <a:tableStyleId>{5C22544A-7EE6-4342-B048-85BDC9FD1C3A}</a:tableStyleId>
              </a:tblPr>
              <a:tblGrid>
                <a:gridCol w="3457339">
                  <a:extLst>
                    <a:ext uri="{9D8B030D-6E8A-4147-A177-3AD203B41FA5}">
                      <a16:colId xmlns:a16="http://schemas.microsoft.com/office/drawing/2014/main" val="20000"/>
                    </a:ext>
                  </a:extLst>
                </a:gridCol>
                <a:gridCol w="247558">
                  <a:extLst>
                    <a:ext uri="{9D8B030D-6E8A-4147-A177-3AD203B41FA5}">
                      <a16:colId xmlns:a16="http://schemas.microsoft.com/office/drawing/2014/main" val="20001"/>
                    </a:ext>
                  </a:extLst>
                </a:gridCol>
                <a:gridCol w="3153104">
                  <a:extLst>
                    <a:ext uri="{9D8B030D-6E8A-4147-A177-3AD203B41FA5}">
                      <a16:colId xmlns:a16="http://schemas.microsoft.com/office/drawing/2014/main" val="20002"/>
                    </a:ext>
                  </a:extLst>
                </a:gridCol>
              </a:tblGrid>
              <a:tr h="411426">
                <a:tc grid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1900" dirty="0"/>
                        <a:t>Le </a:t>
                      </a:r>
                      <a:r>
                        <a:rPr lang="fr-FR" sz="1900" dirty="0" err="1"/>
                        <a:t>Ship</a:t>
                      </a:r>
                      <a:r>
                        <a:rPr lang="fr-FR" sz="1900" baseline="0" dirty="0"/>
                        <a:t> </a:t>
                      </a:r>
                      <a:r>
                        <a:rPr lang="fr-FR" sz="1900" baseline="0" dirty="0" err="1"/>
                        <a:t>from</a:t>
                      </a:r>
                      <a:r>
                        <a:rPr lang="fr-FR" sz="1900" baseline="0" dirty="0"/>
                        <a:t> store</a:t>
                      </a:r>
                      <a:endParaRPr lang="fr-FR" sz="1400" dirty="0"/>
                    </a:p>
                    <a:p>
                      <a:pPr marL="0" marR="0" indent="0" algn="ctr" defTabSz="914400" rtl="0" eaLnBrk="1" fontAlgn="auto" latinLnBrk="0" hangingPunct="1">
                        <a:lnSpc>
                          <a:spcPct val="100000"/>
                        </a:lnSpc>
                        <a:spcBef>
                          <a:spcPts val="0"/>
                        </a:spcBef>
                        <a:spcAft>
                          <a:spcPts val="0"/>
                        </a:spcAft>
                        <a:buClrTx/>
                        <a:buSzTx/>
                        <a:buFontTx/>
                        <a:buNone/>
                        <a:tabLst/>
                        <a:defRPr/>
                      </a:pPr>
                      <a:endParaRPr lang="fr-FR" sz="400" dirty="0"/>
                    </a:p>
                  </a:txBody>
                  <a:tcPr marL="68574" marR="68574" marT="34263" marB="34263"/>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10000"/>
                  </a:ext>
                </a:extLst>
              </a:tr>
              <a:tr h="1211526">
                <a:tc>
                  <a:txBody>
                    <a:bodyPr/>
                    <a:lstStyle/>
                    <a:p>
                      <a:r>
                        <a:rPr lang="fr-FR" sz="1500" b="1" dirty="0">
                          <a:solidFill>
                            <a:srgbClr val="FF0000"/>
                          </a:solidFill>
                        </a:rPr>
                        <a:t>Transformer</a:t>
                      </a:r>
                      <a:r>
                        <a:rPr lang="fr-FR" sz="1500" dirty="0"/>
                        <a:t> en centre logistique chaque boutique du réseau </a:t>
                      </a:r>
                    </a:p>
                    <a:p>
                      <a:endParaRPr lang="fr-FR" sz="1500" dirty="0"/>
                    </a:p>
                    <a:p>
                      <a:endParaRPr lang="fr-FR" sz="1500" dirty="0"/>
                    </a:p>
                    <a:p>
                      <a:endParaRPr lang="fr-FR" sz="1500" dirty="0"/>
                    </a:p>
                  </a:txBody>
                  <a:tcPr marL="68574" marR="68574" marT="34263" marB="34263"/>
                </a:tc>
                <a:tc gridSpan="2">
                  <a:txBody>
                    <a:bodyPr/>
                    <a:lstStyle/>
                    <a:p>
                      <a:r>
                        <a:rPr lang="fr-FR" sz="1500" b="1" dirty="0">
                          <a:solidFill>
                            <a:srgbClr val="FF0000"/>
                          </a:solidFill>
                        </a:rPr>
                        <a:t>Unifier</a:t>
                      </a:r>
                      <a:r>
                        <a:rPr lang="fr-FR" sz="1500" dirty="0"/>
                        <a:t> le stock pour l’ensemble des points de vente physiques</a:t>
                      </a:r>
                      <a:r>
                        <a:rPr lang="fr-FR" sz="1500" baseline="0" dirty="0"/>
                        <a:t> et virtuels</a:t>
                      </a:r>
                      <a:endParaRPr lang="fr-FR" sz="1500" dirty="0"/>
                    </a:p>
                  </a:txBody>
                  <a:tcPr marL="68574" marR="68574" marT="34263" marB="34263"/>
                </a:tc>
                <a:tc hMerge="1">
                  <a:txBody>
                    <a:bodyPr/>
                    <a:lstStyle/>
                    <a:p>
                      <a:endParaRPr lang="fr-FR" dirty="0"/>
                    </a:p>
                  </a:txBody>
                  <a:tcPr/>
                </a:tc>
                <a:extLst>
                  <a:ext uri="{0D108BD9-81ED-4DB2-BD59-A6C34878D82A}">
                    <a16:rowId xmlns:a16="http://schemas.microsoft.com/office/drawing/2014/main" val="10001"/>
                  </a:ext>
                </a:extLst>
              </a:tr>
            </a:tbl>
          </a:graphicData>
        </a:graphic>
      </p:graphicFrame>
      <p:pic>
        <p:nvPicPr>
          <p:cNvPr id="15391" name="Imag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2537" y="944166"/>
            <a:ext cx="6748463" cy="503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Virage 34"/>
          <p:cNvSpPr/>
          <p:nvPr/>
        </p:nvSpPr>
        <p:spPr>
          <a:xfrm>
            <a:off x="3006328" y="3320655"/>
            <a:ext cx="1241822" cy="864394"/>
          </a:xfrm>
          <a:prstGeom prst="bentArrow">
            <a:avLst>
              <a:gd name="adj1" fmla="val 4784"/>
              <a:gd name="adj2" fmla="val 23878"/>
              <a:gd name="adj3" fmla="val 19010"/>
              <a:gd name="adj4" fmla="val 45996"/>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1350">
              <a:solidFill>
                <a:schemeClr val="tx1"/>
              </a:solidFill>
            </a:endParaRPr>
          </a:p>
        </p:txBody>
      </p:sp>
      <p:sp>
        <p:nvSpPr>
          <p:cNvPr id="15393" name="ZoneTexte 37"/>
          <p:cNvSpPr txBox="1">
            <a:spLocks noChangeArrowheads="1"/>
          </p:cNvSpPr>
          <p:nvPr/>
        </p:nvSpPr>
        <p:spPr bwMode="auto">
          <a:xfrm>
            <a:off x="2627711" y="4670822"/>
            <a:ext cx="702469" cy="276999"/>
          </a:xfrm>
          <a:prstGeom prst="rect">
            <a:avLst/>
          </a:prstGeom>
          <a:noFill/>
          <a:ln w="9525">
            <a:solidFill>
              <a:srgbClr val="003399"/>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a:r>
              <a:rPr lang="fr-FR" altLang="fr-FR" sz="600"/>
              <a:t>Site e-commerce</a:t>
            </a:r>
          </a:p>
        </p:txBody>
      </p:sp>
      <p:sp>
        <p:nvSpPr>
          <p:cNvPr id="15394" name="ZoneTexte 38"/>
          <p:cNvSpPr txBox="1">
            <a:spLocks noChangeArrowheads="1"/>
          </p:cNvSpPr>
          <p:nvPr/>
        </p:nvSpPr>
        <p:spPr bwMode="auto">
          <a:xfrm>
            <a:off x="4031457" y="5426869"/>
            <a:ext cx="702469" cy="276999"/>
          </a:xfrm>
          <a:prstGeom prst="rect">
            <a:avLst/>
          </a:prstGeom>
          <a:noFill/>
          <a:ln w="9525">
            <a:solidFill>
              <a:srgbClr val="003399"/>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a:r>
              <a:rPr lang="fr-FR" altLang="fr-FR" sz="600"/>
              <a:t>Site e-commerce</a:t>
            </a:r>
          </a:p>
        </p:txBody>
      </p:sp>
    </p:spTree>
    <p:extLst>
      <p:ext uri="{BB962C8B-B14F-4D97-AF65-F5344CB8AC3E}">
        <p14:creationId xmlns:p14="http://schemas.microsoft.com/office/powerpoint/2010/main" val="369515187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6386" name="Imag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2537" y="941785"/>
            <a:ext cx="6748463" cy="503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2" name="Tableau 11"/>
          <p:cNvGraphicFramePr>
            <a:graphicFrameLocks noGrp="1"/>
          </p:cNvGraphicFramePr>
          <p:nvPr/>
        </p:nvGraphicFramePr>
        <p:xfrm>
          <a:off x="1223963" y="1376364"/>
          <a:ext cx="6534150" cy="4212431"/>
        </p:xfrm>
        <a:graphic>
          <a:graphicData uri="http://schemas.openxmlformats.org/drawingml/2006/table">
            <a:tbl>
              <a:tblPr firstRow="1" bandRow="1">
                <a:tableStyleId>{5C22544A-7EE6-4342-B048-85BDC9FD1C3A}</a:tableStyleId>
              </a:tblPr>
              <a:tblGrid>
                <a:gridCol w="6534150">
                  <a:extLst>
                    <a:ext uri="{9D8B030D-6E8A-4147-A177-3AD203B41FA5}">
                      <a16:colId xmlns:a16="http://schemas.microsoft.com/office/drawing/2014/main" val="20000"/>
                    </a:ext>
                  </a:extLst>
                </a:gridCol>
              </a:tblGrid>
              <a:tr h="379019">
                <a:tc>
                  <a:txBody>
                    <a:bodyPr/>
                    <a:lstStyle/>
                    <a:p>
                      <a:pPr algn="ctr"/>
                      <a:r>
                        <a:rPr lang="fr-FR" sz="1500" dirty="0"/>
                        <a:t>Les principaux objectifs du Ship from store</a:t>
                      </a:r>
                    </a:p>
                  </a:txBody>
                  <a:tcPr marL="68574" marR="68574" marT="34277" marB="34277"/>
                </a:tc>
                <a:extLst>
                  <a:ext uri="{0D108BD9-81ED-4DB2-BD59-A6C34878D82A}">
                    <a16:rowId xmlns:a16="http://schemas.microsoft.com/office/drawing/2014/main" val="10000"/>
                  </a:ext>
                </a:extLst>
              </a:tr>
              <a:tr h="20699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1500" b="1" dirty="0"/>
                        <a:t>Eviter les ruptures de stock</a:t>
                      </a:r>
                      <a:r>
                        <a:rPr lang="fr-FR" sz="1500" b="0" dirty="0"/>
                        <a:t>, augmenter la </a:t>
                      </a:r>
                      <a:r>
                        <a:rPr lang="fr-FR" sz="1500" b="1" dirty="0"/>
                        <a:t>satisfaction client</a:t>
                      </a:r>
                      <a:r>
                        <a:rPr lang="fr-FR" sz="1500" b="0" dirty="0"/>
                        <a:t> et donc le chiffre d’affaires </a:t>
                      </a:r>
                      <a:r>
                        <a:rPr lang="fr-FR" sz="1500" b="0"/>
                        <a:t>des enseignes, mais aussi, et surtout, </a:t>
                      </a:r>
                      <a:r>
                        <a:rPr lang="fr-FR" sz="1500" b="1" dirty="0"/>
                        <a:t>faire du e-commerce un atout pour le réseau. </a:t>
                      </a:r>
                    </a:p>
                  </a:txBody>
                  <a:tcPr marL="68574" marR="68574" marT="34277" marB="34277"/>
                </a:tc>
                <a:extLst>
                  <a:ext uri="{0D108BD9-81ED-4DB2-BD59-A6C34878D82A}">
                    <a16:rowId xmlns:a16="http://schemas.microsoft.com/office/drawing/2014/main" val="10001"/>
                  </a:ext>
                </a:extLst>
              </a:tr>
              <a:tr h="363955">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1400" dirty="0"/>
                        <a:t>Les</a:t>
                      </a:r>
                      <a:r>
                        <a:rPr lang="fr-FR" sz="1400" baseline="0" dirty="0"/>
                        <a:t> bénéfices du Ship from store </a:t>
                      </a:r>
                      <a:endParaRPr lang="fr-FR" sz="1400" dirty="0"/>
                    </a:p>
                  </a:txBody>
                  <a:tcPr marL="68574" marR="68574" marT="34277" marB="34277"/>
                </a:tc>
                <a:extLst>
                  <a:ext uri="{0D108BD9-81ED-4DB2-BD59-A6C34878D82A}">
                    <a16:rowId xmlns:a16="http://schemas.microsoft.com/office/drawing/2014/main" val="10002"/>
                  </a:ext>
                </a:extLst>
              </a:tr>
              <a:tr h="1399517">
                <a:tc>
                  <a:txBody>
                    <a:bodyPr/>
                    <a:lstStyle/>
                    <a:p>
                      <a:endParaRPr lang="fr-FR" sz="1400" dirty="0"/>
                    </a:p>
                    <a:p>
                      <a:endParaRPr lang="fr-FR" sz="1400" dirty="0"/>
                    </a:p>
                    <a:p>
                      <a:endParaRPr lang="fr-FR" sz="1400" dirty="0"/>
                    </a:p>
                    <a:p>
                      <a:endParaRPr lang="fr-FR" sz="1400" dirty="0"/>
                    </a:p>
                    <a:p>
                      <a:endParaRPr lang="fr-FR" sz="1400" dirty="0"/>
                    </a:p>
                  </a:txBody>
                  <a:tcPr marL="68574" marR="68574" marT="34277" marB="34277"/>
                </a:tc>
                <a:extLst>
                  <a:ext uri="{0D108BD9-81ED-4DB2-BD59-A6C34878D82A}">
                    <a16:rowId xmlns:a16="http://schemas.microsoft.com/office/drawing/2014/main" val="10003"/>
                  </a:ext>
                </a:extLst>
              </a:tr>
            </a:tbl>
          </a:graphicData>
        </a:graphic>
      </p:graphicFrame>
      <p:pic>
        <p:nvPicPr>
          <p:cNvPr id="16399" name="Image 9"/>
          <p:cNvPicPr>
            <a:picLocks noChangeAspect="1" noChangeArrowheads="1"/>
          </p:cNvPicPr>
          <p:nvPr/>
        </p:nvPicPr>
        <p:blipFill>
          <a:blip r:embed="rId3">
            <a:extLst>
              <a:ext uri="{28A0092B-C50C-407E-A947-70E740481C1C}">
                <a14:useLocalDpi xmlns:a14="http://schemas.microsoft.com/office/drawing/2010/main" val="0"/>
              </a:ext>
            </a:extLst>
          </a:blip>
          <a:srcRect l="22966" t="69443" r="66803" b="8823"/>
          <a:stretch>
            <a:fillRect/>
          </a:stretch>
        </p:blipFill>
        <p:spPr bwMode="auto">
          <a:xfrm>
            <a:off x="5381625" y="2294335"/>
            <a:ext cx="1243013" cy="14847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00" name="Image 6"/>
          <p:cNvPicPr>
            <a:picLocks noChangeAspect="1" noChangeArrowheads="1"/>
          </p:cNvPicPr>
          <p:nvPr/>
        </p:nvPicPr>
        <p:blipFill>
          <a:blip r:embed="rId4">
            <a:extLst>
              <a:ext uri="{28A0092B-C50C-407E-A947-70E740481C1C}">
                <a14:useLocalDpi xmlns:a14="http://schemas.microsoft.com/office/drawing/2010/main" val="0"/>
              </a:ext>
            </a:extLst>
          </a:blip>
          <a:srcRect l="21465" t="37840" r="69308" b="42867"/>
          <a:stretch>
            <a:fillRect/>
          </a:stretch>
        </p:blipFill>
        <p:spPr bwMode="auto">
          <a:xfrm>
            <a:off x="1331120" y="4185048"/>
            <a:ext cx="1026319" cy="1207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01" name="Image 6"/>
          <p:cNvPicPr>
            <a:picLocks noChangeAspect="1" noChangeArrowheads="1"/>
          </p:cNvPicPr>
          <p:nvPr/>
        </p:nvPicPr>
        <p:blipFill>
          <a:blip r:embed="rId4">
            <a:extLst>
              <a:ext uri="{28A0092B-C50C-407E-A947-70E740481C1C}">
                <a14:useLocalDpi xmlns:a14="http://schemas.microsoft.com/office/drawing/2010/main" val="0"/>
              </a:ext>
            </a:extLst>
          </a:blip>
          <a:srcRect l="21465" t="62454" r="69946" b="19583"/>
          <a:stretch>
            <a:fillRect/>
          </a:stretch>
        </p:blipFill>
        <p:spPr bwMode="auto">
          <a:xfrm>
            <a:off x="6731794" y="4185047"/>
            <a:ext cx="972741"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02" name="Image 6"/>
          <p:cNvPicPr>
            <a:picLocks noChangeAspect="1" noChangeArrowheads="1"/>
          </p:cNvPicPr>
          <p:nvPr/>
        </p:nvPicPr>
        <p:blipFill>
          <a:blip r:embed="rId4">
            <a:extLst>
              <a:ext uri="{28A0092B-C50C-407E-A947-70E740481C1C}">
                <a14:useLocalDpi xmlns:a14="http://schemas.microsoft.com/office/drawing/2010/main" val="0"/>
              </a:ext>
            </a:extLst>
          </a:blip>
          <a:srcRect l="33815" t="61789" r="57594" b="20248"/>
          <a:stretch>
            <a:fillRect/>
          </a:stretch>
        </p:blipFill>
        <p:spPr bwMode="auto">
          <a:xfrm>
            <a:off x="5489972" y="4185048"/>
            <a:ext cx="1009650" cy="1188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03" name="Image 6"/>
          <p:cNvPicPr>
            <a:picLocks noChangeAspect="1" noChangeArrowheads="1"/>
          </p:cNvPicPr>
          <p:nvPr/>
        </p:nvPicPr>
        <p:blipFill>
          <a:blip r:embed="rId4">
            <a:extLst>
              <a:ext uri="{28A0092B-C50C-407E-A947-70E740481C1C}">
                <a14:useLocalDpi xmlns:a14="http://schemas.microsoft.com/office/drawing/2010/main" val="0"/>
              </a:ext>
            </a:extLst>
          </a:blip>
          <a:srcRect l="45889" t="37840" r="44884" b="42867"/>
          <a:stretch>
            <a:fillRect/>
          </a:stretch>
        </p:blipFill>
        <p:spPr bwMode="auto">
          <a:xfrm>
            <a:off x="2681289" y="4185048"/>
            <a:ext cx="1026319" cy="1207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04" name="Image 6"/>
          <p:cNvPicPr>
            <a:picLocks noChangeAspect="1" noChangeArrowheads="1"/>
          </p:cNvPicPr>
          <p:nvPr/>
        </p:nvPicPr>
        <p:blipFill>
          <a:blip r:embed="rId4">
            <a:extLst>
              <a:ext uri="{28A0092B-C50C-407E-A947-70E740481C1C}">
                <a14:useLocalDpi xmlns:a14="http://schemas.microsoft.com/office/drawing/2010/main" val="0"/>
              </a:ext>
            </a:extLst>
          </a:blip>
          <a:srcRect l="33492" t="37840" r="57281" b="42867"/>
          <a:stretch>
            <a:fillRect/>
          </a:stretch>
        </p:blipFill>
        <p:spPr bwMode="auto">
          <a:xfrm>
            <a:off x="4193382" y="4185048"/>
            <a:ext cx="1026319" cy="1207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405" name="ZoneTexte 10"/>
          <p:cNvSpPr txBox="1">
            <a:spLocks noChangeArrowheads="1"/>
          </p:cNvSpPr>
          <p:nvPr/>
        </p:nvSpPr>
        <p:spPr bwMode="auto">
          <a:xfrm>
            <a:off x="5759053" y="5816204"/>
            <a:ext cx="2241947"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fr-FR" altLang="fr-FR" sz="750" u="sng"/>
              <a:t>Source : https://www.ecommercemag.fr -29/10/2019</a:t>
            </a:r>
          </a:p>
        </p:txBody>
      </p:sp>
      <p:pic>
        <p:nvPicPr>
          <p:cNvPr id="16406" name="Image 9"/>
          <p:cNvPicPr>
            <a:picLocks noChangeAspect="1" noChangeArrowheads="1"/>
          </p:cNvPicPr>
          <p:nvPr/>
        </p:nvPicPr>
        <p:blipFill>
          <a:blip r:embed="rId3">
            <a:extLst>
              <a:ext uri="{28A0092B-C50C-407E-A947-70E740481C1C}">
                <a14:useLocalDpi xmlns:a14="http://schemas.microsoft.com/office/drawing/2010/main" val="0"/>
              </a:ext>
            </a:extLst>
          </a:blip>
          <a:srcRect l="34134" t="69443" r="55589" b="8823"/>
          <a:stretch>
            <a:fillRect/>
          </a:stretch>
        </p:blipFill>
        <p:spPr bwMode="auto">
          <a:xfrm>
            <a:off x="2465785" y="2294335"/>
            <a:ext cx="1247775" cy="14847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621133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4262944" y="3027218"/>
            <a:ext cx="1694906" cy="2123658"/>
          </a:xfrm>
          <a:prstGeom prst="rect">
            <a:avLst/>
          </a:prstGeom>
          <a:noFill/>
        </p:spPr>
        <p:txBody>
          <a:bodyPr wrap="square" rtlCol="0">
            <a:spAutoFit/>
          </a:bodyPr>
          <a:lstStyle/>
          <a:p>
            <a:r>
              <a:rPr lang="fr-FR" sz="1200" b="1" dirty="0"/>
              <a:t>Participer à la passation des commandes fournisseurs </a:t>
            </a:r>
            <a:endParaRPr lang="fr-FR" sz="1200" dirty="0"/>
          </a:p>
          <a:p>
            <a:endParaRPr lang="fr-FR" sz="1200" dirty="0"/>
          </a:p>
          <a:p>
            <a:endParaRPr lang="fr-FR" sz="1200" dirty="0"/>
          </a:p>
          <a:p>
            <a:endParaRPr lang="fr-FR" sz="1200" dirty="0"/>
          </a:p>
          <a:p>
            <a:endParaRPr lang="fr-FR" sz="1200" dirty="0"/>
          </a:p>
          <a:p>
            <a:endParaRPr lang="fr-FR" sz="1200" dirty="0"/>
          </a:p>
          <a:p>
            <a:r>
              <a:rPr lang="fr-FR" sz="1200" dirty="0"/>
              <a:t>Surveiller l’état des stocks</a:t>
            </a:r>
          </a:p>
          <a:p>
            <a:r>
              <a:rPr lang="fr-FR" sz="1200" dirty="0"/>
              <a:t> </a:t>
            </a:r>
          </a:p>
        </p:txBody>
      </p:sp>
      <p:sp>
        <p:nvSpPr>
          <p:cNvPr id="6" name="ZoneTexte 5"/>
          <p:cNvSpPr txBox="1"/>
          <p:nvPr/>
        </p:nvSpPr>
        <p:spPr>
          <a:xfrm>
            <a:off x="333103" y="2831275"/>
            <a:ext cx="3095897" cy="923330"/>
          </a:xfrm>
          <a:prstGeom prst="rect">
            <a:avLst/>
          </a:prstGeom>
          <a:noFill/>
        </p:spPr>
        <p:txBody>
          <a:bodyPr wrap="square" rtlCol="0">
            <a:spAutoFit/>
          </a:bodyPr>
          <a:lstStyle/>
          <a:p>
            <a:pPr lvl="0"/>
            <a:r>
              <a:rPr lang="fr-FR" sz="1350" b="1" dirty="0"/>
              <a:t>Participation à la passation des commandes fournisseurs </a:t>
            </a:r>
          </a:p>
          <a:p>
            <a:pPr lvl="0"/>
            <a:endParaRPr lang="fr-FR" sz="1350" b="1" dirty="0"/>
          </a:p>
          <a:p>
            <a:pPr lvl="0" algn="ctr"/>
            <a:endParaRPr lang="fr-FR" sz="1350" dirty="0"/>
          </a:p>
        </p:txBody>
      </p:sp>
      <p:sp>
        <p:nvSpPr>
          <p:cNvPr id="7" name="ZoneTexte 6"/>
          <p:cNvSpPr txBox="1"/>
          <p:nvPr/>
        </p:nvSpPr>
        <p:spPr>
          <a:xfrm>
            <a:off x="333103" y="901548"/>
            <a:ext cx="3438797" cy="323165"/>
          </a:xfrm>
          <a:prstGeom prst="rect">
            <a:avLst/>
          </a:prstGeom>
          <a:solidFill>
            <a:schemeClr val="accent2">
              <a:lumMod val="75000"/>
            </a:schemeClr>
          </a:solidFill>
        </p:spPr>
        <p:txBody>
          <a:bodyPr wrap="square" rtlCol="0">
            <a:spAutoFit/>
          </a:bodyPr>
          <a:lstStyle/>
          <a:p>
            <a:pPr algn="ctr"/>
            <a:r>
              <a:rPr lang="fr-FR" sz="1500" b="1" dirty="0">
                <a:solidFill>
                  <a:schemeClr val="bg1"/>
                </a:solidFill>
              </a:rPr>
              <a:t>Référentiel des Activités Professionnelles</a:t>
            </a:r>
          </a:p>
        </p:txBody>
      </p:sp>
      <p:sp>
        <p:nvSpPr>
          <p:cNvPr id="8" name="ZoneTexte 7"/>
          <p:cNvSpPr txBox="1"/>
          <p:nvPr/>
        </p:nvSpPr>
        <p:spPr>
          <a:xfrm>
            <a:off x="4056018" y="901548"/>
            <a:ext cx="4859383" cy="323165"/>
          </a:xfrm>
          <a:prstGeom prst="rect">
            <a:avLst/>
          </a:prstGeom>
          <a:solidFill>
            <a:schemeClr val="accent1">
              <a:lumMod val="75000"/>
            </a:schemeClr>
          </a:solidFill>
        </p:spPr>
        <p:txBody>
          <a:bodyPr wrap="square" rtlCol="0">
            <a:spAutoFit/>
          </a:bodyPr>
          <a:lstStyle/>
          <a:p>
            <a:pPr algn="ctr"/>
            <a:r>
              <a:rPr lang="fr-FR" sz="1500" b="1" dirty="0">
                <a:solidFill>
                  <a:schemeClr val="bg1"/>
                </a:solidFill>
              </a:rPr>
              <a:t>Référentiel de Compétences</a:t>
            </a:r>
          </a:p>
        </p:txBody>
      </p:sp>
      <p:sp>
        <p:nvSpPr>
          <p:cNvPr id="9" name="ZoneTexte 8"/>
          <p:cNvSpPr txBox="1"/>
          <p:nvPr/>
        </p:nvSpPr>
        <p:spPr>
          <a:xfrm>
            <a:off x="4064183" y="1269949"/>
            <a:ext cx="2096589" cy="323165"/>
          </a:xfrm>
          <a:prstGeom prst="rect">
            <a:avLst/>
          </a:prstGeom>
          <a:solidFill>
            <a:schemeClr val="accent1">
              <a:lumMod val="60000"/>
              <a:lumOff val="40000"/>
            </a:schemeClr>
          </a:solidFill>
        </p:spPr>
        <p:txBody>
          <a:bodyPr wrap="square" rtlCol="0">
            <a:spAutoFit/>
          </a:bodyPr>
          <a:lstStyle/>
          <a:p>
            <a:pPr algn="ctr"/>
            <a:r>
              <a:rPr lang="fr-FR" sz="1500" b="1" dirty="0">
                <a:solidFill>
                  <a:schemeClr val="bg1"/>
                </a:solidFill>
              </a:rPr>
              <a:t>Compétences détaillées</a:t>
            </a:r>
          </a:p>
        </p:txBody>
      </p:sp>
      <p:sp>
        <p:nvSpPr>
          <p:cNvPr id="10" name="ZoneTexte 9"/>
          <p:cNvSpPr txBox="1"/>
          <p:nvPr/>
        </p:nvSpPr>
        <p:spPr>
          <a:xfrm>
            <a:off x="6510202" y="1266623"/>
            <a:ext cx="2096589" cy="323165"/>
          </a:xfrm>
          <a:prstGeom prst="rect">
            <a:avLst/>
          </a:prstGeom>
          <a:solidFill>
            <a:schemeClr val="accent1">
              <a:lumMod val="60000"/>
              <a:lumOff val="40000"/>
            </a:schemeClr>
          </a:solidFill>
        </p:spPr>
        <p:txBody>
          <a:bodyPr wrap="square" rtlCol="0">
            <a:spAutoFit/>
          </a:bodyPr>
          <a:lstStyle/>
          <a:p>
            <a:pPr algn="ctr"/>
            <a:r>
              <a:rPr lang="fr-FR" sz="1500" b="1" dirty="0">
                <a:solidFill>
                  <a:schemeClr val="bg1"/>
                </a:solidFill>
              </a:rPr>
              <a:t>Savoirs associés</a:t>
            </a:r>
          </a:p>
        </p:txBody>
      </p:sp>
      <p:sp>
        <p:nvSpPr>
          <p:cNvPr id="11" name="ZoneTexte 10"/>
          <p:cNvSpPr txBox="1"/>
          <p:nvPr/>
        </p:nvSpPr>
        <p:spPr>
          <a:xfrm>
            <a:off x="333103" y="1314852"/>
            <a:ext cx="3438797" cy="323165"/>
          </a:xfrm>
          <a:prstGeom prst="rect">
            <a:avLst/>
          </a:prstGeom>
          <a:solidFill>
            <a:schemeClr val="accent2">
              <a:lumMod val="40000"/>
              <a:lumOff val="60000"/>
            </a:schemeClr>
          </a:solidFill>
        </p:spPr>
        <p:txBody>
          <a:bodyPr wrap="square" rtlCol="0">
            <a:spAutoFit/>
          </a:bodyPr>
          <a:lstStyle/>
          <a:p>
            <a:pPr algn="ctr"/>
            <a:r>
              <a:rPr lang="fr-FR" sz="1500" b="1" dirty="0">
                <a:solidFill>
                  <a:schemeClr val="bg1"/>
                </a:solidFill>
              </a:rPr>
              <a:t>Tâches</a:t>
            </a:r>
          </a:p>
        </p:txBody>
      </p:sp>
      <p:cxnSp>
        <p:nvCxnSpPr>
          <p:cNvPr id="13" name="Connecteur droit 12"/>
          <p:cNvCxnSpPr/>
          <p:nvPr/>
        </p:nvCxnSpPr>
        <p:spPr>
          <a:xfrm>
            <a:off x="3913959" y="1051589"/>
            <a:ext cx="29391" cy="4766100"/>
          </a:xfrm>
          <a:prstGeom prst="line">
            <a:avLst/>
          </a:prstGeom>
          <a:ln w="9525" cap="flat" cmpd="sng" algn="ctr">
            <a:solidFill>
              <a:schemeClr val="accent4"/>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6" name="ZoneTexte 15"/>
          <p:cNvSpPr txBox="1"/>
          <p:nvPr/>
        </p:nvSpPr>
        <p:spPr>
          <a:xfrm>
            <a:off x="7636872" y="1566706"/>
            <a:ext cx="1319349" cy="276999"/>
          </a:xfrm>
          <a:prstGeom prst="rect">
            <a:avLst/>
          </a:prstGeom>
          <a:solidFill>
            <a:schemeClr val="accent1">
              <a:lumMod val="20000"/>
              <a:lumOff val="80000"/>
            </a:schemeClr>
          </a:solidFill>
        </p:spPr>
        <p:txBody>
          <a:bodyPr wrap="square" rtlCol="0">
            <a:spAutoFit/>
          </a:bodyPr>
          <a:lstStyle/>
          <a:p>
            <a:pPr algn="ctr"/>
            <a:r>
              <a:rPr lang="fr-FR" sz="1200" b="1" dirty="0">
                <a:solidFill>
                  <a:schemeClr val="bg1"/>
                </a:solidFill>
              </a:rPr>
              <a:t>Limites de savoirs</a:t>
            </a:r>
          </a:p>
        </p:txBody>
      </p:sp>
      <p:sp>
        <p:nvSpPr>
          <p:cNvPr id="15" name="Rectangle 14">
            <a:extLst>
              <a:ext uri="{FF2B5EF4-FFF2-40B4-BE49-F238E27FC236}">
                <a16:creationId xmlns:a16="http://schemas.microsoft.com/office/drawing/2014/main" id="{116A8F61-4399-41B5-96D4-EFA078246DA4}"/>
              </a:ext>
            </a:extLst>
          </p:cNvPr>
          <p:cNvSpPr/>
          <p:nvPr/>
        </p:nvSpPr>
        <p:spPr>
          <a:xfrm>
            <a:off x="6472199" y="2000279"/>
            <a:ext cx="2329346" cy="3947234"/>
          </a:xfrm>
          <a:prstGeom prst="rect">
            <a:avLst/>
          </a:prstGeom>
        </p:spPr>
        <p:txBody>
          <a:bodyPr wrap="square">
            <a:spAutoFit/>
          </a:bodyPr>
          <a:lstStyle/>
          <a:p>
            <a:r>
              <a:rPr lang="fr-FR" sz="1050" b="1" dirty="0">
                <a:ea typeface="MS Mincho" panose="02020609040205080304" pitchFamily="49" charset="-128"/>
              </a:rPr>
              <a:t>Le circuit économique simplifié et ses agents</a:t>
            </a:r>
          </a:p>
          <a:p>
            <a:r>
              <a:rPr lang="fr-FR" sz="750" dirty="0"/>
              <a:t>Les principaux agents économiques (ménages, entreprises, institutions financières et administratives) et leur rôle</a:t>
            </a:r>
            <a:endParaRPr lang="fr-FR" sz="750" dirty="0">
              <a:ea typeface="MS Mincho" panose="02020609040205080304" pitchFamily="49" charset="-128"/>
            </a:endParaRPr>
          </a:p>
          <a:p>
            <a:r>
              <a:rPr lang="fr-FR" sz="1050" b="1" dirty="0">
                <a:ea typeface="MS Mincho" panose="02020609040205080304" pitchFamily="49" charset="-128"/>
              </a:rPr>
              <a:t>L’entreprise</a:t>
            </a:r>
          </a:p>
          <a:p>
            <a:pPr lvl="0"/>
            <a:r>
              <a:rPr lang="fr-FR" sz="750" dirty="0"/>
              <a:t>Les spécificités du rôle économique, social, sociétal de l’entreprise </a:t>
            </a:r>
          </a:p>
          <a:p>
            <a:pPr lvl="0"/>
            <a:r>
              <a:rPr lang="fr-FR" sz="750" dirty="0"/>
              <a:t>Le marché de l’entreprise : l’offre, la demande, l’environnement</a:t>
            </a:r>
          </a:p>
          <a:p>
            <a:pPr lvl="0"/>
            <a:r>
              <a:rPr lang="fr-FR" sz="750" dirty="0"/>
              <a:t>L’organisation interne de l’entreprise</a:t>
            </a:r>
          </a:p>
          <a:p>
            <a:endParaRPr lang="fr-FR" sz="1050" dirty="0">
              <a:ea typeface="MS Mincho" panose="02020609040205080304" pitchFamily="49" charset="-128"/>
            </a:endParaRPr>
          </a:p>
          <a:p>
            <a:r>
              <a:rPr lang="fr-FR" sz="1050" b="1" dirty="0">
                <a:ea typeface="MS Mincho" panose="02020609040205080304" pitchFamily="49" charset="-128"/>
              </a:rPr>
              <a:t>Les circuits de distribution et les canaux de vente </a:t>
            </a:r>
          </a:p>
          <a:p>
            <a:pPr lvl="0"/>
            <a:r>
              <a:rPr lang="fr-FR" sz="750" dirty="0"/>
              <a:t>Les circuits de distribution</a:t>
            </a:r>
          </a:p>
          <a:p>
            <a:pPr lvl="0"/>
            <a:r>
              <a:rPr lang="fr-FR" sz="750" dirty="0"/>
              <a:t>Les canaux de vente</a:t>
            </a:r>
          </a:p>
          <a:p>
            <a:pPr lvl="0"/>
            <a:r>
              <a:rPr lang="fr-FR" sz="750" dirty="0"/>
              <a:t>L’interaction des canaux de vente physiques et virtuels</a:t>
            </a:r>
          </a:p>
          <a:p>
            <a:pPr lvl="0"/>
            <a:r>
              <a:rPr lang="fr-FR" sz="750" dirty="0"/>
              <a:t>Les différents modes de transport des marchandises</a:t>
            </a:r>
          </a:p>
          <a:p>
            <a:pPr lvl="0"/>
            <a:endParaRPr lang="fr-FR" sz="750" dirty="0"/>
          </a:p>
          <a:p>
            <a:r>
              <a:rPr lang="fr-FR" sz="1050" b="1" dirty="0">
                <a:ea typeface="MS Mincho" panose="02020609040205080304" pitchFamily="49" charset="-128"/>
              </a:rPr>
              <a:t>Le cadencier</a:t>
            </a:r>
          </a:p>
          <a:p>
            <a:r>
              <a:rPr lang="fr-FR" sz="1050" dirty="0">
                <a:ea typeface="MS Mincho" panose="02020609040205080304" pitchFamily="49" charset="-128"/>
              </a:rPr>
              <a:t> </a:t>
            </a:r>
            <a:r>
              <a:rPr lang="fr-FR" sz="750" dirty="0"/>
              <a:t>Les différentes formes de cadencier</a:t>
            </a:r>
          </a:p>
          <a:p>
            <a:endParaRPr lang="fr-FR" sz="1050" dirty="0">
              <a:ea typeface="MS Mincho" panose="02020609040205080304" pitchFamily="49" charset="-128"/>
            </a:endParaRPr>
          </a:p>
          <a:p>
            <a:r>
              <a:rPr lang="fr-FR" sz="1050" b="1" dirty="0">
                <a:ea typeface="MS Mincho" panose="02020609040205080304" pitchFamily="49" charset="-128"/>
              </a:rPr>
              <a:t>Les niveaux de stocks</a:t>
            </a:r>
          </a:p>
          <a:p>
            <a:pPr lvl="0"/>
            <a:r>
              <a:rPr lang="fr-FR" sz="750" dirty="0"/>
              <a:t>Les notions de stock, la cadence des ventes, la saisonnalité</a:t>
            </a:r>
          </a:p>
          <a:p>
            <a:pPr lvl="0"/>
            <a:r>
              <a:rPr lang="fr-FR" sz="750" dirty="0"/>
              <a:t>La définition et les conséquences d’une rupture de stock</a:t>
            </a:r>
          </a:p>
          <a:p>
            <a:pPr lvl="0"/>
            <a:r>
              <a:rPr lang="fr-FR" sz="750" dirty="0"/>
              <a:t>L’évaluation des quantités à commander</a:t>
            </a:r>
          </a:p>
          <a:p>
            <a:endParaRPr lang="fr-FR" sz="1050" dirty="0">
              <a:ea typeface="MS Mincho" panose="02020609040205080304" pitchFamily="49" charset="-128"/>
            </a:endParaRPr>
          </a:p>
        </p:txBody>
      </p:sp>
    </p:spTree>
    <p:extLst>
      <p:ext uri="{BB962C8B-B14F-4D97-AF65-F5344CB8AC3E}">
        <p14:creationId xmlns:p14="http://schemas.microsoft.com/office/powerpoint/2010/main" val="13204465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4265024" y="1861297"/>
            <a:ext cx="1694906" cy="3231654"/>
          </a:xfrm>
          <a:prstGeom prst="rect">
            <a:avLst/>
          </a:prstGeom>
          <a:noFill/>
        </p:spPr>
        <p:txBody>
          <a:bodyPr wrap="square" rtlCol="0">
            <a:spAutoFit/>
          </a:bodyPr>
          <a:lstStyle/>
          <a:p>
            <a:r>
              <a:rPr lang="fr-FR" sz="1200" b="1" dirty="0"/>
              <a:t>Participer à la passation des commandes fournisseurs </a:t>
            </a:r>
            <a:r>
              <a:rPr lang="fr-FR" sz="1200" i="1" dirty="0"/>
              <a:t>(suite)</a:t>
            </a:r>
          </a:p>
          <a:p>
            <a:r>
              <a:rPr lang="fr-FR" sz="1200" dirty="0"/>
              <a:t> </a:t>
            </a:r>
          </a:p>
          <a:p>
            <a:r>
              <a:rPr lang="fr-FR" sz="1200" dirty="0"/>
              <a:t>Préparer les propositions de commandes</a:t>
            </a:r>
          </a:p>
          <a:p>
            <a:r>
              <a:rPr lang="fr-FR" sz="1200" dirty="0"/>
              <a:t> </a:t>
            </a:r>
          </a:p>
          <a:p>
            <a:r>
              <a:rPr lang="fr-FR" sz="1200" dirty="0"/>
              <a:t>Utiliser le mode de transmission adapté</a:t>
            </a:r>
          </a:p>
          <a:p>
            <a:r>
              <a:rPr lang="fr-FR" sz="1200" dirty="0"/>
              <a:t> </a:t>
            </a:r>
          </a:p>
          <a:p>
            <a:r>
              <a:rPr lang="fr-FR" sz="1200" dirty="0"/>
              <a:t>Transmettre la commande après validation</a:t>
            </a:r>
          </a:p>
          <a:p>
            <a:r>
              <a:rPr lang="fr-FR" sz="1200" dirty="0"/>
              <a:t> </a:t>
            </a:r>
          </a:p>
          <a:p>
            <a:r>
              <a:rPr lang="fr-FR" sz="1200" dirty="0"/>
              <a:t>Assurer le suivi des commandes</a:t>
            </a:r>
          </a:p>
        </p:txBody>
      </p:sp>
      <p:sp>
        <p:nvSpPr>
          <p:cNvPr id="6" name="ZoneTexte 5"/>
          <p:cNvSpPr txBox="1"/>
          <p:nvPr/>
        </p:nvSpPr>
        <p:spPr>
          <a:xfrm>
            <a:off x="333103" y="2865418"/>
            <a:ext cx="3068587" cy="715581"/>
          </a:xfrm>
          <a:prstGeom prst="rect">
            <a:avLst/>
          </a:prstGeom>
          <a:noFill/>
        </p:spPr>
        <p:txBody>
          <a:bodyPr wrap="square" rtlCol="0">
            <a:spAutoFit/>
          </a:bodyPr>
          <a:lstStyle/>
          <a:p>
            <a:pPr lvl="0"/>
            <a:r>
              <a:rPr lang="fr-FR" sz="1350" b="1" dirty="0"/>
              <a:t>Participation à la passation des commandes fournisseurs </a:t>
            </a:r>
          </a:p>
          <a:p>
            <a:pPr lvl="0" algn="ctr"/>
            <a:endParaRPr lang="fr-FR" sz="1350" dirty="0"/>
          </a:p>
        </p:txBody>
      </p:sp>
      <p:sp>
        <p:nvSpPr>
          <p:cNvPr id="7" name="ZoneTexte 6"/>
          <p:cNvSpPr txBox="1"/>
          <p:nvPr/>
        </p:nvSpPr>
        <p:spPr>
          <a:xfrm>
            <a:off x="333103" y="901548"/>
            <a:ext cx="3438797" cy="323165"/>
          </a:xfrm>
          <a:prstGeom prst="rect">
            <a:avLst/>
          </a:prstGeom>
          <a:solidFill>
            <a:schemeClr val="accent2">
              <a:lumMod val="75000"/>
            </a:schemeClr>
          </a:solidFill>
        </p:spPr>
        <p:txBody>
          <a:bodyPr wrap="square" rtlCol="0">
            <a:spAutoFit/>
          </a:bodyPr>
          <a:lstStyle/>
          <a:p>
            <a:pPr algn="ctr"/>
            <a:r>
              <a:rPr lang="fr-FR" sz="1500" b="1" dirty="0">
                <a:solidFill>
                  <a:schemeClr val="bg1"/>
                </a:solidFill>
              </a:rPr>
              <a:t>Référentiel des Activités Professionnelles</a:t>
            </a:r>
          </a:p>
        </p:txBody>
      </p:sp>
      <p:sp>
        <p:nvSpPr>
          <p:cNvPr id="8" name="ZoneTexte 7"/>
          <p:cNvSpPr txBox="1"/>
          <p:nvPr/>
        </p:nvSpPr>
        <p:spPr>
          <a:xfrm>
            <a:off x="4056018" y="901548"/>
            <a:ext cx="4859383" cy="323165"/>
          </a:xfrm>
          <a:prstGeom prst="rect">
            <a:avLst/>
          </a:prstGeom>
          <a:solidFill>
            <a:schemeClr val="accent1">
              <a:lumMod val="75000"/>
            </a:schemeClr>
          </a:solidFill>
        </p:spPr>
        <p:txBody>
          <a:bodyPr wrap="square" rtlCol="0">
            <a:spAutoFit/>
          </a:bodyPr>
          <a:lstStyle/>
          <a:p>
            <a:pPr algn="ctr"/>
            <a:r>
              <a:rPr lang="fr-FR" sz="1500" b="1" dirty="0">
                <a:solidFill>
                  <a:schemeClr val="bg1"/>
                </a:solidFill>
              </a:rPr>
              <a:t>Référentiel de Compétences</a:t>
            </a:r>
          </a:p>
        </p:txBody>
      </p:sp>
      <p:sp>
        <p:nvSpPr>
          <p:cNvPr id="9" name="ZoneTexte 8"/>
          <p:cNvSpPr txBox="1"/>
          <p:nvPr/>
        </p:nvSpPr>
        <p:spPr>
          <a:xfrm>
            <a:off x="4064183" y="1269949"/>
            <a:ext cx="2096589" cy="323165"/>
          </a:xfrm>
          <a:prstGeom prst="rect">
            <a:avLst/>
          </a:prstGeom>
          <a:solidFill>
            <a:schemeClr val="accent1">
              <a:lumMod val="60000"/>
              <a:lumOff val="40000"/>
            </a:schemeClr>
          </a:solidFill>
        </p:spPr>
        <p:txBody>
          <a:bodyPr wrap="square" rtlCol="0">
            <a:spAutoFit/>
          </a:bodyPr>
          <a:lstStyle/>
          <a:p>
            <a:pPr algn="ctr"/>
            <a:r>
              <a:rPr lang="fr-FR" sz="1500" b="1" dirty="0">
                <a:solidFill>
                  <a:schemeClr val="bg1"/>
                </a:solidFill>
              </a:rPr>
              <a:t>Compétences détaillées</a:t>
            </a:r>
          </a:p>
        </p:txBody>
      </p:sp>
      <p:sp>
        <p:nvSpPr>
          <p:cNvPr id="10" name="ZoneTexte 9"/>
          <p:cNvSpPr txBox="1"/>
          <p:nvPr/>
        </p:nvSpPr>
        <p:spPr>
          <a:xfrm>
            <a:off x="6510202" y="1266623"/>
            <a:ext cx="2096589" cy="323165"/>
          </a:xfrm>
          <a:prstGeom prst="rect">
            <a:avLst/>
          </a:prstGeom>
          <a:solidFill>
            <a:schemeClr val="accent1">
              <a:lumMod val="60000"/>
              <a:lumOff val="40000"/>
            </a:schemeClr>
          </a:solidFill>
        </p:spPr>
        <p:txBody>
          <a:bodyPr wrap="square" rtlCol="0">
            <a:spAutoFit/>
          </a:bodyPr>
          <a:lstStyle/>
          <a:p>
            <a:pPr algn="ctr"/>
            <a:r>
              <a:rPr lang="fr-FR" sz="1500" b="1" dirty="0">
                <a:solidFill>
                  <a:schemeClr val="bg1"/>
                </a:solidFill>
              </a:rPr>
              <a:t>Savoirs associés</a:t>
            </a:r>
          </a:p>
        </p:txBody>
      </p:sp>
      <p:sp>
        <p:nvSpPr>
          <p:cNvPr id="11" name="ZoneTexte 10"/>
          <p:cNvSpPr txBox="1"/>
          <p:nvPr/>
        </p:nvSpPr>
        <p:spPr>
          <a:xfrm>
            <a:off x="333103" y="1314852"/>
            <a:ext cx="3438797" cy="323165"/>
          </a:xfrm>
          <a:prstGeom prst="rect">
            <a:avLst/>
          </a:prstGeom>
          <a:solidFill>
            <a:schemeClr val="accent2">
              <a:lumMod val="40000"/>
              <a:lumOff val="60000"/>
            </a:schemeClr>
          </a:solidFill>
        </p:spPr>
        <p:txBody>
          <a:bodyPr wrap="square" rtlCol="0">
            <a:spAutoFit/>
          </a:bodyPr>
          <a:lstStyle/>
          <a:p>
            <a:pPr algn="ctr"/>
            <a:r>
              <a:rPr lang="fr-FR" sz="1500" b="1" dirty="0">
                <a:solidFill>
                  <a:schemeClr val="bg1"/>
                </a:solidFill>
              </a:rPr>
              <a:t>Tâches</a:t>
            </a:r>
          </a:p>
        </p:txBody>
      </p:sp>
      <p:cxnSp>
        <p:nvCxnSpPr>
          <p:cNvPr id="13" name="Connecteur droit 12"/>
          <p:cNvCxnSpPr/>
          <p:nvPr/>
        </p:nvCxnSpPr>
        <p:spPr>
          <a:xfrm>
            <a:off x="3913959" y="1051589"/>
            <a:ext cx="29391" cy="4766100"/>
          </a:xfrm>
          <a:prstGeom prst="line">
            <a:avLst/>
          </a:prstGeom>
          <a:ln w="9525" cap="flat" cmpd="sng" algn="ctr">
            <a:solidFill>
              <a:schemeClr val="accent4"/>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6" name="ZoneTexte 15"/>
          <p:cNvSpPr txBox="1"/>
          <p:nvPr/>
        </p:nvSpPr>
        <p:spPr>
          <a:xfrm>
            <a:off x="7636872" y="1566706"/>
            <a:ext cx="1319349" cy="276999"/>
          </a:xfrm>
          <a:prstGeom prst="rect">
            <a:avLst/>
          </a:prstGeom>
          <a:solidFill>
            <a:schemeClr val="accent1">
              <a:lumMod val="20000"/>
              <a:lumOff val="80000"/>
            </a:schemeClr>
          </a:solidFill>
        </p:spPr>
        <p:txBody>
          <a:bodyPr wrap="square" rtlCol="0">
            <a:spAutoFit/>
          </a:bodyPr>
          <a:lstStyle/>
          <a:p>
            <a:pPr algn="ctr"/>
            <a:r>
              <a:rPr lang="fr-FR" sz="1200" b="1" dirty="0">
                <a:solidFill>
                  <a:schemeClr val="bg1"/>
                </a:solidFill>
              </a:rPr>
              <a:t>Limites de savoirs</a:t>
            </a:r>
          </a:p>
        </p:txBody>
      </p:sp>
      <p:sp>
        <p:nvSpPr>
          <p:cNvPr id="15" name="Rectangle 14">
            <a:extLst>
              <a:ext uri="{FF2B5EF4-FFF2-40B4-BE49-F238E27FC236}">
                <a16:creationId xmlns:a16="http://schemas.microsoft.com/office/drawing/2014/main" id="{116A8F61-4399-41B5-96D4-EFA078246DA4}"/>
              </a:ext>
            </a:extLst>
          </p:cNvPr>
          <p:cNvSpPr/>
          <p:nvPr/>
        </p:nvSpPr>
        <p:spPr>
          <a:xfrm>
            <a:off x="6472199" y="2000279"/>
            <a:ext cx="2329346" cy="2793072"/>
          </a:xfrm>
          <a:prstGeom prst="rect">
            <a:avLst/>
          </a:prstGeom>
        </p:spPr>
        <p:txBody>
          <a:bodyPr wrap="square">
            <a:spAutoFit/>
          </a:bodyPr>
          <a:lstStyle/>
          <a:p>
            <a:pPr lvl="0"/>
            <a:endParaRPr lang="fr-FR" sz="1050" dirty="0">
              <a:ea typeface="MS Mincho" panose="02020609040205080304" pitchFamily="49" charset="-128"/>
            </a:endParaRPr>
          </a:p>
          <a:p>
            <a:r>
              <a:rPr lang="fr-FR" sz="1050" b="1" dirty="0">
                <a:ea typeface="MS Mincho" panose="02020609040205080304" pitchFamily="49" charset="-128"/>
              </a:rPr>
              <a:t>L’inventaire</a:t>
            </a:r>
          </a:p>
          <a:p>
            <a:pPr lvl="0"/>
            <a:r>
              <a:rPr lang="fr-FR" sz="750" dirty="0"/>
              <a:t>Les objectifs de l’inventaire</a:t>
            </a:r>
          </a:p>
          <a:p>
            <a:pPr lvl="0"/>
            <a:r>
              <a:rPr lang="fr-FR" sz="750" dirty="0"/>
              <a:t>Les différents types d’inventaire </a:t>
            </a:r>
          </a:p>
          <a:p>
            <a:pPr lvl="0"/>
            <a:r>
              <a:rPr lang="fr-FR" sz="750" dirty="0"/>
              <a:t>Les procédures utilisées</a:t>
            </a:r>
          </a:p>
          <a:p>
            <a:pPr lvl="0"/>
            <a:r>
              <a:rPr lang="fr-FR" sz="750" dirty="0"/>
              <a:t>La nature des informations à noter sur les documents</a:t>
            </a:r>
          </a:p>
          <a:p>
            <a:endParaRPr lang="fr-FR" sz="1050" b="1" dirty="0">
              <a:ea typeface="MS Mincho" panose="02020609040205080304" pitchFamily="49" charset="-128"/>
            </a:endParaRPr>
          </a:p>
          <a:p>
            <a:r>
              <a:rPr lang="fr-FR" sz="1050" b="1" i="1" dirty="0">
                <a:ea typeface="MS Mincho" panose="02020609040205080304" pitchFamily="49" charset="-128"/>
              </a:rPr>
              <a:t>Les documents de gestion commerciale</a:t>
            </a:r>
            <a:endParaRPr lang="fr-FR" sz="1050" b="1" dirty="0">
              <a:ea typeface="MS Mincho" panose="02020609040205080304" pitchFamily="49" charset="-128"/>
            </a:endParaRPr>
          </a:p>
          <a:p>
            <a:r>
              <a:rPr lang="fr-FR" sz="1050" dirty="0">
                <a:ea typeface="MS Mincho" panose="02020609040205080304" pitchFamily="49" charset="-128"/>
              </a:rPr>
              <a:t> </a:t>
            </a:r>
            <a:endParaRPr lang="fr-FR" sz="1050" b="1" dirty="0">
              <a:ea typeface="MS Mincho" panose="02020609040205080304" pitchFamily="49" charset="-128"/>
            </a:endParaRPr>
          </a:p>
          <a:p>
            <a:r>
              <a:rPr lang="fr-FR" sz="1050" b="1" dirty="0">
                <a:ea typeface="MS Mincho" panose="02020609040205080304" pitchFamily="49" charset="-128"/>
              </a:rPr>
              <a:t>Les documents relatifs à la commande</a:t>
            </a:r>
            <a:r>
              <a:rPr lang="fr-FR" sz="1050" dirty="0">
                <a:ea typeface="MS Mincho" panose="02020609040205080304" pitchFamily="49" charset="-128"/>
              </a:rPr>
              <a:t> </a:t>
            </a:r>
            <a:r>
              <a:rPr lang="fr-FR" sz="1350" i="1" dirty="0"/>
              <a:t> </a:t>
            </a:r>
            <a:endParaRPr lang="fr-FR" sz="1350" dirty="0"/>
          </a:p>
          <a:p>
            <a:pPr lvl="0"/>
            <a:r>
              <a:rPr lang="fr-FR" sz="750" dirty="0"/>
              <a:t>Les informations nécessaires à la passation de commande  </a:t>
            </a:r>
          </a:p>
          <a:p>
            <a:pPr lvl="0"/>
            <a:r>
              <a:rPr lang="fr-FR" sz="750" dirty="0"/>
              <a:t>Les étapes d’une commande</a:t>
            </a:r>
          </a:p>
          <a:p>
            <a:endParaRPr lang="fr-FR" sz="1050" dirty="0">
              <a:ea typeface="MS Mincho" panose="02020609040205080304" pitchFamily="49" charset="-128"/>
            </a:endParaRPr>
          </a:p>
          <a:p>
            <a:r>
              <a:rPr lang="fr-FR" sz="1050" b="1" i="1" dirty="0">
                <a:ea typeface="MS Mincho" panose="02020609040205080304" pitchFamily="49" charset="-128"/>
              </a:rPr>
              <a:t>La communication professionnelle</a:t>
            </a:r>
          </a:p>
          <a:p>
            <a:r>
              <a:rPr lang="fr-FR" sz="750" dirty="0"/>
              <a:t>Les formes de la communication</a:t>
            </a:r>
          </a:p>
          <a:p>
            <a:r>
              <a:rPr lang="fr-FR" sz="750" dirty="0"/>
              <a:t>Les supports de communication</a:t>
            </a:r>
          </a:p>
        </p:txBody>
      </p:sp>
    </p:spTree>
    <p:extLst>
      <p:ext uri="{BB962C8B-B14F-4D97-AF65-F5344CB8AC3E}">
        <p14:creationId xmlns:p14="http://schemas.microsoft.com/office/powerpoint/2010/main" val="22414319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7245" y="1826505"/>
            <a:ext cx="6511484" cy="4139245"/>
          </a:xfrm>
          <a:prstGeom prst="rect">
            <a:avLst/>
          </a:prstGeom>
        </p:spPr>
      </p:pic>
      <p:sp>
        <p:nvSpPr>
          <p:cNvPr id="4" name="Rectangle 3"/>
          <p:cNvSpPr/>
          <p:nvPr/>
        </p:nvSpPr>
        <p:spPr>
          <a:xfrm>
            <a:off x="3222963" y="1124816"/>
            <a:ext cx="2180405" cy="507831"/>
          </a:xfrm>
          <a:prstGeom prst="rect">
            <a:avLst/>
          </a:prstGeom>
        </p:spPr>
        <p:txBody>
          <a:bodyPr wrap="none">
            <a:spAutoFit/>
          </a:bodyPr>
          <a:lstStyle/>
          <a:p>
            <a:r>
              <a:rPr lang="fr-FR" sz="2700" b="1" dirty="0">
                <a:solidFill>
                  <a:srgbClr val="760000"/>
                </a:solidFill>
                <a:latin typeface="Amiri" panose="00000500000000000000" pitchFamily="2" charset="-78"/>
                <a:ea typeface="Amiri" panose="00000500000000000000" pitchFamily="2" charset="-78"/>
                <a:cs typeface="Amiri" panose="00000500000000000000" pitchFamily="2" charset="-78"/>
              </a:rPr>
              <a:t>Réceptionner</a:t>
            </a:r>
            <a:endParaRPr lang="fr-FR" sz="2700" dirty="0"/>
          </a:p>
        </p:txBody>
      </p:sp>
    </p:spTree>
    <p:extLst>
      <p:ext uri="{BB962C8B-B14F-4D97-AF65-F5344CB8AC3E}">
        <p14:creationId xmlns:p14="http://schemas.microsoft.com/office/powerpoint/2010/main" val="18485773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4265024" y="2104648"/>
            <a:ext cx="1694906" cy="3347070"/>
          </a:xfrm>
          <a:prstGeom prst="rect">
            <a:avLst/>
          </a:prstGeom>
          <a:noFill/>
        </p:spPr>
        <p:txBody>
          <a:bodyPr wrap="square" rtlCol="0">
            <a:spAutoFit/>
          </a:bodyPr>
          <a:lstStyle/>
          <a:p>
            <a:r>
              <a:rPr lang="fr-FR" sz="1200" b="1" dirty="0"/>
              <a:t>Réceptionner</a:t>
            </a:r>
          </a:p>
          <a:p>
            <a:endParaRPr lang="fr-FR" sz="1050" b="1" dirty="0"/>
          </a:p>
          <a:p>
            <a:r>
              <a:rPr lang="fr-FR" sz="1050" dirty="0"/>
              <a:t>Identifier les documents de livraison et de traçabilité</a:t>
            </a:r>
          </a:p>
          <a:p>
            <a:endParaRPr lang="fr-FR" sz="1050" dirty="0"/>
          </a:p>
          <a:p>
            <a:r>
              <a:rPr lang="fr-FR" sz="1050" dirty="0"/>
              <a:t>Contrôler la qualité et la quantité</a:t>
            </a:r>
          </a:p>
          <a:p>
            <a:endParaRPr lang="fr-FR" sz="1050" dirty="0"/>
          </a:p>
          <a:p>
            <a:r>
              <a:rPr lang="fr-FR" sz="1050" dirty="0"/>
              <a:t>Comparer le bon de commande et le bon de livraison</a:t>
            </a:r>
          </a:p>
          <a:p>
            <a:endParaRPr lang="fr-FR" sz="1050" dirty="0"/>
          </a:p>
          <a:p>
            <a:r>
              <a:rPr lang="fr-FR" sz="1050" dirty="0"/>
              <a:t>Relever les anomalies éventuelles et les transmettre au responsable</a:t>
            </a:r>
          </a:p>
          <a:p>
            <a:endParaRPr lang="fr-FR" sz="1050" dirty="0"/>
          </a:p>
          <a:p>
            <a:r>
              <a:rPr lang="fr-FR" sz="1050" dirty="0"/>
              <a:t>Classer les documents de réception et de traçabilité</a:t>
            </a:r>
          </a:p>
          <a:p>
            <a:endParaRPr lang="fr-FR" sz="1050" b="1" dirty="0"/>
          </a:p>
          <a:p>
            <a:endParaRPr lang="fr-FR" sz="1050" b="1" dirty="0"/>
          </a:p>
        </p:txBody>
      </p:sp>
      <p:sp>
        <p:nvSpPr>
          <p:cNvPr id="6" name="ZoneTexte 5"/>
          <p:cNvSpPr txBox="1"/>
          <p:nvPr/>
        </p:nvSpPr>
        <p:spPr>
          <a:xfrm>
            <a:off x="366168" y="2569017"/>
            <a:ext cx="3372666" cy="2377574"/>
          </a:xfrm>
          <a:prstGeom prst="rect">
            <a:avLst/>
          </a:prstGeom>
          <a:noFill/>
        </p:spPr>
        <p:txBody>
          <a:bodyPr wrap="square" rtlCol="0">
            <a:spAutoFit/>
          </a:bodyPr>
          <a:lstStyle/>
          <a:p>
            <a:r>
              <a:rPr lang="fr-FR" sz="1350" b="1" dirty="0"/>
              <a:t>Réception des marchandises</a:t>
            </a:r>
          </a:p>
          <a:p>
            <a:endParaRPr lang="fr-FR" sz="1350" b="1" dirty="0"/>
          </a:p>
          <a:p>
            <a:r>
              <a:rPr lang="fr-FR" sz="1350" b="1" dirty="0"/>
              <a:t>Contrôle quantitatif et qualitatif des livraisons</a:t>
            </a:r>
          </a:p>
          <a:p>
            <a:endParaRPr lang="fr-FR" sz="1350" b="1" dirty="0"/>
          </a:p>
          <a:p>
            <a:r>
              <a:rPr lang="fr-FR" sz="1350" b="1" dirty="0"/>
              <a:t>Comparaison du bon de commande et du bon de livraison</a:t>
            </a:r>
          </a:p>
          <a:p>
            <a:endParaRPr lang="fr-FR" sz="1350" b="1" dirty="0"/>
          </a:p>
          <a:p>
            <a:r>
              <a:rPr lang="fr-FR" sz="1350" b="1" dirty="0"/>
              <a:t>Relevé et transmission des anomalies constatées</a:t>
            </a:r>
          </a:p>
          <a:p>
            <a:pPr algn="ctr"/>
            <a:endParaRPr lang="fr-FR" sz="1350" dirty="0"/>
          </a:p>
        </p:txBody>
      </p:sp>
      <p:sp>
        <p:nvSpPr>
          <p:cNvPr id="7" name="ZoneTexte 6"/>
          <p:cNvSpPr txBox="1"/>
          <p:nvPr/>
        </p:nvSpPr>
        <p:spPr>
          <a:xfrm>
            <a:off x="333103" y="901548"/>
            <a:ext cx="3438797" cy="323165"/>
          </a:xfrm>
          <a:prstGeom prst="rect">
            <a:avLst/>
          </a:prstGeom>
          <a:solidFill>
            <a:schemeClr val="accent2">
              <a:lumMod val="75000"/>
            </a:schemeClr>
          </a:solidFill>
        </p:spPr>
        <p:txBody>
          <a:bodyPr wrap="square" rtlCol="0">
            <a:spAutoFit/>
          </a:bodyPr>
          <a:lstStyle/>
          <a:p>
            <a:pPr algn="ctr"/>
            <a:r>
              <a:rPr lang="fr-FR" sz="1500" b="1" dirty="0">
                <a:solidFill>
                  <a:schemeClr val="bg1"/>
                </a:solidFill>
              </a:rPr>
              <a:t>Référentiel des Activités Professionnelles</a:t>
            </a:r>
          </a:p>
        </p:txBody>
      </p:sp>
      <p:sp>
        <p:nvSpPr>
          <p:cNvPr id="8" name="ZoneTexte 7"/>
          <p:cNvSpPr txBox="1"/>
          <p:nvPr/>
        </p:nvSpPr>
        <p:spPr>
          <a:xfrm>
            <a:off x="4105004" y="901548"/>
            <a:ext cx="4379321" cy="323165"/>
          </a:xfrm>
          <a:prstGeom prst="rect">
            <a:avLst/>
          </a:prstGeom>
          <a:solidFill>
            <a:schemeClr val="accent1">
              <a:lumMod val="75000"/>
            </a:schemeClr>
          </a:solidFill>
        </p:spPr>
        <p:txBody>
          <a:bodyPr wrap="square" rtlCol="0">
            <a:spAutoFit/>
          </a:bodyPr>
          <a:lstStyle/>
          <a:p>
            <a:pPr algn="ctr"/>
            <a:r>
              <a:rPr lang="fr-FR" sz="1500" b="1" dirty="0">
                <a:solidFill>
                  <a:schemeClr val="bg1"/>
                </a:solidFill>
              </a:rPr>
              <a:t>Référentiel de compétences</a:t>
            </a:r>
          </a:p>
        </p:txBody>
      </p:sp>
      <p:sp>
        <p:nvSpPr>
          <p:cNvPr id="11" name="ZoneTexte 10"/>
          <p:cNvSpPr txBox="1"/>
          <p:nvPr/>
        </p:nvSpPr>
        <p:spPr>
          <a:xfrm>
            <a:off x="333103" y="1314852"/>
            <a:ext cx="3438797" cy="323165"/>
          </a:xfrm>
          <a:prstGeom prst="rect">
            <a:avLst/>
          </a:prstGeom>
          <a:solidFill>
            <a:schemeClr val="accent2">
              <a:lumMod val="40000"/>
              <a:lumOff val="60000"/>
            </a:schemeClr>
          </a:solidFill>
        </p:spPr>
        <p:txBody>
          <a:bodyPr wrap="square" rtlCol="0">
            <a:spAutoFit/>
          </a:bodyPr>
          <a:lstStyle/>
          <a:p>
            <a:pPr algn="ctr"/>
            <a:r>
              <a:rPr lang="fr-FR" sz="1500" b="1" dirty="0">
                <a:solidFill>
                  <a:schemeClr val="bg1"/>
                </a:solidFill>
              </a:rPr>
              <a:t>Tâches</a:t>
            </a:r>
          </a:p>
        </p:txBody>
      </p:sp>
      <p:cxnSp>
        <p:nvCxnSpPr>
          <p:cNvPr id="13" name="Connecteur droit 12"/>
          <p:cNvCxnSpPr/>
          <p:nvPr/>
        </p:nvCxnSpPr>
        <p:spPr>
          <a:xfrm>
            <a:off x="3913959" y="1051589"/>
            <a:ext cx="29391" cy="4766100"/>
          </a:xfrm>
          <a:prstGeom prst="line">
            <a:avLst/>
          </a:prstGeom>
          <a:ln w="9525" cap="flat" cmpd="sng" algn="ctr">
            <a:solidFill>
              <a:schemeClr val="accent4"/>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2" name="ZoneTexte 11"/>
          <p:cNvSpPr txBox="1"/>
          <p:nvPr/>
        </p:nvSpPr>
        <p:spPr>
          <a:xfrm>
            <a:off x="4056018" y="901548"/>
            <a:ext cx="4859383" cy="323165"/>
          </a:xfrm>
          <a:prstGeom prst="rect">
            <a:avLst/>
          </a:prstGeom>
          <a:solidFill>
            <a:schemeClr val="accent1">
              <a:lumMod val="75000"/>
            </a:schemeClr>
          </a:solidFill>
        </p:spPr>
        <p:txBody>
          <a:bodyPr wrap="square" rtlCol="0">
            <a:spAutoFit/>
          </a:bodyPr>
          <a:lstStyle/>
          <a:p>
            <a:pPr algn="ctr"/>
            <a:r>
              <a:rPr lang="fr-FR" sz="1500" b="1" dirty="0">
                <a:solidFill>
                  <a:schemeClr val="bg1"/>
                </a:solidFill>
              </a:rPr>
              <a:t>Référentiel de Compétences</a:t>
            </a:r>
          </a:p>
        </p:txBody>
      </p:sp>
      <p:sp>
        <p:nvSpPr>
          <p:cNvPr id="15" name="ZoneTexte 14"/>
          <p:cNvSpPr txBox="1"/>
          <p:nvPr/>
        </p:nvSpPr>
        <p:spPr>
          <a:xfrm>
            <a:off x="4064183" y="1269949"/>
            <a:ext cx="2096589" cy="323165"/>
          </a:xfrm>
          <a:prstGeom prst="rect">
            <a:avLst/>
          </a:prstGeom>
          <a:solidFill>
            <a:schemeClr val="accent1">
              <a:lumMod val="60000"/>
              <a:lumOff val="40000"/>
            </a:schemeClr>
          </a:solidFill>
        </p:spPr>
        <p:txBody>
          <a:bodyPr wrap="square" rtlCol="0">
            <a:spAutoFit/>
          </a:bodyPr>
          <a:lstStyle/>
          <a:p>
            <a:pPr algn="ctr"/>
            <a:r>
              <a:rPr lang="fr-FR" sz="1500" b="1" dirty="0">
                <a:solidFill>
                  <a:schemeClr val="bg1"/>
                </a:solidFill>
              </a:rPr>
              <a:t>Compétences détaillées</a:t>
            </a:r>
          </a:p>
        </p:txBody>
      </p:sp>
      <p:sp>
        <p:nvSpPr>
          <p:cNvPr id="16" name="ZoneTexte 15"/>
          <p:cNvSpPr txBox="1"/>
          <p:nvPr/>
        </p:nvSpPr>
        <p:spPr>
          <a:xfrm>
            <a:off x="6510202" y="1266623"/>
            <a:ext cx="2096589" cy="323165"/>
          </a:xfrm>
          <a:prstGeom prst="rect">
            <a:avLst/>
          </a:prstGeom>
          <a:solidFill>
            <a:schemeClr val="accent1">
              <a:lumMod val="60000"/>
              <a:lumOff val="40000"/>
            </a:schemeClr>
          </a:solidFill>
        </p:spPr>
        <p:txBody>
          <a:bodyPr wrap="square" rtlCol="0">
            <a:spAutoFit/>
          </a:bodyPr>
          <a:lstStyle/>
          <a:p>
            <a:pPr algn="ctr"/>
            <a:r>
              <a:rPr lang="fr-FR" sz="1500" b="1" dirty="0">
                <a:solidFill>
                  <a:schemeClr val="bg1"/>
                </a:solidFill>
              </a:rPr>
              <a:t>Savoirs associés</a:t>
            </a:r>
          </a:p>
        </p:txBody>
      </p:sp>
      <p:sp>
        <p:nvSpPr>
          <p:cNvPr id="17" name="ZoneTexte 16"/>
          <p:cNvSpPr txBox="1"/>
          <p:nvPr/>
        </p:nvSpPr>
        <p:spPr>
          <a:xfrm>
            <a:off x="7636872" y="1566706"/>
            <a:ext cx="1319349" cy="276999"/>
          </a:xfrm>
          <a:prstGeom prst="rect">
            <a:avLst/>
          </a:prstGeom>
          <a:solidFill>
            <a:schemeClr val="accent1">
              <a:lumMod val="20000"/>
              <a:lumOff val="80000"/>
            </a:schemeClr>
          </a:solidFill>
        </p:spPr>
        <p:txBody>
          <a:bodyPr wrap="square" rtlCol="0">
            <a:spAutoFit/>
          </a:bodyPr>
          <a:lstStyle/>
          <a:p>
            <a:pPr algn="ctr"/>
            <a:r>
              <a:rPr lang="fr-FR" sz="1200" b="1" dirty="0">
                <a:solidFill>
                  <a:schemeClr val="bg1"/>
                </a:solidFill>
              </a:rPr>
              <a:t>Limites de savoirs</a:t>
            </a:r>
          </a:p>
        </p:txBody>
      </p:sp>
      <p:sp>
        <p:nvSpPr>
          <p:cNvPr id="3" name="Rectangle 2">
            <a:extLst>
              <a:ext uri="{FF2B5EF4-FFF2-40B4-BE49-F238E27FC236}">
                <a16:creationId xmlns:a16="http://schemas.microsoft.com/office/drawing/2014/main" id="{DF65BC70-880C-4FE0-9075-DECDB982D972}"/>
              </a:ext>
            </a:extLst>
          </p:cNvPr>
          <p:cNvSpPr/>
          <p:nvPr/>
        </p:nvSpPr>
        <p:spPr>
          <a:xfrm>
            <a:off x="6376303" y="2185696"/>
            <a:ext cx="2767697" cy="3508653"/>
          </a:xfrm>
          <a:prstGeom prst="rect">
            <a:avLst/>
          </a:prstGeom>
        </p:spPr>
        <p:txBody>
          <a:bodyPr wrap="square">
            <a:spAutoFit/>
          </a:bodyPr>
          <a:lstStyle/>
          <a:p>
            <a:r>
              <a:rPr lang="fr-FR" sz="1050" b="1" dirty="0">
                <a:ea typeface="MS Mincho" panose="02020609040205080304" pitchFamily="49" charset="-128"/>
              </a:rPr>
              <a:t>Les documents relatifs à la livraison</a:t>
            </a:r>
          </a:p>
          <a:p>
            <a:pPr lvl="0"/>
            <a:endParaRPr lang="fr-FR" sz="1050" b="1" dirty="0">
              <a:ea typeface="MS Mincho" panose="02020609040205080304" pitchFamily="49" charset="-128"/>
            </a:endParaRPr>
          </a:p>
          <a:p>
            <a:pPr lvl="0"/>
            <a:r>
              <a:rPr lang="fr-FR" sz="750" dirty="0"/>
              <a:t>Les informations nécessaires à la livraison</a:t>
            </a:r>
          </a:p>
          <a:p>
            <a:pPr lvl="0"/>
            <a:r>
              <a:rPr lang="fr-FR" sz="750" dirty="0"/>
              <a:t>Les étapes de la réception</a:t>
            </a:r>
          </a:p>
          <a:p>
            <a:endParaRPr lang="fr-FR" sz="1050" b="1" dirty="0">
              <a:ea typeface="MS Mincho" panose="02020609040205080304" pitchFamily="49" charset="-128"/>
            </a:endParaRPr>
          </a:p>
          <a:p>
            <a:r>
              <a:rPr lang="fr-FR" sz="1050" b="1" dirty="0">
                <a:ea typeface="MS Mincho" panose="02020609040205080304" pitchFamily="49" charset="-128"/>
              </a:rPr>
              <a:t>Les procédures de l’entreprise</a:t>
            </a:r>
          </a:p>
          <a:p>
            <a:pPr lvl="0"/>
            <a:r>
              <a:rPr lang="fr-FR" sz="750" dirty="0"/>
              <a:t>Les règles d’organisation de la zone de réception</a:t>
            </a:r>
          </a:p>
          <a:p>
            <a:pPr lvl="0"/>
            <a:r>
              <a:rPr lang="fr-FR" sz="750" dirty="0"/>
              <a:t>Les contrôles qualitatifs et quantitatifs</a:t>
            </a:r>
          </a:p>
          <a:p>
            <a:pPr lvl="0"/>
            <a:r>
              <a:rPr lang="fr-FR" sz="750" dirty="0"/>
              <a:t>Les informations à transmettre en cas d’anomalies</a:t>
            </a:r>
          </a:p>
          <a:p>
            <a:pPr lvl="0"/>
            <a:r>
              <a:rPr lang="fr-FR" sz="750" dirty="0"/>
              <a:t>Les procédures à réaliser en cas de livraison non conforme</a:t>
            </a:r>
          </a:p>
          <a:p>
            <a:pPr lvl="0"/>
            <a:r>
              <a:rPr lang="fr-FR" sz="750" dirty="0"/>
              <a:t>L’enregistrement de la réception</a:t>
            </a:r>
          </a:p>
          <a:p>
            <a:pPr lvl="0"/>
            <a:r>
              <a:rPr lang="fr-FR" sz="750" dirty="0"/>
              <a:t>Les outils dédiés aux procédures de réception</a:t>
            </a:r>
          </a:p>
          <a:p>
            <a:endParaRPr lang="fr-FR" sz="1050" dirty="0">
              <a:ea typeface="MS Mincho" panose="02020609040205080304" pitchFamily="49" charset="-128"/>
            </a:endParaRPr>
          </a:p>
          <a:p>
            <a:r>
              <a:rPr lang="fr-FR" sz="1050" b="1" dirty="0">
                <a:ea typeface="MS Mincho" panose="02020609040205080304" pitchFamily="49" charset="-128"/>
              </a:rPr>
              <a:t>Les règles d’hygiène et de sécurité</a:t>
            </a:r>
          </a:p>
          <a:p>
            <a:pPr lvl="0"/>
            <a:r>
              <a:rPr lang="fr-FR" sz="750" dirty="0"/>
              <a:t>Les principales règles d’hygiène et sécurité qui concourent à la qualité en matière de livraison / réception </a:t>
            </a:r>
          </a:p>
          <a:p>
            <a:pPr lvl="0"/>
            <a:r>
              <a:rPr lang="fr-FR" sz="750" dirty="0"/>
              <a:t>La chaîne du froid</a:t>
            </a:r>
          </a:p>
          <a:p>
            <a:pPr lvl="0"/>
            <a:r>
              <a:rPr lang="fr-FR" sz="750" dirty="0"/>
              <a:t>La traçabilité</a:t>
            </a:r>
          </a:p>
          <a:p>
            <a:pPr lvl="0"/>
            <a:r>
              <a:rPr lang="fr-FR" sz="750" dirty="0"/>
              <a:t>Les sanctions encourues par l’entreprise et le salarié en cas de non-respect des règles</a:t>
            </a:r>
          </a:p>
          <a:p>
            <a:pPr lvl="0"/>
            <a:r>
              <a:rPr lang="fr-FR" sz="750" dirty="0"/>
              <a:t>La sécurité du personnel : tenue de travail, équipements de protection individuels, gestes et postures</a:t>
            </a:r>
          </a:p>
          <a:p>
            <a:endParaRPr lang="fr-FR" sz="1050" dirty="0">
              <a:ea typeface="MS Mincho" panose="02020609040205080304" pitchFamily="49" charset="-128"/>
            </a:endParaRPr>
          </a:p>
          <a:p>
            <a:r>
              <a:rPr lang="fr-FR" sz="1050" b="1" dirty="0">
                <a:ea typeface="MS Mincho" panose="02020609040205080304" pitchFamily="49" charset="-128"/>
              </a:rPr>
              <a:t>Le règlement intérieur</a:t>
            </a:r>
          </a:p>
          <a:p>
            <a:r>
              <a:rPr lang="fr-FR" sz="750" dirty="0"/>
              <a:t>Le rôle et le contenu du règlement intérieur</a:t>
            </a:r>
          </a:p>
          <a:p>
            <a:endParaRPr lang="fr-FR" sz="1050" dirty="0">
              <a:ea typeface="MS Mincho" panose="02020609040205080304" pitchFamily="49" charset="-128"/>
            </a:endParaRPr>
          </a:p>
        </p:txBody>
      </p:sp>
    </p:spTree>
    <p:extLst>
      <p:ext uri="{BB962C8B-B14F-4D97-AF65-F5344CB8AC3E}">
        <p14:creationId xmlns:p14="http://schemas.microsoft.com/office/powerpoint/2010/main" val="32478017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3" name="TextShape 1"/>
          <p:cNvSpPr txBox="1"/>
          <p:nvPr/>
        </p:nvSpPr>
        <p:spPr>
          <a:xfrm>
            <a:off x="2035156" y="1062317"/>
            <a:ext cx="6650636" cy="720347"/>
          </a:xfrm>
          <a:prstGeom prst="rect">
            <a:avLst/>
          </a:prstGeom>
          <a:noFill/>
          <a:ln w="12600">
            <a:noFill/>
          </a:ln>
        </p:spPr>
        <p:txBody>
          <a:bodyPr lIns="0" tIns="0" rIns="0" bIns="0" anchor="ctr" anchorCtr="1">
            <a:noAutofit/>
          </a:bodyPr>
          <a:lstStyle/>
          <a:p>
            <a:pPr algn="ctr">
              <a:lnSpc>
                <a:spcPct val="100000"/>
              </a:lnSpc>
            </a:pPr>
            <a:r>
              <a:rPr lang="fr-FR" sz="3991" spc="-1">
                <a:solidFill>
                  <a:srgbClr val="000000"/>
                </a:solidFill>
                <a:latin typeface="Arial"/>
                <a:ea typeface="Microsoft YaHei"/>
              </a:rPr>
              <a:t>Les étapes de la réception</a:t>
            </a:r>
            <a:endParaRPr lang="fr-FR" sz="3991" spc="-1">
              <a:latin typeface="Arial"/>
            </a:endParaRPr>
          </a:p>
        </p:txBody>
      </p:sp>
      <p:pic>
        <p:nvPicPr>
          <p:cNvPr id="504" name="Image 14"/>
          <p:cNvPicPr/>
          <p:nvPr/>
        </p:nvPicPr>
        <p:blipFill>
          <a:blip r:embed="rId3"/>
          <a:stretch/>
        </p:blipFill>
        <p:spPr>
          <a:xfrm>
            <a:off x="3560097" y="1782664"/>
            <a:ext cx="2782119" cy="1851481"/>
          </a:xfrm>
          <a:prstGeom prst="rect">
            <a:avLst/>
          </a:prstGeom>
          <a:ln w="12600">
            <a:noFill/>
          </a:ln>
        </p:spPr>
      </p:pic>
      <p:pic>
        <p:nvPicPr>
          <p:cNvPr id="505" name="Image 6"/>
          <p:cNvPicPr/>
          <p:nvPr/>
        </p:nvPicPr>
        <p:blipFill>
          <a:blip r:embed="rId4"/>
          <a:stretch/>
        </p:blipFill>
        <p:spPr>
          <a:xfrm rot="5400000">
            <a:off x="-166702" y="1313425"/>
            <a:ext cx="2411170" cy="1808378"/>
          </a:xfrm>
          <a:prstGeom prst="rect">
            <a:avLst/>
          </a:prstGeom>
          <a:ln w="12600">
            <a:noFill/>
          </a:ln>
        </p:spPr>
      </p:pic>
      <p:pic>
        <p:nvPicPr>
          <p:cNvPr id="506" name="Image 8"/>
          <p:cNvPicPr/>
          <p:nvPr/>
        </p:nvPicPr>
        <p:blipFill>
          <a:blip r:embed="rId5"/>
          <a:stretch/>
        </p:blipFill>
        <p:spPr>
          <a:xfrm rot="5400000">
            <a:off x="1085905" y="3054862"/>
            <a:ext cx="2163653" cy="1622903"/>
          </a:xfrm>
          <a:prstGeom prst="rect">
            <a:avLst/>
          </a:prstGeom>
          <a:ln w="12600">
            <a:noFill/>
          </a:ln>
        </p:spPr>
      </p:pic>
      <p:pic>
        <p:nvPicPr>
          <p:cNvPr id="507" name="Image 15"/>
          <p:cNvPicPr/>
          <p:nvPr/>
        </p:nvPicPr>
        <p:blipFill>
          <a:blip r:embed="rId6"/>
          <a:stretch/>
        </p:blipFill>
        <p:spPr>
          <a:xfrm>
            <a:off x="5496151" y="3363443"/>
            <a:ext cx="2852978" cy="1711721"/>
          </a:xfrm>
          <a:prstGeom prst="rect">
            <a:avLst/>
          </a:prstGeom>
          <a:ln w="12600">
            <a:noFill/>
          </a:ln>
        </p:spPr>
      </p:pic>
      <p:sp>
        <p:nvSpPr>
          <p:cNvPr id="508" name="CustomShape 2"/>
          <p:cNvSpPr/>
          <p:nvPr/>
        </p:nvSpPr>
        <p:spPr>
          <a:xfrm>
            <a:off x="1655390" y="5075165"/>
            <a:ext cx="4222895" cy="1208069"/>
          </a:xfrm>
          <a:custGeom>
            <a:avLst/>
            <a:gdLst/>
            <a:ahLst/>
            <a:cxnLst/>
            <a:rect l="l" t="t" r="r" b="b"/>
            <a:pathLst>
              <a:path w="107828" h="21600">
                <a:moveTo>
                  <a:pt x="0" y="3600"/>
                </a:moveTo>
                <a:lnTo>
                  <a:pt x="104228" y="0"/>
                </a:lnTo>
                <a:lnTo>
                  <a:pt x="107828" y="18000"/>
                </a:lnTo>
                <a:lnTo>
                  <a:pt x="3600" y="21600"/>
                </a:lnTo>
                <a:close/>
              </a:path>
            </a:pathLst>
          </a:custGeom>
          <a:solidFill>
            <a:srgbClr val="92D050"/>
          </a:solidFill>
          <a:ln w="12600">
            <a:solidFill>
              <a:srgbClr val="2F528F"/>
            </a:solidFill>
            <a:miter/>
          </a:ln>
        </p:spPr>
        <p:style>
          <a:lnRef idx="0">
            <a:scrgbClr r="0" g="0" b="0"/>
          </a:lnRef>
          <a:fillRef idx="0">
            <a:scrgbClr r="0" g="0" b="0"/>
          </a:fillRef>
          <a:effectRef idx="0">
            <a:scrgbClr r="0" g="0" b="0"/>
          </a:effectRef>
          <a:fontRef idx="minor"/>
        </p:style>
        <p:txBody>
          <a:bodyPr anchor="ctr" anchorCtr="1">
            <a:noAutofit/>
          </a:bodyPr>
          <a:lstStyle/>
          <a:p>
            <a:pPr algn="ctr">
              <a:lnSpc>
                <a:spcPct val="100000"/>
              </a:lnSpc>
            </a:pPr>
            <a:r>
              <a:rPr lang="fr-FR" sz="1633" spc="-1" dirty="0">
                <a:solidFill>
                  <a:srgbClr val="FFFFFF"/>
                </a:solidFill>
                <a:latin typeface="Calibri"/>
              </a:rPr>
              <a:t>Les documents relatifs à la réception</a:t>
            </a:r>
            <a:endParaRPr lang="fr-FR" sz="1633" spc="-1" dirty="0">
              <a:latin typeface="Arial"/>
            </a:endParaRPr>
          </a:p>
          <a:p>
            <a:pPr algn="ctr">
              <a:lnSpc>
                <a:spcPct val="100000"/>
              </a:lnSpc>
            </a:pPr>
            <a:r>
              <a:rPr lang="fr-FR" sz="1633" spc="-1" dirty="0">
                <a:solidFill>
                  <a:srgbClr val="FFFFFF"/>
                </a:solidFill>
                <a:latin typeface="Calibri"/>
              </a:rPr>
              <a:t>Contrôles </a:t>
            </a:r>
            <a:endParaRPr lang="fr-FR" sz="1633" spc="-1" dirty="0">
              <a:latin typeface="Arial"/>
            </a:endParaRPr>
          </a:p>
          <a:p>
            <a:pPr algn="ctr">
              <a:lnSpc>
                <a:spcPct val="100000"/>
              </a:lnSpc>
            </a:pPr>
            <a:r>
              <a:rPr lang="fr-FR" sz="1633" spc="-1" dirty="0">
                <a:solidFill>
                  <a:srgbClr val="FFFFFF"/>
                </a:solidFill>
                <a:latin typeface="Calibri"/>
              </a:rPr>
              <a:t>Règles d’hygiène et de sécurité</a:t>
            </a:r>
            <a:endParaRPr lang="fr-FR" sz="1633" spc="-1" dirty="0">
              <a:latin typeface="Arial"/>
            </a:endParaRPr>
          </a:p>
        </p:txBody>
      </p:sp>
    </p:spTree>
    <p:extLst>
      <p:ext uri="{BB962C8B-B14F-4D97-AF65-F5344CB8AC3E}">
        <p14:creationId xmlns:p14="http://schemas.microsoft.com/office/powerpoint/2010/main" val="794377778"/>
      </p:ext>
    </p:extLst>
  </p:cSld>
  <p:clrMapOvr>
    <a:masterClrMapping/>
  </p:clrMapOvr>
  <mc:AlternateContent xmlns:mc="http://schemas.openxmlformats.org/markup-compatibility/2006" xmlns:p14="http://schemas.microsoft.com/office/powerpoint/2010/main">
    <mc:Choice Requires="p14">
      <p:transition spd="slow" p14:dur="3000"/>
    </mc:Choice>
    <mc:Fallback xmlns="" xmlns:p15="http://schemas.microsoft.com/office/powerpoint/2012/main">
      <p:transition spd="slow"/>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9" name="TextShape 1"/>
          <p:cNvSpPr txBox="1"/>
          <p:nvPr/>
        </p:nvSpPr>
        <p:spPr>
          <a:xfrm>
            <a:off x="457316" y="1062317"/>
            <a:ext cx="8228475" cy="858473"/>
          </a:xfrm>
          <a:prstGeom prst="rect">
            <a:avLst/>
          </a:prstGeom>
          <a:noFill/>
          <a:ln w="12600">
            <a:noFill/>
          </a:ln>
        </p:spPr>
        <p:txBody>
          <a:bodyPr lIns="0" tIns="0" rIns="0" bIns="0" anchor="ctr" anchorCtr="1">
            <a:noAutofit/>
          </a:bodyPr>
          <a:lstStyle/>
          <a:p>
            <a:pPr algn="ctr"/>
            <a:endParaRPr lang="fr-FR" sz="3991" spc="-1">
              <a:latin typeface="Arial"/>
            </a:endParaRPr>
          </a:p>
        </p:txBody>
      </p:sp>
      <p:pic>
        <p:nvPicPr>
          <p:cNvPr id="510" name="Image 6"/>
          <p:cNvPicPr/>
          <p:nvPr/>
        </p:nvPicPr>
        <p:blipFill>
          <a:blip r:embed="rId2"/>
          <a:stretch/>
        </p:blipFill>
        <p:spPr>
          <a:xfrm rot="5400000">
            <a:off x="-125883" y="1548209"/>
            <a:ext cx="2982287" cy="2236471"/>
          </a:xfrm>
          <a:prstGeom prst="rect">
            <a:avLst/>
          </a:prstGeom>
          <a:ln w="12600">
            <a:noFill/>
          </a:ln>
        </p:spPr>
      </p:pic>
      <p:pic>
        <p:nvPicPr>
          <p:cNvPr id="511" name="Image 8"/>
          <p:cNvPicPr/>
          <p:nvPr/>
        </p:nvPicPr>
        <p:blipFill>
          <a:blip r:embed="rId3"/>
          <a:stretch/>
        </p:blipFill>
        <p:spPr>
          <a:xfrm rot="5400000">
            <a:off x="2531497" y="2725710"/>
            <a:ext cx="1874665" cy="1406081"/>
          </a:xfrm>
          <a:prstGeom prst="rect">
            <a:avLst/>
          </a:prstGeom>
          <a:ln w="12600">
            <a:noFill/>
          </a:ln>
        </p:spPr>
      </p:pic>
      <p:sp>
        <p:nvSpPr>
          <p:cNvPr id="512" name="CustomShape 2"/>
          <p:cNvSpPr/>
          <p:nvPr/>
        </p:nvSpPr>
        <p:spPr>
          <a:xfrm>
            <a:off x="457317" y="4421758"/>
            <a:ext cx="1815887" cy="1155298"/>
          </a:xfrm>
          <a:custGeom>
            <a:avLst/>
            <a:gdLst/>
            <a:ahLst/>
            <a:cxnLst/>
            <a:rect l="l" t="t" r="r" b="b"/>
            <a:pathLst>
              <a:path w="33947" h="21600">
                <a:moveTo>
                  <a:pt x="0" y="3600"/>
                </a:moveTo>
                <a:lnTo>
                  <a:pt x="30347" y="0"/>
                </a:lnTo>
                <a:lnTo>
                  <a:pt x="33947" y="18000"/>
                </a:lnTo>
                <a:lnTo>
                  <a:pt x="3600" y="21600"/>
                </a:lnTo>
                <a:close/>
              </a:path>
            </a:pathLst>
          </a:custGeom>
          <a:solidFill>
            <a:srgbClr val="92D050"/>
          </a:solidFill>
          <a:ln w="12600">
            <a:solidFill>
              <a:srgbClr val="2F528F"/>
            </a:solidFill>
            <a:miter/>
          </a:ln>
        </p:spPr>
        <p:style>
          <a:lnRef idx="0">
            <a:scrgbClr r="0" g="0" b="0"/>
          </a:lnRef>
          <a:fillRef idx="0">
            <a:scrgbClr r="0" g="0" b="0"/>
          </a:fillRef>
          <a:effectRef idx="0">
            <a:scrgbClr r="0" g="0" b="0"/>
          </a:effectRef>
          <a:fontRef idx="minor"/>
        </p:style>
        <p:txBody>
          <a:bodyPr anchor="ctr" anchorCtr="1">
            <a:noAutofit/>
          </a:bodyPr>
          <a:lstStyle/>
          <a:p>
            <a:pPr algn="ctr">
              <a:lnSpc>
                <a:spcPct val="100000"/>
              </a:lnSpc>
            </a:pPr>
            <a:r>
              <a:rPr lang="fr-FR" sz="2177" b="1" spc="-1">
                <a:solidFill>
                  <a:srgbClr val="FFFFFF"/>
                </a:solidFill>
                <a:latin typeface="Calibri"/>
              </a:rPr>
              <a:t>Gestes et postures</a:t>
            </a:r>
            <a:endParaRPr lang="fr-FR" sz="2177" spc="-1">
              <a:latin typeface="Arial"/>
            </a:endParaRPr>
          </a:p>
          <a:p>
            <a:pPr algn="ctr">
              <a:lnSpc>
                <a:spcPct val="100000"/>
              </a:lnSpc>
            </a:pPr>
            <a:r>
              <a:rPr lang="fr-FR" sz="2177" b="1" spc="-1">
                <a:solidFill>
                  <a:srgbClr val="FFFFFF"/>
                </a:solidFill>
                <a:latin typeface="Calibri"/>
              </a:rPr>
              <a:t>EPI</a:t>
            </a:r>
            <a:endParaRPr lang="fr-FR" sz="2177" spc="-1">
              <a:latin typeface="Arial"/>
            </a:endParaRPr>
          </a:p>
        </p:txBody>
      </p:sp>
      <p:sp>
        <p:nvSpPr>
          <p:cNvPr id="513" name="CustomShape 3"/>
          <p:cNvSpPr/>
          <p:nvPr/>
        </p:nvSpPr>
        <p:spPr>
          <a:xfrm>
            <a:off x="3165963" y="1118482"/>
            <a:ext cx="2158428" cy="1144196"/>
          </a:xfrm>
          <a:custGeom>
            <a:avLst/>
            <a:gdLst/>
            <a:ahLst/>
            <a:cxnLst/>
            <a:rect l="l" t="t" r="r" b="b"/>
            <a:pathLst>
              <a:path w="40741" h="21600">
                <a:moveTo>
                  <a:pt x="0" y="3600"/>
                </a:moveTo>
                <a:lnTo>
                  <a:pt x="37141" y="0"/>
                </a:lnTo>
                <a:lnTo>
                  <a:pt x="40741" y="18000"/>
                </a:lnTo>
                <a:lnTo>
                  <a:pt x="3600" y="21600"/>
                </a:lnTo>
                <a:close/>
              </a:path>
            </a:pathLst>
          </a:custGeom>
          <a:solidFill>
            <a:srgbClr val="92D050"/>
          </a:solidFill>
          <a:ln w="12600">
            <a:solidFill>
              <a:srgbClr val="2F528F"/>
            </a:solidFill>
            <a:miter/>
          </a:ln>
        </p:spPr>
        <p:style>
          <a:lnRef idx="0">
            <a:scrgbClr r="0" g="0" b="0"/>
          </a:lnRef>
          <a:fillRef idx="0">
            <a:scrgbClr r="0" g="0" b="0"/>
          </a:fillRef>
          <a:effectRef idx="0">
            <a:scrgbClr r="0" g="0" b="0"/>
          </a:effectRef>
          <a:fontRef idx="minor"/>
        </p:style>
        <p:txBody>
          <a:bodyPr anchor="ctr" anchorCtr="1">
            <a:noAutofit/>
          </a:bodyPr>
          <a:lstStyle/>
          <a:p>
            <a:pPr algn="ctr">
              <a:lnSpc>
                <a:spcPct val="100000"/>
              </a:lnSpc>
            </a:pPr>
            <a:r>
              <a:rPr lang="fr-FR" sz="1996" b="1" spc="-1">
                <a:solidFill>
                  <a:srgbClr val="FFFFFF"/>
                </a:solidFill>
                <a:latin typeface="Calibri"/>
              </a:rPr>
              <a:t>Matériel de manutention</a:t>
            </a:r>
            <a:endParaRPr lang="fr-FR" sz="1996" spc="-1">
              <a:latin typeface="Arial"/>
            </a:endParaRPr>
          </a:p>
        </p:txBody>
      </p:sp>
      <p:sp>
        <p:nvSpPr>
          <p:cNvPr id="514" name="CustomShape 4"/>
          <p:cNvSpPr/>
          <p:nvPr/>
        </p:nvSpPr>
        <p:spPr>
          <a:xfrm>
            <a:off x="6654061" y="2915104"/>
            <a:ext cx="2031730" cy="1242484"/>
          </a:xfrm>
          <a:custGeom>
            <a:avLst/>
            <a:gdLst/>
            <a:ahLst/>
            <a:cxnLst/>
            <a:rect l="l" t="t" r="r" b="b"/>
            <a:pathLst>
              <a:path w="36640" h="21600">
                <a:moveTo>
                  <a:pt x="0" y="3600"/>
                </a:moveTo>
                <a:lnTo>
                  <a:pt x="33040" y="0"/>
                </a:lnTo>
                <a:lnTo>
                  <a:pt x="36640" y="18000"/>
                </a:lnTo>
                <a:lnTo>
                  <a:pt x="3600" y="21600"/>
                </a:lnTo>
                <a:close/>
              </a:path>
            </a:pathLst>
          </a:custGeom>
          <a:solidFill>
            <a:srgbClr val="92D050"/>
          </a:solidFill>
          <a:ln w="12600">
            <a:solidFill>
              <a:srgbClr val="2F528F"/>
            </a:solidFill>
            <a:miter/>
          </a:ln>
        </p:spPr>
        <p:style>
          <a:lnRef idx="0">
            <a:scrgbClr r="0" g="0" b="0"/>
          </a:lnRef>
          <a:fillRef idx="0">
            <a:scrgbClr r="0" g="0" b="0"/>
          </a:fillRef>
          <a:effectRef idx="0">
            <a:scrgbClr r="0" g="0" b="0"/>
          </a:effectRef>
          <a:fontRef idx="minor"/>
        </p:style>
        <p:txBody>
          <a:bodyPr anchor="ctr" anchorCtr="1">
            <a:noAutofit/>
          </a:bodyPr>
          <a:lstStyle/>
          <a:p>
            <a:pPr algn="ctr">
              <a:lnSpc>
                <a:spcPct val="100000"/>
              </a:lnSpc>
            </a:pPr>
            <a:r>
              <a:rPr lang="fr-FR" sz="2177" b="1" spc="-1">
                <a:solidFill>
                  <a:srgbClr val="FFFFFF"/>
                </a:solidFill>
                <a:latin typeface="Calibri"/>
              </a:rPr>
              <a:t>Chaîne du froid et traçabilité</a:t>
            </a:r>
            <a:endParaRPr lang="fr-FR" sz="2177" spc="-1">
              <a:latin typeface="Arial"/>
            </a:endParaRPr>
          </a:p>
        </p:txBody>
      </p:sp>
      <p:pic>
        <p:nvPicPr>
          <p:cNvPr id="515" name="Picture 2" descr="Résultat de recherche d'images pour &quot;chaîne du froid&quot;"/>
          <p:cNvPicPr/>
          <p:nvPr/>
        </p:nvPicPr>
        <p:blipFill>
          <a:blip r:embed="rId4"/>
          <a:stretch/>
        </p:blipFill>
        <p:spPr>
          <a:xfrm>
            <a:off x="5578440" y="1707560"/>
            <a:ext cx="3317644" cy="1131787"/>
          </a:xfrm>
          <a:prstGeom prst="rect">
            <a:avLst/>
          </a:prstGeom>
          <a:ln w="12600">
            <a:noFill/>
          </a:ln>
        </p:spPr>
      </p:pic>
      <p:pic>
        <p:nvPicPr>
          <p:cNvPr id="516" name="Image 15"/>
          <p:cNvPicPr/>
          <p:nvPr/>
        </p:nvPicPr>
        <p:blipFill>
          <a:blip r:embed="rId5"/>
          <a:stretch/>
        </p:blipFill>
        <p:spPr>
          <a:xfrm>
            <a:off x="4368610" y="3613899"/>
            <a:ext cx="1471061" cy="1963157"/>
          </a:xfrm>
          <a:prstGeom prst="rect">
            <a:avLst/>
          </a:prstGeom>
          <a:ln w="12600">
            <a:noFill/>
          </a:ln>
        </p:spPr>
      </p:pic>
      <p:pic>
        <p:nvPicPr>
          <p:cNvPr id="517" name="Image 16"/>
          <p:cNvPicPr/>
          <p:nvPr/>
        </p:nvPicPr>
        <p:blipFill>
          <a:blip r:embed="rId6"/>
          <a:stretch/>
        </p:blipFill>
        <p:spPr>
          <a:xfrm>
            <a:off x="6342542" y="4063871"/>
            <a:ext cx="2203164" cy="1710742"/>
          </a:xfrm>
          <a:prstGeom prst="rect">
            <a:avLst/>
          </a:prstGeom>
          <a:ln w="12600">
            <a:noFill/>
          </a:ln>
        </p:spPr>
      </p:pic>
    </p:spTree>
    <p:extLst>
      <p:ext uri="{BB962C8B-B14F-4D97-AF65-F5344CB8AC3E}">
        <p14:creationId xmlns:p14="http://schemas.microsoft.com/office/powerpoint/2010/main" val="981098306"/>
      </p:ext>
    </p:extLst>
  </p:cSld>
  <p:clrMapOvr>
    <a:masterClrMapping/>
  </p:clrMapOvr>
  <mc:AlternateContent xmlns:mc="http://schemas.openxmlformats.org/markup-compatibility/2006" xmlns:p14="http://schemas.microsoft.com/office/powerpoint/2010/main">
    <mc:Choice Requires="p14">
      <p:transition spd="slow" p14:dur="3000"/>
    </mc:Choice>
    <mc:Fallback xmlns="" xmlns:p15="http://schemas.microsoft.com/office/powerpoint/2012/main">
      <p:transition spd="slow"/>
    </mc:Fallback>
  </mc:AlternateContent>
</p:sld>
</file>

<file path=ppt/theme/theme1.xml><?xml version="1.0" encoding="utf-8"?>
<a:theme xmlns:a="http://schemas.openxmlformats.org/drawingml/2006/main" name="Thème Office">
  <a:themeElements>
    <a:clrScheme name="Thème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hèm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770</TotalTime>
  <Words>2603</Words>
  <Application>Microsoft Office PowerPoint</Application>
  <PresentationFormat>Affichage à l'écran (4:3)</PresentationFormat>
  <Paragraphs>408</Paragraphs>
  <Slides>33</Slides>
  <Notes>19</Notes>
  <HiddenSlides>0</HiddenSlides>
  <MMClips>0</MMClips>
  <ScaleCrop>false</ScaleCrop>
  <HeadingPairs>
    <vt:vector size="6" baseType="variant">
      <vt:variant>
        <vt:lpstr>Polices utilisées</vt:lpstr>
      </vt:variant>
      <vt:variant>
        <vt:i4>8</vt:i4>
      </vt:variant>
      <vt:variant>
        <vt:lpstr>Thème</vt:lpstr>
      </vt:variant>
      <vt:variant>
        <vt:i4>1</vt:i4>
      </vt:variant>
      <vt:variant>
        <vt:lpstr>Titres des diapositives</vt:lpstr>
      </vt:variant>
      <vt:variant>
        <vt:i4>33</vt:i4>
      </vt:variant>
    </vt:vector>
  </HeadingPairs>
  <TitlesOfParts>
    <vt:vector size="42" baseType="lpstr">
      <vt:lpstr>Microsoft YaHei</vt:lpstr>
      <vt:lpstr>MS Mincho</vt:lpstr>
      <vt:lpstr>Amiri</vt:lpstr>
      <vt:lpstr>Arial</vt:lpstr>
      <vt:lpstr>Calibri</vt:lpstr>
      <vt:lpstr>Calibri Light</vt:lpstr>
      <vt:lpstr>Segoe UI</vt:lpstr>
      <vt:lpstr>Times New Roman</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lucas sanz-ramos</dc:creator>
  <cp:lastModifiedBy>SOPHIE POMMIER</cp:lastModifiedBy>
  <cp:revision>70</cp:revision>
  <cp:lastPrinted>2020-01-06T09:16:18Z</cp:lastPrinted>
  <dcterms:created xsi:type="dcterms:W3CDTF">2019-11-18T15:24:32Z</dcterms:created>
  <dcterms:modified xsi:type="dcterms:W3CDTF">2020-02-14T13:35:10Z</dcterms:modified>
</cp:coreProperties>
</file>