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6" r:id="rId6"/>
    <p:sldMasterId id="2147483689" r:id="rId7"/>
  </p:sldMasterIdLst>
  <p:notesMasterIdLst>
    <p:notesMasterId r:id="rId31"/>
  </p:notesMasterIdLst>
  <p:sldIdLst>
    <p:sldId id="298" r:id="rId8"/>
    <p:sldId id="302" r:id="rId9"/>
    <p:sldId id="303" r:id="rId10"/>
    <p:sldId id="307" r:id="rId11"/>
    <p:sldId id="314" r:id="rId12"/>
    <p:sldId id="308" r:id="rId13"/>
    <p:sldId id="310" r:id="rId14"/>
    <p:sldId id="311" r:id="rId15"/>
    <p:sldId id="312" r:id="rId16"/>
    <p:sldId id="327" r:id="rId17"/>
    <p:sldId id="309" r:id="rId18"/>
    <p:sldId id="328" r:id="rId19"/>
    <p:sldId id="315" r:id="rId20"/>
    <p:sldId id="316" r:id="rId21"/>
    <p:sldId id="317" r:id="rId22"/>
    <p:sldId id="318" r:id="rId23"/>
    <p:sldId id="319" r:id="rId24"/>
    <p:sldId id="320" r:id="rId25"/>
    <p:sldId id="321" r:id="rId26"/>
    <p:sldId id="322" r:id="rId27"/>
    <p:sldId id="323" r:id="rId28"/>
    <p:sldId id="324" r:id="rId29"/>
    <p:sldId id="32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Christophe Ponthier" initials="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3" autoAdjust="0"/>
  </p:normalViewPr>
  <p:slideViewPr>
    <p:cSldViewPr>
      <p:cViewPr varScale="1">
        <p:scale>
          <a:sx n="74" d="100"/>
          <a:sy n="74" d="100"/>
        </p:scale>
        <p:origin x="164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E9C3-DAE2-4EAD-AB80-4EEDE220AD6D}" type="datetimeFigureOut">
              <a:rPr lang="fr-FR" smtClean="0"/>
              <a:t>29/09/2021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2B971-1BF8-45F6-8AFB-73E69AFFAE60}" type="slidenum">
              <a:rPr lang="fr-FR" smtClean="0"/>
              <a:t>‹N°›</a:t>
            </a:fld>
            <a:endParaRPr lang="fr-FR"/>
          </a:p>
        </p:txBody>
      </p:sp>
    </p:spTree>
    <p:extLst>
      <p:ext uri="{BB962C8B-B14F-4D97-AF65-F5344CB8AC3E}">
        <p14:creationId xmlns:p14="http://schemas.microsoft.com/office/powerpoint/2010/main" val="75250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l’évaluation est au service de la réussite des élèves, entendue comme un processus long et non comme une ou des étape(s) ultime(s) telles que l’épreuve d’examen ou les différentes évaluations intermédiaires. L’évaluation est liée à la didactique (de projet) et aux pratiques pédagogiques. Penser l’évaluation comme processus intégré des apprentissages constitue bien une ambition pour apprendre.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022B971-1BF8-45F6-8AFB-73E69AFFAE60}" type="slidenum">
              <a:rPr lang="fr-FR" smtClean="0"/>
              <a:t>13</a:t>
            </a:fld>
            <a:endParaRPr lang="fr-FR"/>
          </a:p>
        </p:txBody>
      </p:sp>
    </p:spTree>
    <p:extLst>
      <p:ext uri="{BB962C8B-B14F-4D97-AF65-F5344CB8AC3E}">
        <p14:creationId xmlns:p14="http://schemas.microsoft.com/office/powerpoint/2010/main" val="223240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258479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122711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48464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F700D3E5-2C83-1F4B-9DF8-EE71BCF9957E}"/>
              </a:ext>
            </a:extLst>
          </p:cNvPr>
          <p:cNvPicPr>
            <a:picLocks noChangeAspect="1"/>
          </p:cNvPicPr>
          <p:nvPr userDrawn="1"/>
        </p:nvPicPr>
        <p:blipFill>
          <a:blip r:embed="rId2"/>
          <a:stretch>
            <a:fillRect/>
          </a:stretch>
        </p:blipFill>
        <p:spPr>
          <a:xfrm>
            <a:off x="13750" y="4094"/>
            <a:ext cx="9131201" cy="6853905"/>
          </a:xfrm>
          <a:prstGeom prst="rect">
            <a:avLst/>
          </a:prstGeom>
        </p:spPr>
      </p:pic>
      <p:pic>
        <p:nvPicPr>
          <p:cNvPr id="5" name="Image 4" descr="transformer_gri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6759" y="556415"/>
            <a:ext cx="1688721" cy="612000"/>
          </a:xfrm>
          <a:prstGeom prst="rect">
            <a:avLst/>
          </a:prstGeom>
        </p:spPr>
      </p:pic>
    </p:spTree>
    <p:extLst>
      <p:ext uri="{BB962C8B-B14F-4D97-AF65-F5344CB8AC3E}">
        <p14:creationId xmlns:p14="http://schemas.microsoft.com/office/powerpoint/2010/main" val="361694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137247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243603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3724845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CEC4CDF-B785-4547-9888-44877FD42D87}"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325948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CEC4CDF-B785-4547-9888-44877FD42D87}" type="datetimeFigureOut">
              <a:rPr lang="fr-FR" smtClean="0"/>
              <a:t>29/09/2021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56770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CEC4CDF-B785-4547-9888-44877FD42D87}" type="datetimeFigureOut">
              <a:rPr lang="fr-FR" smtClean="0"/>
              <a:t>29/09/2021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163358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EC4CDF-B785-4547-9888-44877FD42D87}" type="datetimeFigureOut">
              <a:rPr lang="fr-FR" smtClean="0"/>
              <a:t>29/09/2021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134932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3265330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CEC4CDF-B785-4547-9888-44877FD42D87}"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131135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CEC4CDF-B785-4547-9888-44877FD42D87}" type="datetimeFigureOut">
              <a:rPr lang="fr-FR" smtClean="0"/>
              <a:t>29/09/2021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276125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426537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9ABA1-67A8-4A56-9B38-7CE561BE3059}" type="slidenum">
              <a:rPr lang="fr-FR" smtClean="0"/>
              <a:t>‹N°›</a:t>
            </a:fld>
            <a:endParaRPr lang="fr-FR"/>
          </a:p>
        </p:txBody>
      </p:sp>
    </p:spTree>
    <p:extLst>
      <p:ext uri="{BB962C8B-B14F-4D97-AF65-F5344CB8AC3E}">
        <p14:creationId xmlns:p14="http://schemas.microsoft.com/office/powerpoint/2010/main" val="3887871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852417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A6BE"/>
              </a:buClr>
              <a:defRPr>
                <a:solidFill>
                  <a:srgbClr val="00A6BE"/>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44848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265231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07880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A6BE"/>
              </a:buClr>
              <a:defRPr>
                <a:solidFill>
                  <a:srgbClr val="00A6BE"/>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22612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408706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872374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hasCustomPrompt="1"/>
          </p:nvPr>
        </p:nvSpPr>
        <p:spPr>
          <a:xfrm>
            <a:off x="1097485" y="3901509"/>
            <a:ext cx="6931817" cy="1679346"/>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590" y="5585455"/>
            <a:ext cx="697747" cy="923238"/>
          </a:xfrm>
          <a:prstGeom prst="rect">
            <a:avLst/>
          </a:prstGeom>
        </p:spPr>
      </p:pic>
    </p:spTree>
    <p:extLst>
      <p:ext uri="{BB962C8B-B14F-4D97-AF65-F5344CB8AC3E}">
        <p14:creationId xmlns:p14="http://schemas.microsoft.com/office/powerpoint/2010/main" val="335921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292567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277177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321501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30767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246557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D3254B7-E5B9-4E6F-A7A4-250130F2DA58}" type="datetimeFigureOut">
              <a:rPr lang="fr-FR" smtClean="0"/>
              <a:t>29/09/2021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9EA4EEF-46FC-44C9-BC76-0A817F7C820E}" type="slidenum">
              <a:rPr lang="fr-FR" smtClean="0"/>
              <a:t>‹N°›</a:t>
            </a:fld>
            <a:endParaRPr lang="fr-FR" dirty="0"/>
          </a:p>
        </p:txBody>
      </p:sp>
    </p:spTree>
    <p:extLst>
      <p:ext uri="{BB962C8B-B14F-4D97-AF65-F5344CB8AC3E}">
        <p14:creationId xmlns:p14="http://schemas.microsoft.com/office/powerpoint/2010/main" val="400079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254B7-E5B9-4E6F-A7A4-250130F2DA58}" type="datetimeFigureOut">
              <a:rPr lang="fr-FR" smtClean="0"/>
              <a:t>29/09/2021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A4EEF-46FC-44C9-BC76-0A817F7C820E}" type="slidenum">
              <a:rPr lang="fr-FR" smtClean="0"/>
              <a:t>‹N°›</a:t>
            </a:fld>
            <a:endParaRPr lang="fr-FR" dirty="0"/>
          </a:p>
        </p:txBody>
      </p:sp>
    </p:spTree>
    <p:extLst>
      <p:ext uri="{BB962C8B-B14F-4D97-AF65-F5344CB8AC3E}">
        <p14:creationId xmlns:p14="http://schemas.microsoft.com/office/powerpoint/2010/main" val="241035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C4CDF-B785-4547-9888-44877FD42D87}" type="datetimeFigureOut">
              <a:rPr lang="fr-FR" smtClean="0"/>
              <a:t>29/09/2021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9ABA1-67A8-4A56-9B38-7CE561BE3059}" type="slidenum">
              <a:rPr lang="fr-FR" smtClean="0"/>
              <a:t>‹N°›</a:t>
            </a:fld>
            <a:endParaRPr lang="fr-FR"/>
          </a:p>
        </p:txBody>
      </p:sp>
    </p:spTree>
    <p:extLst>
      <p:ext uri="{BB962C8B-B14F-4D97-AF65-F5344CB8AC3E}">
        <p14:creationId xmlns:p14="http://schemas.microsoft.com/office/powerpoint/2010/main" val="2924372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A57E84A-A76A-AE47-8ECF-AE75B0DC7573}"/>
              </a:ext>
            </a:extLst>
          </p:cNvPr>
          <p:cNvPicPr>
            <a:picLocks noChangeAspect="1"/>
          </p:cNvPicPr>
          <p:nvPr userDrawn="1"/>
        </p:nvPicPr>
        <p:blipFill>
          <a:blip r:embed="rId4"/>
          <a:stretch>
            <a:fillRect/>
          </a:stretch>
        </p:blipFill>
        <p:spPr>
          <a:xfrm>
            <a:off x="-3233" y="6876"/>
            <a:ext cx="9167859" cy="685726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pPr defTabSz="457200"/>
            <a:fld id="{C6B7B3CB-E3BA-F74C-AB76-86EFC5843CD6}" type="slidenum">
              <a:rPr lang="fr-FR" smtClean="0"/>
              <a:pPr defTabSz="457200"/>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br>
              <a:rPr lang="fr-FR" dirty="0">
                <a:solidFill>
                  <a:srgbClr val="00919D"/>
                </a:solidFill>
              </a:rPr>
            </a:br>
            <a:r>
              <a:rPr lang="fr-FR" dirty="0">
                <a:solidFill>
                  <a:prstClr val="black">
                    <a:lumMod val="75000"/>
                    <a:lumOff val="25000"/>
                  </a:prstClr>
                </a:solidFill>
              </a:rPr>
              <a:t>PNF </a:t>
            </a: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20&amp;21/01/2020</a:t>
            </a: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00A6BE"/>
          </a:solidFill>
        </p:grpSpPr>
        <p:sp>
          <p:nvSpPr>
            <p:cNvPr id="10" name="Rectangle 9"/>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005E8B"/>
                </a:solidFill>
              </a:endParaRP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srgbClr val="005E8B"/>
                </a:solidFill>
              </a:endParaRPr>
            </a:p>
          </p:txBody>
        </p:sp>
      </p:grpSp>
      <p:pic>
        <p:nvPicPr>
          <p:cNvPr id="4" name="Image 3" descr="transformer_bleu.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620" y="533142"/>
            <a:ext cx="1935656" cy="701491"/>
          </a:xfrm>
          <a:prstGeom prst="rect">
            <a:avLst/>
          </a:prstGeom>
        </p:spPr>
      </p:pic>
      <p:pic>
        <p:nvPicPr>
          <p:cNvPr id="5" name="Image 4" descr="transformer_bleu.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372" y="533142"/>
            <a:ext cx="1935656" cy="701491"/>
          </a:xfrm>
          <a:prstGeom prst="rect">
            <a:avLst/>
          </a:prstGeom>
        </p:spPr>
      </p:pic>
    </p:spTree>
    <p:extLst>
      <p:ext uri="{BB962C8B-B14F-4D97-AF65-F5344CB8AC3E}">
        <p14:creationId xmlns:p14="http://schemas.microsoft.com/office/powerpoint/2010/main" val="2474252406"/>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3200" b="1" i="0" kern="1200">
          <a:solidFill>
            <a:srgbClr val="00A6BE"/>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pPr defTabSz="457200"/>
            <a:fld id="{A786685B-2977-D546-9E3D-3CA676A47F0C}" type="slidenum">
              <a:rPr lang="fr-FR" smtClean="0"/>
              <a:pPr defTabSz="457200"/>
              <a:t>‹N°›</a:t>
            </a:fld>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sz="900" dirty="0">
                <a:solidFill>
                  <a:prstClr val="black">
                    <a:lumMod val="75000"/>
                    <a:lumOff val="25000"/>
                  </a:prstClr>
                </a:solidFill>
                <a:latin typeface="Arial" charset="0"/>
                <a:ea typeface="Arial" charset="0"/>
                <a:cs typeface="Arial" charset="0"/>
              </a:rPr>
              <a:t>20/01/2020</a:t>
            </a:r>
          </a:p>
          <a:p>
            <a:endParaRPr lang="fr-FR" dirty="0">
              <a:solidFill>
                <a:prstClr val="black">
                  <a:tint val="75000"/>
                </a:prstClr>
              </a:solidFill>
            </a:endParaRPr>
          </a:p>
        </p:txBody>
      </p:sp>
      <p:pic>
        <p:nvPicPr>
          <p:cNvPr id="11" name="Imag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9" name="Image 8">
            <a:extLst>
              <a:ext uri="{FF2B5EF4-FFF2-40B4-BE49-F238E27FC236}">
                <a16:creationId xmlns:a16="http://schemas.microsoft.com/office/drawing/2014/main" id="{19F21F5D-F93F-7E43-AC00-B854D2AC559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400" y="6314648"/>
            <a:ext cx="1231891" cy="376623"/>
          </a:xfrm>
          <a:prstGeom prst="rect">
            <a:avLst/>
          </a:prstGeom>
        </p:spPr>
      </p:pic>
    </p:spTree>
    <p:extLst>
      <p:ext uri="{BB962C8B-B14F-4D97-AF65-F5344CB8AC3E}">
        <p14:creationId xmlns:p14="http://schemas.microsoft.com/office/powerpoint/2010/main" val="18573486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A6BE"/>
        </a:buClr>
        <a:buSzPct val="114000"/>
        <a:buFont typeface="Wingdings" charset="2"/>
        <a:buChar char="§"/>
        <a:defRPr sz="1800" b="1" i="0" kern="1200">
          <a:solidFill>
            <a:srgbClr val="00A6BE"/>
          </a:solidFill>
          <a:latin typeface="Arial" charset="0"/>
          <a:ea typeface="Arial" charset="0"/>
          <a:cs typeface="Arial" charset="0"/>
        </a:defRPr>
      </a:lvl1pPr>
      <a:lvl2pPr marL="627063" indent="-169863" algn="l" defTabSz="457200" rtl="0" eaLnBrk="1" latinLnBrk="0" hangingPunct="1">
        <a:spcBef>
          <a:spcPct val="20000"/>
        </a:spcBef>
        <a:buClr>
          <a:srgbClr val="00A6BE"/>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A6BE"/>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hyperlink" Target="https://www.education.gouv.fr/pid285/bulletin_officiel.html?cid_bo=147395"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661103" y="464876"/>
            <a:ext cx="6482897" cy="1031059"/>
          </a:xfrm>
        </p:spPr>
        <p:txBody>
          <a:bodyPr>
            <a:normAutofit fontScale="90000"/>
          </a:bodyPr>
          <a:lstStyle/>
          <a:p>
            <a:r>
              <a:rPr lang="fr-FR" sz="2800" dirty="0"/>
              <a:t>La réalisation du chef-d'œuvre</a:t>
            </a:r>
            <a:br>
              <a:rPr lang="fr-FR" sz="2800" dirty="0"/>
            </a:br>
            <a:r>
              <a:rPr lang="fr-FR" sz="2800" dirty="0"/>
              <a:t> </a:t>
            </a:r>
            <a:r>
              <a:rPr lang="fr-FR" sz="1600" b="0" i="1" dirty="0">
                <a:solidFill>
                  <a:schemeClr val="tx2"/>
                </a:solidFill>
                <a:latin typeface="Arial" panose="020B0604020202020204" pitchFamily="34" charset="0"/>
                <a:cs typeface="Arial" panose="020B0604020202020204" pitchFamily="34" charset="0"/>
              </a:rPr>
              <a:t>Œuvrer ensemble aux talents de chacun</a:t>
            </a:r>
            <a:br>
              <a:rPr lang="fr-FR" sz="2800" i="1" dirty="0">
                <a:solidFill>
                  <a:schemeClr val="tx2"/>
                </a:solidFill>
              </a:rPr>
            </a:br>
            <a:endParaRPr lang="fr-F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b="-34"/>
          <a:stretch>
            <a:fillRect/>
          </a:stretch>
        </p:blipFill>
        <p:spPr bwMode="auto">
          <a:xfrm>
            <a:off x="304801" y="2050978"/>
            <a:ext cx="2147454" cy="32584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2661103" y="2507513"/>
            <a:ext cx="6302788" cy="24336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a:t>L’évaluation de la réalisation du chef-d’œuvre</a:t>
            </a:r>
          </a:p>
          <a:p>
            <a:endParaRPr lang="fr-FR" sz="1300" dirty="0">
              <a:solidFill>
                <a:schemeClr val="tx2"/>
              </a:solidFill>
              <a:latin typeface="Arial" panose="020B0604020202020204" pitchFamily="34" charset="0"/>
              <a:cs typeface="Arial" panose="020B0604020202020204" pitchFamily="34" charset="0"/>
            </a:endParaRPr>
          </a:p>
          <a:p>
            <a:r>
              <a:rPr lang="fr-FR" sz="1300" dirty="0">
                <a:solidFill>
                  <a:schemeClr val="tx2"/>
                </a:solidFill>
                <a:latin typeface="Arial" panose="020B0604020202020204" pitchFamily="34" charset="0"/>
                <a:cs typeface="Arial" panose="020B0604020202020204" pitchFamily="34" charset="0"/>
              </a:rPr>
              <a:t>Régis Rigaud, IGÉSR</a:t>
            </a:r>
          </a:p>
          <a:p>
            <a:endParaRPr lang="fr-FR" dirty="0"/>
          </a:p>
        </p:txBody>
      </p:sp>
    </p:spTree>
    <p:extLst>
      <p:ext uri="{BB962C8B-B14F-4D97-AF65-F5344CB8AC3E}">
        <p14:creationId xmlns:p14="http://schemas.microsoft.com/office/powerpoint/2010/main" val="128419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10</a:t>
            </a:fld>
            <a:endParaRPr lang="fr-FR" dirty="0"/>
          </a:p>
        </p:txBody>
      </p:sp>
      <p:sp>
        <p:nvSpPr>
          <p:cNvPr id="6" name="Espace réservé du texte 5"/>
          <p:cNvSpPr>
            <a:spLocks noGrp="1"/>
          </p:cNvSpPr>
          <p:nvPr>
            <p:ph type="body" sz="quarter" idx="13"/>
          </p:nvPr>
        </p:nvSpPr>
        <p:spPr>
          <a:xfrm>
            <a:off x="450272" y="1712334"/>
            <a:ext cx="8243456" cy="5112568"/>
          </a:xfrm>
        </p:spPr>
        <p:txBody>
          <a:bodyPr>
            <a:normAutofit fontScale="25000" lnSpcReduction="20000"/>
          </a:bodyPr>
          <a:lstStyle/>
          <a:p>
            <a:pPr marL="0" indent="0">
              <a:buNone/>
            </a:pPr>
            <a:endParaRPr lang="fr-FR" dirty="0">
              <a:solidFill>
                <a:schemeClr val="tx2"/>
              </a:solidFill>
            </a:endParaRPr>
          </a:p>
          <a:p>
            <a:pPr marL="0" indent="0" algn="ctr">
              <a:buNone/>
            </a:pPr>
            <a:r>
              <a:rPr lang="fr-FR" sz="9600" dirty="0">
                <a:solidFill>
                  <a:schemeClr val="tx2"/>
                </a:solidFill>
              </a:rPr>
              <a:t>Extraits de l’annexe </a:t>
            </a:r>
          </a:p>
          <a:p>
            <a:pPr marL="0" indent="0" algn="ctr">
              <a:buNone/>
            </a:pPr>
            <a:endParaRPr lang="fr-FR" sz="2500" dirty="0">
              <a:solidFill>
                <a:schemeClr val="tx2"/>
              </a:solidFill>
            </a:endParaRPr>
          </a:p>
          <a:p>
            <a:pPr marL="0" indent="0" algn="ctr">
              <a:buNone/>
            </a:pPr>
            <a:r>
              <a:rPr lang="fr-FR" sz="7200" dirty="0">
                <a:solidFill>
                  <a:schemeClr val="tx2"/>
                </a:solidFill>
              </a:rPr>
              <a:t>ÉVALUATION TERMINALE ORALE DU CHEF-D’OEUVRE</a:t>
            </a:r>
          </a:p>
          <a:p>
            <a:pPr marL="0" indent="0" algn="ctr">
              <a:buNone/>
            </a:pPr>
            <a:r>
              <a:rPr lang="fr-FR" sz="7200" dirty="0">
                <a:solidFill>
                  <a:schemeClr val="tx2"/>
                </a:solidFill>
              </a:rPr>
              <a:t>comportant une présentation suivie de questions</a:t>
            </a:r>
          </a:p>
          <a:p>
            <a:pPr marL="0" indent="0">
              <a:buNone/>
            </a:pPr>
            <a:endParaRPr lang="fr-FR" sz="2000" dirty="0">
              <a:solidFill>
                <a:schemeClr val="tx2"/>
              </a:solidFill>
            </a:endParaRPr>
          </a:p>
          <a:p>
            <a:pPr marL="0" indent="0">
              <a:buNone/>
            </a:pPr>
            <a:r>
              <a:rPr lang="fr-FR" sz="7200" dirty="0">
                <a:solidFill>
                  <a:schemeClr val="tx2"/>
                </a:solidFill>
              </a:rPr>
              <a:t>III/ Déroulé de l’évaluation orale (en résumé)</a:t>
            </a:r>
          </a:p>
          <a:p>
            <a:pPr marL="0" indent="0" algn="just">
              <a:buNone/>
            </a:pPr>
            <a:endParaRPr lang="fr-FR" sz="4400" dirty="0">
              <a:solidFill>
                <a:schemeClr val="tx2"/>
              </a:solidFill>
            </a:endParaRPr>
          </a:p>
          <a:p>
            <a:pPr marL="0" indent="0" algn="just">
              <a:buNone/>
            </a:pPr>
            <a:r>
              <a:rPr lang="fr-FR" sz="7200" dirty="0">
                <a:solidFill>
                  <a:schemeClr val="tx2"/>
                </a:solidFill>
              </a:rPr>
              <a:t>Il est demandé au candidat de présenter son projet. </a:t>
            </a:r>
          </a:p>
          <a:p>
            <a:pPr marL="0" indent="0" algn="just">
              <a:buNone/>
            </a:pPr>
            <a:endParaRPr lang="fr-FR" sz="3600" strike="sngStrike" dirty="0">
              <a:solidFill>
                <a:schemeClr val="tx2"/>
              </a:solidFill>
            </a:endParaRPr>
          </a:p>
          <a:p>
            <a:pPr marL="0" indent="0" algn="just">
              <a:buNone/>
            </a:pPr>
            <a:r>
              <a:rPr lang="fr-FR" sz="7200" dirty="0">
                <a:solidFill>
                  <a:schemeClr val="tx2"/>
                </a:solidFill>
              </a:rPr>
              <a:t>L’oral (présentation et échange à partir de questions) doit donc comprendre les aspects suivants :</a:t>
            </a:r>
          </a:p>
          <a:p>
            <a:pPr algn="just"/>
            <a:r>
              <a:rPr lang="fr-FR" sz="7200" b="0" dirty="0">
                <a:solidFill>
                  <a:schemeClr val="tx2"/>
                </a:solidFill>
              </a:rPr>
              <a:t>Présentation du candidat : diplôme et spécialité préparée.</a:t>
            </a:r>
          </a:p>
          <a:p>
            <a:pPr algn="just"/>
            <a:r>
              <a:rPr lang="fr-FR" sz="7200" b="0" dirty="0">
                <a:solidFill>
                  <a:schemeClr val="tx2"/>
                </a:solidFill>
              </a:rPr>
              <a:t>Exposé de la démarche de réalisation de son chef d’œuvre et, s’il se rattache à un projet collectif, de sa part individuelle prise dans le projet.</a:t>
            </a:r>
          </a:p>
          <a:p>
            <a:pPr algn="just"/>
            <a:r>
              <a:rPr lang="fr-FR" sz="7200" b="0" dirty="0">
                <a:solidFill>
                  <a:schemeClr val="tx2"/>
                </a:solidFill>
              </a:rPr>
              <a:t>Difficultés et aspects positifs du projet.</a:t>
            </a:r>
          </a:p>
          <a:p>
            <a:pPr algn="just"/>
            <a:r>
              <a:rPr lang="fr-FR" sz="7200" b="0" dirty="0">
                <a:solidFill>
                  <a:schemeClr val="tx2"/>
                </a:solidFill>
              </a:rPr>
              <a:t>Avis du candidat sur la production ainsi réalisée et son appréciation quant aux possibilités d’amélioration ou perspectives de développement à y apporter.</a:t>
            </a:r>
          </a:p>
          <a:p>
            <a:pPr marL="0" indent="0" algn="just">
              <a:buNone/>
            </a:pPr>
            <a:endParaRPr lang="fr-FR" sz="7200" dirty="0">
              <a:solidFill>
                <a:schemeClr val="tx2"/>
              </a:solidFill>
            </a:endParaRPr>
          </a:p>
          <a:p>
            <a:endParaRPr lang="fr-FR" sz="4500"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36071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8640"/>
            <a:ext cx="7881400" cy="1286937"/>
          </a:xfrm>
        </p:spPr>
        <p:txBody>
          <a:bodyPr>
            <a:normAutofit/>
          </a:bodyPr>
          <a:lstStyle/>
          <a:p>
            <a:pPr algn="ctr"/>
            <a:r>
              <a:rPr lang="fr-FR" dirty="0"/>
              <a:t>	 </a:t>
            </a:r>
            <a:br>
              <a:rPr lang="fr-FR" dirty="0"/>
            </a:br>
            <a:r>
              <a:rPr lang="fr-FR" dirty="0"/>
              <a:t>Rappels du vade-mecum</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11</a:t>
            </a:fld>
            <a:endParaRPr lang="fr-FR" dirty="0"/>
          </a:p>
        </p:txBody>
      </p:sp>
      <p:sp>
        <p:nvSpPr>
          <p:cNvPr id="6" name="Espace réservé du texte 5"/>
          <p:cNvSpPr>
            <a:spLocks noGrp="1"/>
          </p:cNvSpPr>
          <p:nvPr>
            <p:ph type="body" sz="quarter" idx="13"/>
          </p:nvPr>
        </p:nvSpPr>
        <p:spPr>
          <a:xfrm>
            <a:off x="443345" y="2186430"/>
            <a:ext cx="8243456" cy="4050882"/>
          </a:xfrm>
        </p:spPr>
        <p:txBody>
          <a:bodyPr>
            <a:normAutofit/>
          </a:bodyPr>
          <a:lstStyle/>
          <a:p>
            <a:pPr marL="0" indent="0">
              <a:buNone/>
            </a:pPr>
            <a:endParaRPr lang="fr-FR" dirty="0">
              <a:solidFill>
                <a:schemeClr val="tx2"/>
              </a:solidFill>
            </a:endParaRPr>
          </a:p>
          <a:p>
            <a:pPr algn="just"/>
            <a:r>
              <a:rPr lang="fr-FR" dirty="0">
                <a:solidFill>
                  <a:schemeClr val="tx2"/>
                </a:solidFill>
              </a:rPr>
              <a:t>Le chef-d’œuvre est une </a:t>
            </a:r>
            <a:r>
              <a:rPr lang="fr-FR" sz="2000" dirty="0">
                <a:solidFill>
                  <a:schemeClr val="tx2"/>
                </a:solidFill>
              </a:rPr>
              <a:t>démarche de réalisation très concrète </a:t>
            </a:r>
            <a:r>
              <a:rPr lang="fr-FR" dirty="0">
                <a:solidFill>
                  <a:schemeClr val="tx2"/>
                </a:solidFill>
              </a:rPr>
              <a:t>qui s’appuie sur les compétences transversales et professionnelles travaillées dans sa spécialité par l’élève ou l’apprenti. Il est </a:t>
            </a:r>
            <a:r>
              <a:rPr lang="fr-FR" sz="2400" dirty="0">
                <a:solidFill>
                  <a:schemeClr val="tx2"/>
                </a:solidFill>
              </a:rPr>
              <a:t>l’aboutissement d’un projet pluridisciplinaire</a:t>
            </a:r>
            <a:r>
              <a:rPr lang="fr-FR" sz="2000" dirty="0">
                <a:solidFill>
                  <a:schemeClr val="tx2"/>
                </a:solidFill>
              </a:rPr>
              <a:t> </a:t>
            </a:r>
            <a:r>
              <a:rPr lang="fr-FR" dirty="0">
                <a:solidFill>
                  <a:schemeClr val="tx2"/>
                </a:solidFill>
              </a:rPr>
              <a:t>qui peut être de type individuel ou collaboratif.</a:t>
            </a:r>
          </a:p>
          <a:p>
            <a:pPr marL="0" indent="0" algn="just">
              <a:buNone/>
            </a:pPr>
            <a:endParaRPr lang="fr-FR" dirty="0">
              <a:solidFill>
                <a:schemeClr val="tx2"/>
              </a:solidFill>
            </a:endParaRPr>
          </a:p>
          <a:p>
            <a:pPr algn="just"/>
            <a:r>
              <a:rPr lang="fr-FR" dirty="0">
                <a:solidFill>
                  <a:schemeClr val="tx2"/>
                </a:solidFill>
              </a:rPr>
              <a:t>L’évaluation du chef-d’œuvre permettra de </a:t>
            </a:r>
            <a:r>
              <a:rPr lang="fr-FR" sz="2000" dirty="0">
                <a:solidFill>
                  <a:schemeClr val="tx2"/>
                </a:solidFill>
              </a:rPr>
              <a:t>valoriser</a:t>
            </a:r>
            <a:r>
              <a:rPr lang="fr-FR" dirty="0">
                <a:solidFill>
                  <a:schemeClr val="tx2"/>
                </a:solidFill>
              </a:rPr>
              <a:t> pour chaque élève/apprenti sa contribution personnelle et aussi lorsque ce sera le cas son action dans un cadre collectif. </a:t>
            </a:r>
          </a:p>
          <a:p>
            <a:pPr marL="0" indent="0">
              <a:buNone/>
            </a:pPr>
            <a:br>
              <a:rPr lang="fr-FR" dirty="0"/>
            </a:br>
            <a:endParaRPr lang="fr-FR" dirty="0"/>
          </a:p>
          <a:p>
            <a:endParaRPr lang="fr-FR"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6748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8640"/>
            <a:ext cx="7881400" cy="1286937"/>
          </a:xfrm>
        </p:spPr>
        <p:txBody>
          <a:bodyPr>
            <a:normAutofit/>
          </a:bodyPr>
          <a:lstStyle/>
          <a:p>
            <a:pPr algn="ctr"/>
            <a:r>
              <a:rPr lang="fr-FR" dirty="0"/>
              <a:t>	 </a:t>
            </a:r>
            <a:br>
              <a:rPr lang="fr-FR" dirty="0"/>
            </a:br>
            <a:r>
              <a:rPr lang="fr-FR" dirty="0"/>
              <a:t>Conséquences relatives à la pluridisciplinarité</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12</a:t>
            </a:fld>
            <a:endParaRPr lang="fr-FR" dirty="0"/>
          </a:p>
        </p:txBody>
      </p:sp>
      <p:sp>
        <p:nvSpPr>
          <p:cNvPr id="6" name="Espace réservé du texte 5"/>
          <p:cNvSpPr>
            <a:spLocks noGrp="1"/>
          </p:cNvSpPr>
          <p:nvPr>
            <p:ph type="body" sz="quarter" idx="13"/>
          </p:nvPr>
        </p:nvSpPr>
        <p:spPr>
          <a:xfrm>
            <a:off x="443345" y="2258438"/>
            <a:ext cx="8243456" cy="4050882"/>
          </a:xfrm>
        </p:spPr>
        <p:txBody>
          <a:bodyPr>
            <a:normAutofit/>
          </a:bodyPr>
          <a:lstStyle/>
          <a:p>
            <a:pPr marL="0" indent="0">
              <a:buNone/>
            </a:pPr>
            <a:endParaRPr lang="fr-FR" sz="2000" dirty="0">
              <a:solidFill>
                <a:schemeClr val="tx2"/>
              </a:solidFill>
            </a:endParaRPr>
          </a:p>
          <a:p>
            <a:pPr algn="just"/>
            <a:r>
              <a:rPr lang="fr-FR" sz="2400" dirty="0">
                <a:solidFill>
                  <a:schemeClr val="tx2"/>
                </a:solidFill>
              </a:rPr>
              <a:t>Le chef-d’œuvre étant pluridisciplinaire, les évaluations dont il fera  l’objet doivent recouvrir à la fois les compétences relevant des programmes d’enseignement général et d’enseignement professionnel pour la première phase d’évaluation qui se déroule tout au long du projet.</a:t>
            </a:r>
          </a:p>
          <a:p>
            <a:pPr marL="0" indent="0">
              <a:buNone/>
            </a:pPr>
            <a:br>
              <a:rPr lang="fr-FR" sz="2000" dirty="0"/>
            </a:br>
            <a:endParaRPr lang="fr-FR" sz="2000" dirty="0"/>
          </a:p>
          <a:p>
            <a:endParaRPr lang="fr-FR" sz="2000" dirty="0">
              <a:solidFill>
                <a:schemeClr val="tx2"/>
              </a:solidFill>
            </a:endParaRPr>
          </a:p>
          <a:p>
            <a:pPr marL="0" indent="0">
              <a:buNone/>
            </a:pPr>
            <a:endParaRPr lang="fr-FR" sz="2000" dirty="0">
              <a:solidFill>
                <a:schemeClr val="tx2"/>
              </a:solidFill>
            </a:endParaRPr>
          </a:p>
          <a:p>
            <a:endParaRPr lang="fr-FR" sz="2000"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7491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88640"/>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13</a:t>
            </a:fld>
            <a:endParaRPr lang="fr-FR" dirty="0"/>
          </a:p>
        </p:txBody>
      </p:sp>
      <p:sp>
        <p:nvSpPr>
          <p:cNvPr id="6" name="Espace réservé du texte 5"/>
          <p:cNvSpPr>
            <a:spLocks noGrp="1"/>
          </p:cNvSpPr>
          <p:nvPr>
            <p:ph type="body" sz="quarter" idx="13"/>
          </p:nvPr>
        </p:nvSpPr>
        <p:spPr>
          <a:xfrm>
            <a:off x="443345" y="1700808"/>
            <a:ext cx="8243456" cy="4536504"/>
          </a:xfrm>
        </p:spPr>
        <p:txBody>
          <a:bodyPr>
            <a:normAutofit fontScale="92500" lnSpcReduction="20000"/>
          </a:bodyPr>
          <a:lstStyle/>
          <a:p>
            <a:pPr marL="0" indent="0">
              <a:buNone/>
            </a:pPr>
            <a:endParaRPr lang="fr-FR" dirty="0">
              <a:solidFill>
                <a:schemeClr val="tx2"/>
              </a:solidFill>
            </a:endParaRPr>
          </a:p>
          <a:p>
            <a:pPr algn="just"/>
            <a:r>
              <a:rPr lang="fr-FR" dirty="0">
                <a:solidFill>
                  <a:schemeClr val="tx2"/>
                </a:solidFill>
              </a:rPr>
              <a:t>L’erreur fait partie intégrante de la démarche de projet, cela modifie son statut.</a:t>
            </a:r>
          </a:p>
          <a:p>
            <a:pPr algn="just"/>
            <a:endParaRPr lang="fr-FR" dirty="0">
              <a:solidFill>
                <a:schemeClr val="tx2"/>
              </a:solidFill>
            </a:endParaRPr>
          </a:p>
          <a:p>
            <a:pPr algn="just"/>
            <a:r>
              <a:rPr lang="fr-FR" dirty="0">
                <a:solidFill>
                  <a:schemeClr val="tx2"/>
                </a:solidFill>
              </a:rPr>
              <a:t>Il s’agit de donner une valeur éducative à l’évaluation, de la mettre au service de la réussite des élèves et non de la penser comme une étape finale de la démarche de projet.</a:t>
            </a:r>
          </a:p>
          <a:p>
            <a:pPr algn="just"/>
            <a:endParaRPr lang="fr-FR" dirty="0">
              <a:solidFill>
                <a:schemeClr val="tx2"/>
              </a:solidFill>
            </a:endParaRPr>
          </a:p>
          <a:p>
            <a:pPr algn="just"/>
            <a:r>
              <a:rPr lang="fr-FR" i="1" dirty="0">
                <a:solidFill>
                  <a:schemeClr val="tx2"/>
                </a:solidFill>
              </a:rPr>
              <a:t>« L’évaluation formative est ainsi vue comme une part du processus d’enseignement et d’apprentissage, plutôt que comme une activité séparée, intervenant après une phase d’enseignement (Looney, 2011, cité par Rey et </a:t>
            </a:r>
            <a:r>
              <a:rPr lang="fr-FR" i="1" dirty="0" err="1">
                <a:solidFill>
                  <a:schemeClr val="tx2"/>
                </a:solidFill>
              </a:rPr>
              <a:t>Feyfant</a:t>
            </a:r>
            <a:r>
              <a:rPr lang="fr-FR" i="1" dirty="0">
                <a:solidFill>
                  <a:schemeClr val="tx2"/>
                </a:solidFill>
              </a:rPr>
              <a:t>, 2014 p.19). </a:t>
            </a:r>
          </a:p>
          <a:p>
            <a:pPr marL="182563" indent="0" algn="just">
              <a:buNone/>
              <a:tabLst>
                <a:tab pos="182563" algn="l"/>
              </a:tabLst>
            </a:pPr>
            <a:r>
              <a:rPr lang="fr-FR" i="1" dirty="0">
                <a:solidFill>
                  <a:schemeClr val="tx2"/>
                </a:solidFill>
              </a:rPr>
              <a:t>Elle cherche avant tout à favoriser l’appétence et la motivation des élèves, en leur apportant un retour d’informations constant sur leur apprentissage, mais dans un contexte favorisant leur sentiment d’efficacité personnelle, pour reprendre la théorie de Bandura ».( Rey et </a:t>
            </a:r>
            <a:r>
              <a:rPr lang="fr-FR" i="1" dirty="0" err="1">
                <a:solidFill>
                  <a:schemeClr val="tx2"/>
                </a:solidFill>
              </a:rPr>
              <a:t>Feyfant</a:t>
            </a:r>
            <a:r>
              <a:rPr lang="fr-FR" i="1" dirty="0">
                <a:solidFill>
                  <a:schemeClr val="tx2"/>
                </a:solidFill>
              </a:rPr>
              <a:t>, 2014p. 19)</a:t>
            </a:r>
          </a:p>
          <a:p>
            <a:pPr marL="0" indent="0" algn="just">
              <a:buNone/>
            </a:pPr>
            <a:br>
              <a:rPr lang="fr-FR" dirty="0"/>
            </a:br>
            <a:endParaRPr lang="fr-FR" dirty="0"/>
          </a:p>
          <a:p>
            <a:endParaRPr lang="fr-FR"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3136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14</a:t>
            </a:fld>
            <a:endParaRPr lang="fr-FR" dirty="0"/>
          </a:p>
        </p:txBody>
      </p:sp>
      <p:sp>
        <p:nvSpPr>
          <p:cNvPr id="6" name="Espace réservé du texte 5"/>
          <p:cNvSpPr>
            <a:spLocks noGrp="1"/>
          </p:cNvSpPr>
          <p:nvPr>
            <p:ph type="body" sz="quarter" idx="13"/>
          </p:nvPr>
        </p:nvSpPr>
        <p:spPr>
          <a:xfrm>
            <a:off x="443345" y="1628800"/>
            <a:ext cx="8243456" cy="4608512"/>
          </a:xfrm>
        </p:spPr>
        <p:txBody>
          <a:bodyPr>
            <a:normAutofit/>
          </a:bodyPr>
          <a:lstStyle/>
          <a:p>
            <a:pPr marL="0" indent="0">
              <a:buNone/>
            </a:pPr>
            <a:endParaRPr lang="fr-FR" dirty="0">
              <a:solidFill>
                <a:schemeClr val="tx2"/>
              </a:solidFill>
            </a:endParaRPr>
          </a:p>
          <a:p>
            <a:r>
              <a:rPr lang="fr-FR" dirty="0">
                <a:solidFill>
                  <a:schemeClr val="tx2"/>
                </a:solidFill>
              </a:rPr>
              <a:t>Un projet pour apprendre ou un projet de synthèse pour restituer ?</a:t>
            </a:r>
          </a:p>
          <a:p>
            <a:pPr marL="0" indent="0" algn="ctr">
              <a:buNone/>
            </a:pPr>
            <a:r>
              <a:rPr lang="fr-FR" dirty="0">
                <a:solidFill>
                  <a:schemeClr val="tx2"/>
                </a:solidFill>
              </a:rPr>
              <a:t>Les deux !</a:t>
            </a:r>
          </a:p>
          <a:p>
            <a:pPr marL="0" indent="0">
              <a:buNone/>
            </a:pPr>
            <a:endParaRPr lang="fr-FR" dirty="0">
              <a:solidFill>
                <a:schemeClr val="tx2"/>
              </a:solidFill>
            </a:endParaRPr>
          </a:p>
          <a:p>
            <a:r>
              <a:rPr lang="fr-FR" dirty="0">
                <a:solidFill>
                  <a:schemeClr val="tx2"/>
                </a:solidFill>
              </a:rPr>
              <a:t>Choisir un projet adapté au niveau des élèves, ce qui ne signifie pas manquer d'ambition.</a:t>
            </a:r>
          </a:p>
          <a:p>
            <a:pPr marL="0" indent="0">
              <a:buNone/>
            </a:pPr>
            <a:endParaRPr lang="fr-FR" dirty="0">
              <a:solidFill>
                <a:schemeClr val="tx2"/>
              </a:solidFill>
            </a:endParaRPr>
          </a:p>
          <a:p>
            <a:pPr marL="0" indent="0">
              <a:buNone/>
            </a:pPr>
            <a:r>
              <a:rPr lang="fr-FR" dirty="0">
                <a:solidFill>
                  <a:schemeClr val="tx2"/>
                </a:solidFill>
              </a:rPr>
              <a:t>  Michel Huber: «Tout projet est une entreprise qui permet à un collectif d'élèves de réaliser une production concrète, socialisable, en intégrant des savoirs nouveaux ». </a:t>
            </a: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38655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15</a:t>
            </a:fld>
            <a:endParaRPr lang="fr-FR" dirty="0"/>
          </a:p>
        </p:txBody>
      </p:sp>
      <p:sp>
        <p:nvSpPr>
          <p:cNvPr id="6" name="Espace réservé du texte 5"/>
          <p:cNvSpPr>
            <a:spLocks noGrp="1"/>
          </p:cNvSpPr>
          <p:nvPr>
            <p:ph type="body" sz="quarter" idx="13"/>
          </p:nvPr>
        </p:nvSpPr>
        <p:spPr>
          <a:xfrm>
            <a:off x="443345" y="1340768"/>
            <a:ext cx="8243456" cy="4896544"/>
          </a:xfrm>
        </p:spPr>
        <p:txBody>
          <a:bodyPr>
            <a:normAutofit lnSpcReduction="10000"/>
          </a:bodyPr>
          <a:lstStyle/>
          <a:p>
            <a:pPr marL="0" indent="0">
              <a:buNone/>
            </a:pPr>
            <a:endParaRPr lang="fr-FR" dirty="0">
              <a:solidFill>
                <a:schemeClr val="tx2"/>
              </a:solidFill>
            </a:endParaRPr>
          </a:p>
          <a:p>
            <a:pPr marL="0" indent="0" algn="just">
              <a:buNone/>
            </a:pPr>
            <a:r>
              <a:rPr lang="fr-FR" dirty="0">
                <a:solidFill>
                  <a:schemeClr val="tx2"/>
                </a:solidFill>
              </a:rPr>
              <a:t>Un projet présente, a minima, les caractéristiques suivantes :</a:t>
            </a:r>
          </a:p>
          <a:p>
            <a:pPr marL="0" indent="0" algn="just">
              <a:buNone/>
            </a:pPr>
            <a:endParaRPr lang="fr-FR" dirty="0">
              <a:solidFill>
                <a:schemeClr val="tx2"/>
              </a:solidFill>
            </a:endParaRPr>
          </a:p>
          <a:p>
            <a:pPr algn="just"/>
            <a:r>
              <a:rPr lang="fr-FR" dirty="0">
                <a:solidFill>
                  <a:schemeClr val="tx2"/>
                </a:solidFill>
              </a:rPr>
              <a:t>Un réel potentiel d'apprentissage</a:t>
            </a:r>
          </a:p>
          <a:p>
            <a:pPr marL="1077913" algn="just">
              <a:buFont typeface="Courier New" panose="02070309020205020404" pitchFamily="49" charset="0"/>
              <a:buChar char="o"/>
            </a:pPr>
            <a:r>
              <a:rPr lang="fr-FR" dirty="0">
                <a:solidFill>
                  <a:schemeClr val="tx2"/>
                </a:solidFill>
              </a:rPr>
              <a:t>  Le sujet du chef-d’œuvre est choisi au regard de l’intégralité du périmètre de la spécialité du CAP/Bac pro</a:t>
            </a:r>
          </a:p>
          <a:p>
            <a:pPr marL="1077913" algn="just">
              <a:buFont typeface="Courier New" panose="02070309020205020404" pitchFamily="49" charset="0"/>
              <a:buChar char="o"/>
            </a:pPr>
            <a:r>
              <a:rPr lang="fr-FR" dirty="0">
                <a:solidFill>
                  <a:schemeClr val="tx2"/>
                </a:solidFill>
              </a:rPr>
              <a:t>  La réalisation du chef-d'œuvre fait partie intégrante de la formation/évaluation</a:t>
            </a:r>
          </a:p>
          <a:p>
            <a:pPr marL="900113" indent="0" algn="just">
              <a:buNone/>
            </a:pPr>
            <a:endParaRPr lang="fr-FR" dirty="0">
              <a:solidFill>
                <a:schemeClr val="tx2"/>
              </a:solidFill>
            </a:endParaRPr>
          </a:p>
          <a:p>
            <a:pPr algn="just"/>
            <a:r>
              <a:rPr lang="fr-FR" dirty="0">
                <a:solidFill>
                  <a:schemeClr val="tx2"/>
                </a:solidFill>
              </a:rPr>
              <a:t>Les compétences en enseignement professionnel </a:t>
            </a:r>
            <a:r>
              <a:rPr lang="fr-FR" sz="2800" dirty="0">
                <a:solidFill>
                  <a:schemeClr val="tx2"/>
                </a:solidFill>
              </a:rPr>
              <a:t>et</a:t>
            </a:r>
            <a:r>
              <a:rPr lang="fr-FR" sz="2400" dirty="0">
                <a:solidFill>
                  <a:schemeClr val="tx2"/>
                </a:solidFill>
              </a:rPr>
              <a:t> </a:t>
            </a:r>
            <a:r>
              <a:rPr lang="fr-FR" dirty="0">
                <a:solidFill>
                  <a:schemeClr val="tx2"/>
                </a:solidFill>
              </a:rPr>
              <a:t>en enseignement général  qui seront travaillées doivent être identifiées pour être évaluées</a:t>
            </a:r>
          </a:p>
          <a:p>
            <a:pPr marL="1079500" indent="-179388" algn="just">
              <a:buFont typeface="Courier New" panose="02070309020205020404" pitchFamily="49" charset="0"/>
              <a:buChar char="o"/>
            </a:pPr>
            <a:r>
              <a:rPr lang="fr-FR" dirty="0">
                <a:solidFill>
                  <a:schemeClr val="tx2"/>
                </a:solidFill>
              </a:rPr>
              <a:t>   Les compétences détaillées pour l’évaluation</a:t>
            </a:r>
          </a:p>
          <a:p>
            <a:pPr marL="1079500" indent="-179388" algn="just">
              <a:buFont typeface="Courier New" panose="02070309020205020404" pitchFamily="49" charset="0"/>
              <a:buChar char="o"/>
            </a:pPr>
            <a:r>
              <a:rPr lang="fr-FR" dirty="0">
                <a:solidFill>
                  <a:schemeClr val="tx2"/>
                </a:solidFill>
              </a:rPr>
              <a:t>   Leurs critères d'évaluation sont définis dans le référentiel de compétences</a:t>
            </a:r>
          </a:p>
          <a:p>
            <a:pPr marL="0" indent="0" algn="just">
              <a:buNone/>
            </a:pPr>
            <a:endParaRPr lang="fr-FR" dirty="0">
              <a:solidFill>
                <a:schemeClr val="tx2"/>
              </a:solidFill>
            </a:endParaRPr>
          </a:p>
          <a:p>
            <a:pPr marL="0" indent="0" algn="ctr">
              <a:buNone/>
            </a:pPr>
            <a:r>
              <a:rPr lang="fr-FR" dirty="0">
                <a:solidFill>
                  <a:schemeClr val="tx2"/>
                </a:solidFill>
              </a:rPr>
              <a:t>Seul le niveau d'exigence est à adapter</a:t>
            </a: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1548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16</a:t>
            </a:fld>
            <a:endParaRPr lang="fr-FR" dirty="0"/>
          </a:p>
        </p:txBody>
      </p:sp>
      <p:sp>
        <p:nvSpPr>
          <p:cNvPr id="6" name="Espace réservé du texte 5"/>
          <p:cNvSpPr>
            <a:spLocks noGrp="1"/>
          </p:cNvSpPr>
          <p:nvPr>
            <p:ph type="body" sz="quarter" idx="13"/>
          </p:nvPr>
        </p:nvSpPr>
        <p:spPr>
          <a:xfrm>
            <a:off x="443345" y="1340768"/>
            <a:ext cx="8243456" cy="4896544"/>
          </a:xfrm>
        </p:spPr>
        <p:txBody>
          <a:bodyPr>
            <a:normAutofit/>
          </a:bodyPr>
          <a:lstStyle/>
          <a:p>
            <a:pPr marL="0" indent="0">
              <a:buNone/>
            </a:pPr>
            <a:endParaRPr lang="fr-FR" dirty="0">
              <a:solidFill>
                <a:schemeClr val="tx2"/>
              </a:solidFill>
            </a:endParaRPr>
          </a:p>
          <a:p>
            <a:pPr marL="0" indent="0" algn="just">
              <a:buNone/>
            </a:pPr>
            <a:r>
              <a:rPr lang="fr-FR" dirty="0">
                <a:solidFill>
                  <a:schemeClr val="tx2"/>
                </a:solidFill>
              </a:rPr>
              <a:t>Un projet présente, a minima, les caractéristiques suivantes (suite) :</a:t>
            </a:r>
          </a:p>
          <a:p>
            <a:pPr marL="0" indent="0" algn="just">
              <a:buNone/>
            </a:pPr>
            <a:endParaRPr lang="fr-FR" dirty="0">
              <a:solidFill>
                <a:schemeClr val="tx2"/>
              </a:solidFill>
            </a:endParaRPr>
          </a:p>
          <a:p>
            <a:pPr algn="just"/>
            <a:r>
              <a:rPr lang="fr-FR" dirty="0">
                <a:solidFill>
                  <a:schemeClr val="tx2"/>
                </a:solidFill>
              </a:rPr>
              <a:t>Présenter un seuil de difficulté minimum</a:t>
            </a:r>
          </a:p>
          <a:p>
            <a:pPr marL="1079500" indent="-179388" algn="just">
              <a:buFont typeface="Courier New" panose="02070309020205020404" pitchFamily="49" charset="0"/>
              <a:buChar char="o"/>
            </a:pPr>
            <a:r>
              <a:rPr lang="fr-FR" dirty="0">
                <a:solidFill>
                  <a:schemeClr val="tx2"/>
                </a:solidFill>
              </a:rPr>
              <a:t>  Mais pas d'obstacle infranchissable !</a:t>
            </a:r>
          </a:p>
          <a:p>
            <a:pPr marL="900112" indent="0" algn="just">
              <a:buNone/>
            </a:pPr>
            <a:endParaRPr lang="fr-FR" dirty="0">
              <a:solidFill>
                <a:schemeClr val="tx2"/>
              </a:solidFill>
            </a:endParaRPr>
          </a:p>
          <a:p>
            <a:pPr algn="just"/>
            <a:r>
              <a:rPr lang="fr-FR" dirty="0">
                <a:solidFill>
                  <a:schemeClr val="tx2"/>
                </a:solidFill>
              </a:rPr>
              <a:t>Permettre d'augmenter le degré de maîtrise des compétences travaillées et évaluées</a:t>
            </a:r>
          </a:p>
          <a:p>
            <a:pPr algn="just"/>
            <a:endParaRPr lang="fr-FR" dirty="0">
              <a:solidFill>
                <a:schemeClr val="tx2"/>
              </a:solidFill>
            </a:endParaRPr>
          </a:p>
          <a:p>
            <a:pPr algn="just"/>
            <a:r>
              <a:rPr lang="fr-FR" dirty="0">
                <a:solidFill>
                  <a:schemeClr val="tx2"/>
                </a:solidFill>
              </a:rPr>
              <a:t>Proposer un espace de créativité et d’initiative</a:t>
            </a:r>
          </a:p>
          <a:p>
            <a:pPr marL="0" indent="0" algn="just">
              <a:buNone/>
            </a:pPr>
            <a:endParaRPr lang="fr-FR" dirty="0">
              <a:solidFill>
                <a:schemeClr val="tx2"/>
              </a:solidFill>
            </a:endParaRPr>
          </a:p>
          <a:p>
            <a:pPr algn="just"/>
            <a:r>
              <a:rPr lang="fr-FR" dirty="0">
                <a:solidFill>
                  <a:schemeClr val="tx2"/>
                </a:solidFill>
              </a:rPr>
              <a:t>Permettre la prise de responsabilité(s)</a:t>
            </a:r>
          </a:p>
          <a:p>
            <a:pPr algn="just">
              <a:buFont typeface="Wingdings" panose="05000000000000000000" pitchFamily="2" charset="2"/>
              <a:buChar char="Ø"/>
            </a:pPr>
            <a:endParaRPr lang="fr-FR" dirty="0">
              <a:solidFill>
                <a:schemeClr val="tx2"/>
              </a:solidFill>
            </a:endParaRPr>
          </a:p>
          <a:p>
            <a:pPr marL="0" indent="0" algn="just">
              <a:buNone/>
            </a:pPr>
            <a:r>
              <a:rPr lang="fr-FR" dirty="0">
                <a:solidFill>
                  <a:schemeClr val="tx2"/>
                </a:solidFill>
              </a:rPr>
              <a:t>D’où l’impératif d’évaluation formative ou auto-évaluation qui relève d’une compétence transversale. </a:t>
            </a:r>
            <a:r>
              <a:rPr lang="fr-FR" sz="1200" dirty="0">
                <a:solidFill>
                  <a:schemeClr val="tx2"/>
                </a:solidFill>
              </a:rPr>
              <a:t>(</a:t>
            </a:r>
            <a:r>
              <a:rPr lang="fr-FR" sz="1200" dirty="0" err="1">
                <a:solidFill>
                  <a:schemeClr val="tx2"/>
                </a:solidFill>
              </a:rPr>
              <a:t>cf</a:t>
            </a:r>
            <a:r>
              <a:rPr lang="fr-FR" sz="1200" dirty="0">
                <a:solidFill>
                  <a:schemeClr val="tx2"/>
                </a:solidFill>
              </a:rPr>
              <a:t> diapositive 10 Dominique </a:t>
            </a:r>
            <a:r>
              <a:rPr lang="fr-FR" sz="1200" dirty="0" err="1">
                <a:solidFill>
                  <a:schemeClr val="tx2"/>
                </a:solidFill>
              </a:rPr>
              <a:t>Catoir</a:t>
            </a:r>
            <a:r>
              <a:rPr lang="fr-FR" sz="1200" dirty="0">
                <a:solidFill>
                  <a:schemeClr val="tx2"/>
                </a:solidFill>
              </a:rPr>
              <a:t>)</a:t>
            </a:r>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0861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17</a:t>
            </a:fld>
            <a:endParaRPr lang="fr-FR" dirty="0"/>
          </a:p>
        </p:txBody>
      </p:sp>
      <p:sp>
        <p:nvSpPr>
          <p:cNvPr id="6" name="Espace réservé du texte 5"/>
          <p:cNvSpPr>
            <a:spLocks noGrp="1"/>
          </p:cNvSpPr>
          <p:nvPr>
            <p:ph type="body" sz="quarter" idx="13"/>
          </p:nvPr>
        </p:nvSpPr>
        <p:spPr>
          <a:xfrm>
            <a:off x="443345" y="1340768"/>
            <a:ext cx="8243456" cy="4896544"/>
          </a:xfrm>
        </p:spPr>
        <p:txBody>
          <a:bodyPr>
            <a:normAutofit/>
          </a:bodyPr>
          <a:lstStyle/>
          <a:p>
            <a:pPr marL="0" indent="0" algn="just">
              <a:buNone/>
            </a:pPr>
            <a:endParaRPr lang="fr-FR" dirty="0">
              <a:solidFill>
                <a:schemeClr val="tx2"/>
              </a:solidFill>
            </a:endParaRPr>
          </a:p>
          <a:p>
            <a:pPr marL="0" indent="0" algn="just">
              <a:buNone/>
            </a:pPr>
            <a:r>
              <a:rPr lang="fr-FR" dirty="0">
                <a:solidFill>
                  <a:schemeClr val="tx2"/>
                </a:solidFill>
              </a:rPr>
              <a:t>Côté professeur(s), il y a de facto changement de posture</a:t>
            </a:r>
          </a:p>
          <a:p>
            <a:pPr marL="0" indent="0" algn="just">
              <a:buNone/>
            </a:pPr>
            <a:endParaRPr lang="fr-FR" dirty="0">
              <a:solidFill>
                <a:schemeClr val="tx2"/>
              </a:solidFill>
            </a:endParaRPr>
          </a:p>
          <a:p>
            <a:pPr algn="just"/>
            <a:r>
              <a:rPr lang="fr-FR" dirty="0">
                <a:solidFill>
                  <a:schemeClr val="tx2"/>
                </a:solidFill>
              </a:rPr>
              <a:t> Il doit concevoir un dispositif d'apprentissage de fait complexe et se trouve confronté à la dualité enseignement/apprentissage</a:t>
            </a:r>
          </a:p>
          <a:p>
            <a:pPr marL="0" indent="0" algn="just">
              <a:buNone/>
            </a:pPr>
            <a:endParaRPr lang="fr-FR" dirty="0">
              <a:solidFill>
                <a:schemeClr val="tx2"/>
              </a:solidFill>
            </a:endParaRPr>
          </a:p>
          <a:p>
            <a:pPr marL="0" indent="0" algn="just">
              <a:buNone/>
            </a:pPr>
            <a:r>
              <a:rPr lang="fr-FR" dirty="0">
                <a:solidFill>
                  <a:schemeClr val="tx2"/>
                </a:solidFill>
              </a:rPr>
              <a:t>Enseigner c’est programmer et programmer c’est organiser en séquence(s), planifier en différenciant car rien ne se passe comme prévu…</a:t>
            </a:r>
          </a:p>
          <a:p>
            <a:pPr marL="0" indent="0" algn="just">
              <a:buNone/>
            </a:pPr>
            <a:endParaRPr lang="fr-FR" dirty="0">
              <a:solidFill>
                <a:schemeClr val="tx2"/>
              </a:solidFill>
            </a:endParaRPr>
          </a:p>
          <a:p>
            <a:pPr algn="just"/>
            <a:r>
              <a:rPr lang="fr-FR" dirty="0">
                <a:solidFill>
                  <a:schemeClr val="tx2"/>
                </a:solidFill>
              </a:rPr>
              <a:t>La réalisation du chef-d’œuvre doit s’inscrire au cœur d’une programmation didactique relevant de la discipline d’enseignement professionnel, il convient de créer la situation propice pour susciter un désir d’apprendre.</a:t>
            </a:r>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2967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18</a:t>
            </a:fld>
            <a:endParaRPr lang="fr-FR" dirty="0"/>
          </a:p>
        </p:txBody>
      </p:sp>
      <p:sp>
        <p:nvSpPr>
          <p:cNvPr id="6" name="Espace réservé du texte 5"/>
          <p:cNvSpPr>
            <a:spLocks noGrp="1"/>
          </p:cNvSpPr>
          <p:nvPr>
            <p:ph type="body" sz="quarter" idx="13"/>
          </p:nvPr>
        </p:nvSpPr>
        <p:spPr>
          <a:xfrm>
            <a:off x="443345" y="1340768"/>
            <a:ext cx="8243456" cy="4896544"/>
          </a:xfrm>
        </p:spPr>
        <p:txBody>
          <a:bodyPr>
            <a:normAutofit lnSpcReduction="10000"/>
          </a:bodyPr>
          <a:lstStyle/>
          <a:p>
            <a:pPr marL="0" indent="0" algn="just">
              <a:buNone/>
            </a:pPr>
            <a:endParaRPr lang="fr-FR" dirty="0">
              <a:solidFill>
                <a:schemeClr val="tx2"/>
              </a:solidFill>
            </a:endParaRPr>
          </a:p>
          <a:p>
            <a:pPr marL="0" indent="0" algn="just">
              <a:buNone/>
            </a:pPr>
            <a:r>
              <a:rPr lang="fr-FR" dirty="0">
                <a:solidFill>
                  <a:schemeClr val="tx2"/>
                </a:solidFill>
              </a:rPr>
              <a:t>Côté professeur(s), il y a de facto changement de posture (suite)</a:t>
            </a:r>
          </a:p>
          <a:p>
            <a:pPr marL="0" indent="0" algn="just">
              <a:buNone/>
            </a:pPr>
            <a:endParaRPr lang="fr-FR" dirty="0">
              <a:solidFill>
                <a:schemeClr val="tx2"/>
              </a:solidFill>
            </a:endParaRPr>
          </a:p>
          <a:p>
            <a:r>
              <a:rPr lang="fr-FR" dirty="0">
                <a:solidFill>
                  <a:schemeClr val="tx2"/>
                </a:solidFill>
              </a:rPr>
              <a:t>Il doit réguler les activités et gérer le cas échéant des conflits.</a:t>
            </a:r>
          </a:p>
          <a:p>
            <a:endParaRPr lang="fr-FR" dirty="0">
              <a:solidFill>
                <a:schemeClr val="tx2"/>
              </a:solidFill>
            </a:endParaRPr>
          </a:p>
          <a:p>
            <a:r>
              <a:rPr lang="fr-FR" dirty="0">
                <a:solidFill>
                  <a:schemeClr val="tx2"/>
                </a:solidFill>
              </a:rPr>
              <a:t>Il est le garant du temps.</a:t>
            </a:r>
          </a:p>
          <a:p>
            <a:endParaRPr lang="fr-FR" dirty="0">
              <a:solidFill>
                <a:schemeClr val="tx2"/>
              </a:solidFill>
            </a:endParaRPr>
          </a:p>
          <a:p>
            <a:r>
              <a:rPr lang="fr-FR" dirty="0">
                <a:solidFill>
                  <a:schemeClr val="tx2"/>
                </a:solidFill>
              </a:rPr>
              <a:t>Il est amené à dispenser de l'aide aux élèves.</a:t>
            </a:r>
          </a:p>
          <a:p>
            <a:endParaRPr lang="fr-FR" dirty="0">
              <a:solidFill>
                <a:schemeClr val="tx2"/>
              </a:solidFill>
            </a:endParaRPr>
          </a:p>
          <a:p>
            <a:r>
              <a:rPr lang="fr-FR" dirty="0">
                <a:solidFill>
                  <a:schemeClr val="tx2"/>
                </a:solidFill>
              </a:rPr>
              <a:t>Il devient un médiateur dans l'appropriation des savoirs et des savoir-faire.</a:t>
            </a:r>
          </a:p>
          <a:p>
            <a:endParaRPr lang="fr-FR" dirty="0">
              <a:solidFill>
                <a:schemeClr val="tx2"/>
              </a:solidFill>
            </a:endParaRPr>
          </a:p>
          <a:p>
            <a:r>
              <a:rPr lang="fr-FR" dirty="0">
                <a:solidFill>
                  <a:schemeClr val="tx2"/>
                </a:solidFill>
              </a:rPr>
              <a:t>Il pratique l'évaluation formative et formatrice. </a:t>
            </a:r>
          </a:p>
          <a:p>
            <a:endParaRPr lang="fr-FR" dirty="0">
              <a:solidFill>
                <a:schemeClr val="tx2"/>
              </a:solidFill>
            </a:endParaRPr>
          </a:p>
          <a:p>
            <a:pPr marL="0" indent="0" algn="ctr">
              <a:buNone/>
            </a:pPr>
            <a:r>
              <a:rPr lang="fr-FR" dirty="0">
                <a:solidFill>
                  <a:schemeClr val="tx2"/>
                </a:solidFill>
              </a:rPr>
              <a:t>Mais il va devoir également évaluer de manière sommative!</a:t>
            </a:r>
          </a:p>
          <a:p>
            <a:endParaRPr lang="fr-FR" dirty="0"/>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33073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19</a:t>
            </a:fld>
            <a:endParaRPr lang="fr-FR" dirty="0"/>
          </a:p>
        </p:txBody>
      </p:sp>
      <p:sp>
        <p:nvSpPr>
          <p:cNvPr id="6" name="Espace réservé du texte 5"/>
          <p:cNvSpPr>
            <a:spLocks noGrp="1"/>
          </p:cNvSpPr>
          <p:nvPr>
            <p:ph type="body" sz="quarter" idx="13"/>
          </p:nvPr>
        </p:nvSpPr>
        <p:spPr>
          <a:xfrm>
            <a:off x="443345" y="1340768"/>
            <a:ext cx="8243456" cy="4896544"/>
          </a:xfrm>
        </p:spPr>
        <p:txBody>
          <a:bodyPr>
            <a:normAutofit/>
          </a:bodyPr>
          <a:lstStyle/>
          <a:p>
            <a:pPr marL="0" indent="0" algn="just">
              <a:buNone/>
            </a:pPr>
            <a:endParaRPr lang="fr-FR" dirty="0">
              <a:solidFill>
                <a:schemeClr val="tx2"/>
              </a:solidFill>
            </a:endParaRPr>
          </a:p>
          <a:p>
            <a:pPr marL="0" indent="0">
              <a:buNone/>
            </a:pPr>
            <a:r>
              <a:rPr lang="fr-FR" dirty="0">
                <a:solidFill>
                  <a:schemeClr val="tx2"/>
                </a:solidFill>
              </a:rPr>
              <a:t>Évaluer dans ce contexte,</a:t>
            </a:r>
          </a:p>
          <a:p>
            <a:pPr marL="0" indent="0">
              <a:buNone/>
            </a:pPr>
            <a:endParaRPr lang="fr-FR" dirty="0">
              <a:solidFill>
                <a:schemeClr val="tx2"/>
              </a:solidFill>
            </a:endParaRPr>
          </a:p>
          <a:p>
            <a:r>
              <a:rPr lang="fr-FR" dirty="0">
                <a:solidFill>
                  <a:schemeClr val="tx2"/>
                </a:solidFill>
              </a:rPr>
              <a:t>C’est évaluer des compétences et non pas des performances.</a:t>
            </a:r>
          </a:p>
          <a:p>
            <a:pPr>
              <a:buFont typeface="Courier New" panose="02070309020205020404" pitchFamily="49" charset="0"/>
              <a:buChar char="o"/>
            </a:pPr>
            <a:endParaRPr lang="fr-FR" dirty="0">
              <a:solidFill>
                <a:schemeClr val="tx2"/>
              </a:solidFill>
            </a:endParaRPr>
          </a:p>
          <a:p>
            <a:pPr lvl="2">
              <a:buFont typeface="Courier New" panose="02070309020205020404" pitchFamily="49" charset="0"/>
              <a:buChar char="o"/>
            </a:pPr>
            <a:r>
              <a:rPr lang="fr-FR" sz="1800" b="1" dirty="0">
                <a:solidFill>
                  <a:schemeClr val="tx2"/>
                </a:solidFill>
              </a:rPr>
              <a:t> Cela implique de définir des indicateurs.</a:t>
            </a:r>
          </a:p>
          <a:p>
            <a:pPr>
              <a:buFont typeface="Courier New" panose="02070309020205020404" pitchFamily="49" charset="0"/>
              <a:buChar char="o"/>
            </a:pPr>
            <a:endParaRPr lang="fr-FR" dirty="0">
              <a:solidFill>
                <a:schemeClr val="tx2"/>
              </a:solidFill>
            </a:endParaRPr>
          </a:p>
          <a:p>
            <a:r>
              <a:rPr lang="fr-FR" dirty="0">
                <a:solidFill>
                  <a:schemeClr val="tx2"/>
                </a:solidFill>
              </a:rPr>
              <a:t>Cela signifie faire le deuil de la maîtrise des diverses situations auxquelles l’enseignant va être confronté…</a:t>
            </a:r>
          </a:p>
          <a:p>
            <a:pPr>
              <a:buFont typeface="Courier New" panose="02070309020205020404" pitchFamily="49" charset="0"/>
              <a:buChar char="o"/>
            </a:pPr>
            <a:endParaRPr lang="fr-FR" dirty="0">
              <a:solidFill>
                <a:schemeClr val="tx2"/>
              </a:solidFill>
            </a:endParaRPr>
          </a:p>
          <a:p>
            <a:r>
              <a:rPr lang="fr-FR" dirty="0">
                <a:solidFill>
                  <a:schemeClr val="tx2"/>
                </a:solidFill>
              </a:rPr>
              <a:t>Cela signifie que la « règle » n’est plus construite a priori mais dans le feu de l’action</a:t>
            </a:r>
          </a:p>
          <a:p>
            <a:endParaRPr lang="fr-FR" dirty="0"/>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10032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737098"/>
            <a:ext cx="5590311" cy="2006323"/>
          </a:xfrm>
        </p:spPr>
        <p:txBody>
          <a:bodyPr/>
          <a:lstStyle/>
          <a:p>
            <a:r>
              <a:rPr lang="fr-FR" dirty="0"/>
              <a:t>SOMMAIRE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a:xfrm>
            <a:off x="2618509" y="3140968"/>
            <a:ext cx="6525491" cy="3249942"/>
          </a:xfrm>
        </p:spPr>
        <p:txBody>
          <a:bodyPr>
            <a:normAutofit/>
          </a:bodyPr>
          <a:lstStyle/>
          <a:p>
            <a:pPr>
              <a:buClr>
                <a:srgbClr val="E0B347"/>
              </a:buClr>
            </a:pPr>
            <a:r>
              <a:rPr lang="fr-FR" sz="1800" dirty="0"/>
              <a:t>Les références réglementaires</a:t>
            </a:r>
          </a:p>
          <a:p>
            <a:pPr>
              <a:buClr>
                <a:srgbClr val="E0B347"/>
              </a:buClr>
            </a:pPr>
            <a:endParaRPr lang="fr-FR" sz="1800" dirty="0"/>
          </a:p>
          <a:p>
            <a:pPr>
              <a:buClr>
                <a:srgbClr val="E0B347"/>
              </a:buClr>
            </a:pPr>
            <a:r>
              <a:rPr lang="fr-FR" sz="1800" dirty="0"/>
              <a:t>Rappels du vade-mecum</a:t>
            </a:r>
          </a:p>
          <a:p>
            <a:pPr>
              <a:buClr>
                <a:srgbClr val="E0B347"/>
              </a:buClr>
            </a:pPr>
            <a:endParaRPr lang="fr-FR" sz="1800" dirty="0"/>
          </a:p>
          <a:p>
            <a:pPr>
              <a:buClr>
                <a:srgbClr val="E0B347"/>
              </a:buClr>
            </a:pPr>
            <a:r>
              <a:rPr lang="fr-FR" sz="1800" dirty="0"/>
              <a:t>Évaluer au cours de la réalisation du chef-d’œuvre</a:t>
            </a:r>
          </a:p>
          <a:p>
            <a:pPr>
              <a:buClr>
                <a:srgbClr val="E0B347"/>
              </a:buClr>
            </a:pPr>
            <a:endParaRPr lang="fr-FR" sz="1800" dirty="0"/>
          </a:p>
          <a:p>
            <a:pPr>
              <a:buClr>
                <a:srgbClr val="E0B347"/>
              </a:buClr>
            </a:pPr>
            <a:endParaRPr lang="fr-FR" sz="1800" dirty="0"/>
          </a:p>
          <a:p>
            <a:pPr>
              <a:buClr>
                <a:srgbClr val="E0B347"/>
              </a:buClr>
            </a:pPr>
            <a:endParaRPr lang="fr-FR" sz="1800" dirty="0"/>
          </a:p>
          <a:p>
            <a:pPr>
              <a:buClr>
                <a:srgbClr val="E0B347"/>
              </a:buClr>
            </a:pPr>
            <a:endParaRPr lang="fr-FR" sz="1800" dirty="0"/>
          </a:p>
        </p:txBody>
      </p:sp>
      <p:grpSp>
        <p:nvGrpSpPr>
          <p:cNvPr id="10" name="Grouper 9"/>
          <p:cNvGrpSpPr/>
          <p:nvPr/>
        </p:nvGrpSpPr>
        <p:grpSpPr>
          <a:xfrm>
            <a:off x="920088" y="403179"/>
            <a:ext cx="525531" cy="171686"/>
            <a:chOff x="5391302" y="1426464"/>
            <a:chExt cx="604579" cy="197510"/>
          </a:xfrm>
          <a:solidFill>
            <a:srgbClr val="E0B347"/>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2478119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20</a:t>
            </a:fld>
            <a:endParaRPr lang="fr-FR" dirty="0"/>
          </a:p>
        </p:txBody>
      </p:sp>
      <p:sp>
        <p:nvSpPr>
          <p:cNvPr id="6" name="Espace réservé du texte 5"/>
          <p:cNvSpPr>
            <a:spLocks noGrp="1"/>
          </p:cNvSpPr>
          <p:nvPr>
            <p:ph type="body" sz="quarter" idx="13"/>
          </p:nvPr>
        </p:nvSpPr>
        <p:spPr>
          <a:xfrm>
            <a:off x="443345" y="1772816"/>
            <a:ext cx="8243456" cy="4464496"/>
          </a:xfrm>
        </p:spPr>
        <p:txBody>
          <a:bodyPr>
            <a:normAutofit/>
          </a:bodyPr>
          <a:lstStyle/>
          <a:p>
            <a:pPr marL="0" indent="0" algn="just">
              <a:buNone/>
            </a:pPr>
            <a:endParaRPr lang="fr-FR" dirty="0">
              <a:solidFill>
                <a:schemeClr val="tx2"/>
              </a:solidFill>
            </a:endParaRPr>
          </a:p>
          <a:p>
            <a:pPr marL="0" indent="0">
              <a:buNone/>
            </a:pPr>
            <a:r>
              <a:rPr lang="fr-FR" dirty="0">
                <a:solidFill>
                  <a:schemeClr val="tx2"/>
                </a:solidFill>
              </a:rPr>
              <a:t>Évaluer dans ce contexte (suite),</a:t>
            </a:r>
          </a:p>
          <a:p>
            <a:pPr marL="0" indent="0">
              <a:buNone/>
            </a:pPr>
            <a:endParaRPr lang="fr-FR" dirty="0">
              <a:solidFill>
                <a:schemeClr val="tx2"/>
              </a:solidFill>
            </a:endParaRPr>
          </a:p>
          <a:p>
            <a:pPr algn="just"/>
            <a:r>
              <a:rPr lang="fr-FR" dirty="0">
                <a:solidFill>
                  <a:schemeClr val="tx2"/>
                </a:solidFill>
              </a:rPr>
              <a:t>Cela repose sur l’observation du travail des élèves, fondée sur les indicateurs suivants :</a:t>
            </a:r>
          </a:p>
          <a:p>
            <a:pPr algn="just"/>
            <a:endParaRPr lang="fr-FR" dirty="0">
              <a:solidFill>
                <a:schemeClr val="tx2"/>
              </a:solidFill>
            </a:endParaRPr>
          </a:p>
          <a:p>
            <a:pPr marL="1068388" indent="-169863" algn="just">
              <a:buFont typeface="Courier New" panose="02070309020205020404" pitchFamily="49" charset="0"/>
              <a:buChar char="o"/>
            </a:pPr>
            <a:r>
              <a:rPr lang="fr-FR" dirty="0">
                <a:solidFill>
                  <a:schemeClr val="tx2"/>
                </a:solidFill>
              </a:rPr>
              <a:t> Mobilisation de compétences professionnelles et transversales</a:t>
            </a:r>
          </a:p>
          <a:p>
            <a:pPr marL="1068388" indent="-169863" algn="just">
              <a:buFont typeface="Courier New" panose="02070309020205020404" pitchFamily="49" charset="0"/>
              <a:buChar char="o"/>
            </a:pPr>
            <a:endParaRPr lang="fr-FR" dirty="0">
              <a:solidFill>
                <a:schemeClr val="tx2"/>
              </a:solidFill>
            </a:endParaRPr>
          </a:p>
          <a:p>
            <a:pPr marL="1068388" indent="-169863" algn="just">
              <a:buFont typeface="Courier New" panose="02070309020205020404" pitchFamily="49" charset="0"/>
              <a:buChar char="o"/>
            </a:pPr>
            <a:r>
              <a:rPr lang="fr-FR" dirty="0">
                <a:solidFill>
                  <a:schemeClr val="tx2"/>
                </a:solidFill>
              </a:rPr>
              <a:t> Aptitude au travail collectif (selon les cas), comportement, initiative</a:t>
            </a:r>
          </a:p>
          <a:p>
            <a:pPr marL="1068388" indent="-169863" algn="just">
              <a:buFont typeface="Courier New" panose="02070309020205020404" pitchFamily="49" charset="0"/>
              <a:buChar char="o"/>
            </a:pPr>
            <a:endParaRPr lang="fr-FR" dirty="0">
              <a:solidFill>
                <a:schemeClr val="tx2"/>
              </a:solidFill>
            </a:endParaRPr>
          </a:p>
          <a:p>
            <a:pPr marL="1068388" indent="-169863" algn="just">
              <a:buFont typeface="Courier New" panose="02070309020205020404" pitchFamily="49" charset="0"/>
              <a:buChar char="o"/>
            </a:pPr>
            <a:r>
              <a:rPr lang="fr-FR" dirty="0">
                <a:solidFill>
                  <a:schemeClr val="tx2"/>
                </a:solidFill>
              </a:rPr>
              <a:t> Pertinence des choix de l’élève</a:t>
            </a:r>
          </a:p>
          <a:p>
            <a:pPr marL="0" indent="0">
              <a:buNone/>
            </a:pPr>
            <a:endParaRPr lang="fr-FR" dirty="0"/>
          </a:p>
          <a:p>
            <a:endParaRPr lang="fr-FR" dirty="0"/>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300397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21</a:t>
            </a:fld>
            <a:endParaRPr lang="fr-FR" dirty="0"/>
          </a:p>
        </p:txBody>
      </p:sp>
      <p:sp>
        <p:nvSpPr>
          <p:cNvPr id="6" name="Espace réservé du texte 5"/>
          <p:cNvSpPr>
            <a:spLocks noGrp="1"/>
          </p:cNvSpPr>
          <p:nvPr>
            <p:ph type="body" sz="quarter" idx="13"/>
          </p:nvPr>
        </p:nvSpPr>
        <p:spPr>
          <a:xfrm>
            <a:off x="443345" y="1556792"/>
            <a:ext cx="8243456" cy="4464496"/>
          </a:xfrm>
        </p:spPr>
        <p:txBody>
          <a:bodyPr>
            <a:normAutofit lnSpcReduction="10000"/>
          </a:bodyPr>
          <a:lstStyle/>
          <a:p>
            <a:pPr marL="0" indent="0" algn="just">
              <a:buNone/>
            </a:pPr>
            <a:endParaRPr lang="fr-FR" dirty="0">
              <a:solidFill>
                <a:schemeClr val="tx2"/>
              </a:solidFill>
            </a:endParaRPr>
          </a:p>
          <a:p>
            <a:pPr marL="0" indent="0" algn="ctr">
              <a:buNone/>
            </a:pPr>
            <a:r>
              <a:rPr lang="fr-FR" sz="2400" dirty="0">
                <a:solidFill>
                  <a:schemeClr val="tx2"/>
                </a:solidFill>
              </a:rPr>
              <a:t>Le carnet de bord</a:t>
            </a:r>
          </a:p>
          <a:p>
            <a:pPr marL="0" indent="0" algn="ctr">
              <a:buNone/>
            </a:pPr>
            <a:endParaRPr lang="fr-FR" dirty="0">
              <a:solidFill>
                <a:schemeClr val="tx2"/>
              </a:solidFill>
            </a:endParaRPr>
          </a:p>
          <a:p>
            <a:r>
              <a:rPr lang="fr-FR" dirty="0">
                <a:solidFill>
                  <a:schemeClr val="tx2"/>
                </a:solidFill>
              </a:rPr>
              <a:t>  Il comporte des incontournables</a:t>
            </a:r>
          </a:p>
          <a:p>
            <a:pPr marL="1071563" indent="-346075">
              <a:buFont typeface="Courier New" panose="02070309020205020404" pitchFamily="49" charset="0"/>
              <a:buChar char="o"/>
            </a:pPr>
            <a:r>
              <a:rPr lang="fr-FR" dirty="0">
                <a:solidFill>
                  <a:schemeClr val="tx2"/>
                </a:solidFill>
              </a:rPr>
              <a:t> ce qui doit être fait et pour quelle échéance</a:t>
            </a:r>
          </a:p>
          <a:p>
            <a:pPr marL="1071563" indent="-346075">
              <a:buFont typeface="Courier New" panose="02070309020205020404" pitchFamily="49" charset="0"/>
              <a:buChar char="o"/>
            </a:pPr>
            <a:r>
              <a:rPr lang="fr-FR" dirty="0">
                <a:solidFill>
                  <a:schemeClr val="tx2"/>
                </a:solidFill>
              </a:rPr>
              <a:t> les ressources mobilisées</a:t>
            </a:r>
          </a:p>
          <a:p>
            <a:pPr marL="1071563" indent="-346075">
              <a:buFont typeface="Courier New" panose="02070309020205020404" pitchFamily="49" charset="0"/>
              <a:buChar char="o"/>
            </a:pPr>
            <a:r>
              <a:rPr lang="fr-FR" dirty="0">
                <a:solidFill>
                  <a:schemeClr val="tx2"/>
                </a:solidFill>
              </a:rPr>
              <a:t> les difficultés rencontrées</a:t>
            </a:r>
          </a:p>
          <a:p>
            <a:pPr marL="1071563" indent="-346075">
              <a:buFont typeface="Courier New" panose="02070309020205020404" pitchFamily="49" charset="0"/>
              <a:buChar char="o"/>
            </a:pPr>
            <a:r>
              <a:rPr lang="fr-FR" dirty="0">
                <a:solidFill>
                  <a:schemeClr val="tx2"/>
                </a:solidFill>
              </a:rPr>
              <a:t> les solutions pour les surmonter</a:t>
            </a:r>
          </a:p>
          <a:p>
            <a:pPr marL="1071563" indent="-346075">
              <a:buFont typeface="Courier New" panose="02070309020205020404" pitchFamily="49" charset="0"/>
              <a:buChar char="o"/>
            </a:pPr>
            <a:endParaRPr lang="fr-FR" dirty="0">
              <a:solidFill>
                <a:schemeClr val="tx2"/>
              </a:solidFill>
            </a:endParaRPr>
          </a:p>
          <a:p>
            <a:r>
              <a:rPr lang="fr-FR" dirty="0">
                <a:solidFill>
                  <a:schemeClr val="tx2"/>
                </a:solidFill>
              </a:rPr>
              <a:t>  Il est le miroir des apprentissages, il permet de mesurer pour chaque élève</a:t>
            </a:r>
          </a:p>
          <a:p>
            <a:pPr marL="1068388" indent="-169863">
              <a:buFont typeface="Courier New" panose="02070309020205020404" pitchFamily="49" charset="0"/>
              <a:buChar char="o"/>
            </a:pPr>
            <a:r>
              <a:rPr lang="fr-FR" dirty="0">
                <a:solidFill>
                  <a:schemeClr val="tx2"/>
                </a:solidFill>
              </a:rPr>
              <a:t> l’implication</a:t>
            </a:r>
          </a:p>
          <a:p>
            <a:pPr marL="1068388" indent="-169863">
              <a:buFont typeface="Courier New" panose="02070309020205020404" pitchFamily="49" charset="0"/>
              <a:buChar char="o"/>
            </a:pPr>
            <a:r>
              <a:rPr lang="fr-FR" dirty="0">
                <a:solidFill>
                  <a:schemeClr val="tx2"/>
                </a:solidFill>
              </a:rPr>
              <a:t> la méthode</a:t>
            </a:r>
          </a:p>
          <a:p>
            <a:pPr marL="1068388" indent="-169863">
              <a:buFont typeface="Courier New" panose="02070309020205020404" pitchFamily="49" charset="0"/>
              <a:buChar char="o"/>
            </a:pPr>
            <a:r>
              <a:rPr lang="fr-FR" dirty="0">
                <a:solidFill>
                  <a:schemeClr val="tx2"/>
                </a:solidFill>
              </a:rPr>
              <a:t> la progression personnelle/  autoévaluation</a:t>
            </a:r>
          </a:p>
          <a:p>
            <a:pPr marL="0" indent="0">
              <a:buNone/>
            </a:pPr>
            <a:endParaRPr lang="fr-FR" dirty="0"/>
          </a:p>
          <a:p>
            <a:endParaRPr lang="fr-FR" dirty="0"/>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5692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16632"/>
            <a:ext cx="7881400" cy="1286937"/>
          </a:xfrm>
        </p:spPr>
        <p:txBody>
          <a:bodyPr>
            <a:normAutofit/>
          </a:bodyPr>
          <a:lstStyle/>
          <a:p>
            <a:pPr algn="ctr"/>
            <a:r>
              <a:rPr lang="fr-FR" dirty="0"/>
              <a:t>	 </a:t>
            </a:r>
            <a:br>
              <a:rPr lang="fr-FR" dirty="0"/>
            </a:br>
            <a:r>
              <a:rPr lang="fr-FR" dirty="0"/>
              <a:t>Évaluer au cours de </a:t>
            </a:r>
            <a:br>
              <a:rPr lang="fr-FR" dirty="0"/>
            </a:br>
            <a:r>
              <a:rPr lang="fr-FR" dirty="0"/>
              <a:t>la réalisation du chef-d'œuvre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22</a:t>
            </a:fld>
            <a:endParaRPr lang="fr-FR" dirty="0"/>
          </a:p>
        </p:txBody>
      </p:sp>
      <p:sp>
        <p:nvSpPr>
          <p:cNvPr id="6" name="Espace réservé du texte 5"/>
          <p:cNvSpPr>
            <a:spLocks noGrp="1"/>
          </p:cNvSpPr>
          <p:nvPr>
            <p:ph type="body" sz="quarter" idx="13"/>
          </p:nvPr>
        </p:nvSpPr>
        <p:spPr>
          <a:xfrm>
            <a:off x="443345" y="1556792"/>
            <a:ext cx="8243456" cy="4464496"/>
          </a:xfrm>
        </p:spPr>
        <p:txBody>
          <a:bodyPr>
            <a:normAutofit/>
          </a:bodyPr>
          <a:lstStyle/>
          <a:p>
            <a:pPr marL="0" indent="0" algn="just">
              <a:buNone/>
            </a:pPr>
            <a:endParaRPr lang="fr-FR" dirty="0">
              <a:solidFill>
                <a:schemeClr val="tx2"/>
              </a:solidFill>
            </a:endParaRPr>
          </a:p>
          <a:p>
            <a:pPr marL="0" indent="0" algn="ctr">
              <a:buNone/>
            </a:pPr>
            <a:r>
              <a:rPr lang="fr-FR" sz="2400" dirty="0">
                <a:solidFill>
                  <a:schemeClr val="tx2"/>
                </a:solidFill>
              </a:rPr>
              <a:t>Les revues de projet</a:t>
            </a:r>
          </a:p>
          <a:p>
            <a:pPr marL="0" indent="0" algn="ctr">
              <a:buNone/>
            </a:pPr>
            <a:endParaRPr lang="fr-FR" dirty="0">
              <a:solidFill>
                <a:schemeClr val="tx2"/>
              </a:solidFill>
            </a:endParaRPr>
          </a:p>
          <a:p>
            <a:pPr marL="0" indent="0" algn="just">
              <a:buNone/>
            </a:pPr>
            <a:r>
              <a:rPr lang="fr-FR" dirty="0">
                <a:solidFill>
                  <a:schemeClr val="tx2"/>
                </a:solidFill>
              </a:rPr>
              <a:t>Il est préférable de les réserver, dans ce cadre, à apprendre à communiquer</a:t>
            </a:r>
          </a:p>
          <a:p>
            <a:pPr marL="0" indent="0">
              <a:buNone/>
            </a:pPr>
            <a:endParaRPr lang="fr-FR" dirty="0"/>
          </a:p>
          <a:p>
            <a:endParaRPr lang="fr-FR" dirty="0"/>
          </a:p>
          <a:p>
            <a:endParaRPr lang="fr-FR" dirty="0"/>
          </a:p>
          <a:p>
            <a:endParaRPr lang="fr-FR" dirty="0">
              <a:solidFill>
                <a:srgbClr val="C00000"/>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73602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764" y="3717032"/>
            <a:ext cx="8229599" cy="1720346"/>
          </a:xfrm>
        </p:spPr>
        <p:txBody>
          <a:bodyPr>
            <a:normAutofit/>
          </a:bodyPr>
          <a:lstStyle/>
          <a:p>
            <a:r>
              <a:rPr lang="fr-FR" sz="2800" dirty="0">
                <a:solidFill>
                  <a:schemeClr val="tx2"/>
                </a:solidFill>
              </a:rPr>
              <a:t>Évaluer au service de la réussite des élèves</a:t>
            </a:r>
            <a:br>
              <a:rPr lang="fr-FR" sz="2800" dirty="0">
                <a:solidFill>
                  <a:schemeClr val="tx2"/>
                </a:solidFill>
              </a:rPr>
            </a:br>
            <a:br>
              <a:rPr lang="fr-FR" sz="2800" dirty="0">
                <a:solidFill>
                  <a:schemeClr val="tx2"/>
                </a:solidFill>
              </a:rPr>
            </a:br>
            <a:r>
              <a:rPr lang="fr-FR" sz="2800" dirty="0">
                <a:solidFill>
                  <a:schemeClr val="tx2"/>
                </a:solidFill>
              </a:rPr>
              <a:t>Évaluer pour valoriser les élèves</a:t>
            </a:r>
          </a:p>
        </p:txBody>
      </p:sp>
    </p:spTree>
    <p:extLst>
      <p:ext uri="{BB962C8B-B14F-4D97-AF65-F5344CB8AC3E}">
        <p14:creationId xmlns:p14="http://schemas.microsoft.com/office/powerpoint/2010/main" val="33307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3</a:t>
            </a:fld>
            <a:endParaRPr lang="fr-FR" dirty="0"/>
          </a:p>
        </p:txBody>
      </p:sp>
      <p:sp>
        <p:nvSpPr>
          <p:cNvPr id="6" name="Espace réservé du texte 5"/>
          <p:cNvSpPr>
            <a:spLocks noGrp="1"/>
          </p:cNvSpPr>
          <p:nvPr>
            <p:ph type="body" sz="quarter" idx="13"/>
          </p:nvPr>
        </p:nvSpPr>
        <p:spPr>
          <a:xfrm>
            <a:off x="443345" y="1844824"/>
            <a:ext cx="8243456" cy="4050882"/>
          </a:xfrm>
        </p:spPr>
        <p:txBody>
          <a:bodyPr>
            <a:normAutofit/>
          </a:bodyPr>
          <a:lstStyle/>
          <a:p>
            <a:pPr marL="0" indent="0">
              <a:buNone/>
            </a:pPr>
            <a:endParaRPr lang="fr-FR" dirty="0">
              <a:solidFill>
                <a:schemeClr val="tx2"/>
              </a:solidFill>
            </a:endParaRPr>
          </a:p>
          <a:p>
            <a:r>
              <a:rPr lang="fr-FR" dirty="0">
                <a:solidFill>
                  <a:schemeClr val="tx2"/>
                </a:solidFill>
              </a:rPr>
              <a:t>Décret n° 2019-1236 du 26-11-2019 - J.O. du 28-11-2019 (NOR </a:t>
            </a:r>
            <a:r>
              <a:rPr lang="fr-FR" dirty="0">
                <a:solidFill>
                  <a:schemeClr val="tx2"/>
                </a:solidFill>
                <a:hlinkClick r:id="rId2" tooltip="MENE1922494D"/>
              </a:rPr>
              <a:t>MENE1922494D</a:t>
            </a:r>
            <a:r>
              <a:rPr lang="fr-FR" dirty="0">
                <a:solidFill>
                  <a:schemeClr val="tx2"/>
                </a:solidFill>
              </a:rPr>
              <a:t>)</a:t>
            </a:r>
          </a:p>
          <a:p>
            <a:endParaRPr lang="fr-FR" dirty="0">
              <a:solidFill>
                <a:schemeClr val="tx2"/>
              </a:solidFill>
            </a:endParaRPr>
          </a:p>
          <a:p>
            <a:r>
              <a:rPr lang="fr-FR" dirty="0">
                <a:solidFill>
                  <a:schemeClr val="tx2"/>
                </a:solidFill>
              </a:rPr>
              <a:t>BOEN n°47 du 19 décembre 2019</a:t>
            </a:r>
          </a:p>
          <a:p>
            <a:endParaRPr lang="fr-FR" dirty="0">
              <a:solidFill>
                <a:schemeClr val="tx2"/>
              </a:solidFill>
            </a:endParaRPr>
          </a:p>
          <a:p>
            <a:r>
              <a:rPr lang="fr-FR" dirty="0">
                <a:solidFill>
                  <a:schemeClr val="tx2"/>
                </a:solidFill>
              </a:rPr>
              <a:t>Arrêté du 28 novembre 2019 - J.O. du 24-12-2019</a:t>
            </a:r>
          </a:p>
          <a:p>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9"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350797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a:xfrm>
            <a:off x="443345" y="1916832"/>
            <a:ext cx="8243456" cy="4050882"/>
          </a:xfrm>
        </p:spPr>
        <p:txBody>
          <a:bodyPr>
            <a:normAutofit/>
          </a:bodyPr>
          <a:lstStyle/>
          <a:p>
            <a:pPr marL="0" indent="0">
              <a:buNone/>
            </a:pPr>
            <a:endParaRPr lang="fr-FR" dirty="0">
              <a:solidFill>
                <a:schemeClr val="tx2"/>
              </a:solidFill>
            </a:endParaRPr>
          </a:p>
          <a:p>
            <a:r>
              <a:rPr lang="fr-FR" dirty="0">
                <a:solidFill>
                  <a:schemeClr val="tx2"/>
                </a:solidFill>
              </a:rPr>
              <a:t>Cette évaluation repose sur une présentation orale terminale en fin de cursus, combinée </a:t>
            </a:r>
            <a:r>
              <a:rPr lang="fr-FR" u="sng" dirty="0">
                <a:solidFill>
                  <a:schemeClr val="tx2"/>
                </a:solidFill>
              </a:rPr>
              <a:t>le cas échéant</a:t>
            </a:r>
            <a:r>
              <a:rPr lang="fr-FR" dirty="0">
                <a:solidFill>
                  <a:schemeClr val="tx2"/>
                </a:solidFill>
              </a:rPr>
              <a:t> avec une évaluation figurant au livret scolaire ou au livret de formation. Le résultat obtenu est affecté du coefficient 1 qui s'impute sur celui de l'épreuve professionnelle dotée du plus fort coefficient.</a:t>
            </a:r>
          </a:p>
          <a:p>
            <a:endParaRPr lang="fr-FR" dirty="0">
              <a:solidFill>
                <a:schemeClr val="tx2"/>
              </a:solidFill>
            </a:endParaRPr>
          </a:p>
          <a:p>
            <a:r>
              <a:rPr lang="fr-FR" dirty="0">
                <a:solidFill>
                  <a:schemeClr val="tx2"/>
                </a:solidFill>
              </a:rPr>
              <a:t>Elle s’effectue conformément aux objectifs et critères recensés en annexe.</a:t>
            </a:r>
          </a:p>
          <a:p>
            <a:endParaRPr lang="fr-FR" dirty="0">
              <a:solidFill>
                <a:schemeClr val="tx2"/>
              </a:solidFill>
            </a:endParaRPr>
          </a:p>
          <a:p>
            <a:r>
              <a:rPr lang="fr-FR" dirty="0">
                <a:solidFill>
                  <a:schemeClr val="tx2"/>
                </a:solidFill>
              </a:rPr>
              <a:t>L’objet de l’évaluation est la démarche concrète entreprise par le candidat pour mener à bien la réalisation d’un projet qui peut être individuel ou collectif.</a:t>
            </a:r>
          </a:p>
          <a:p>
            <a:endParaRPr lang="fr-FR"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9"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23937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p:sp>
        <p:nvSpPr>
          <p:cNvPr id="6" name="Espace réservé du texte 5"/>
          <p:cNvSpPr>
            <a:spLocks noGrp="1"/>
          </p:cNvSpPr>
          <p:nvPr>
            <p:ph type="body" sz="quarter" idx="13"/>
          </p:nvPr>
        </p:nvSpPr>
        <p:spPr>
          <a:xfrm>
            <a:off x="443345" y="1844824"/>
            <a:ext cx="8243456" cy="4536504"/>
          </a:xfrm>
        </p:spPr>
        <p:txBody>
          <a:bodyPr>
            <a:normAutofit fontScale="92500" lnSpcReduction="20000"/>
          </a:bodyPr>
          <a:lstStyle/>
          <a:p>
            <a:pPr marL="0" indent="0">
              <a:buNone/>
            </a:pPr>
            <a:endParaRPr lang="fr-FR" dirty="0">
              <a:solidFill>
                <a:schemeClr val="tx2"/>
              </a:solidFill>
            </a:endParaRPr>
          </a:p>
          <a:p>
            <a:pPr marL="0" indent="0" algn="ctr">
              <a:buNone/>
            </a:pPr>
            <a:r>
              <a:rPr lang="fr-FR" sz="3000" dirty="0">
                <a:solidFill>
                  <a:schemeClr val="tx2"/>
                </a:solidFill>
              </a:rPr>
              <a:t>Modalités d’évaluation</a:t>
            </a:r>
          </a:p>
          <a:p>
            <a:pPr marL="0" indent="0" algn="ctr">
              <a:buNone/>
            </a:pPr>
            <a:endParaRPr lang="fr-FR" sz="1600" dirty="0">
              <a:solidFill>
                <a:schemeClr val="tx2"/>
              </a:solidFill>
            </a:endParaRPr>
          </a:p>
          <a:p>
            <a:pPr algn="just"/>
            <a:r>
              <a:rPr lang="fr-FR" sz="1900" u="sng" dirty="0">
                <a:solidFill>
                  <a:schemeClr val="tx2"/>
                </a:solidFill>
              </a:rPr>
              <a:t>EPLE, établissements privés sous contrat et CFA habilités au CCF</a:t>
            </a:r>
            <a:endParaRPr lang="fr-FR" sz="2800" dirty="0">
              <a:solidFill>
                <a:schemeClr val="tx2"/>
              </a:solidFill>
            </a:endParaRPr>
          </a:p>
          <a:p>
            <a:pPr lvl="1" algn="just"/>
            <a:r>
              <a:rPr lang="fr-FR" sz="1900" dirty="0">
                <a:solidFill>
                  <a:schemeClr val="tx2"/>
                </a:solidFill>
              </a:rPr>
              <a:t>50% des points issus de la moyenne  des notes figurant au livret scolaire ou au livret de formation ; </a:t>
            </a:r>
          </a:p>
          <a:p>
            <a:pPr lvl="1" algn="just"/>
            <a:r>
              <a:rPr lang="fr-FR" sz="1900" dirty="0">
                <a:solidFill>
                  <a:schemeClr val="tx2"/>
                </a:solidFill>
              </a:rPr>
              <a:t>50 % des points à  l’oral de présentation. La commission d'évaluation est composée d'un professeur d'enseignement général et d'un professeur d'enseignement professionnel. L'un d’eux a suivi la réalisation du chef-d'œuvre. </a:t>
            </a:r>
          </a:p>
          <a:p>
            <a:pPr lvl="1" algn="just"/>
            <a:endParaRPr lang="fr-FR" sz="1900" u="sng" dirty="0">
              <a:solidFill>
                <a:schemeClr val="tx2"/>
              </a:solidFill>
            </a:endParaRPr>
          </a:p>
          <a:p>
            <a:pPr marL="182563" lvl="1" indent="-182563" algn="just">
              <a:buFont typeface="Wingdings" panose="05000000000000000000" pitchFamily="2" charset="2"/>
              <a:buChar char="§"/>
            </a:pPr>
            <a:r>
              <a:rPr lang="fr-FR" sz="1900" u="sng" dirty="0">
                <a:solidFill>
                  <a:schemeClr val="tx2"/>
                </a:solidFill>
              </a:rPr>
              <a:t>Établissements d’enseignement privés hors contrat et CFA non habilités à pratiquer le CCF</a:t>
            </a:r>
            <a:r>
              <a:rPr lang="fr-FR" sz="1900" dirty="0">
                <a:solidFill>
                  <a:schemeClr val="tx2"/>
                </a:solidFill>
              </a:rPr>
              <a:t> sont intégralement évalués au cours de l’oral de présentation du chef-d’œuvre par deux enseignants (convoqués) issus d'un établissement d'enseignement public, d'un établissement d'enseignement privé sous contrat ou d'un centre de formation d'apprentis habilité à pratiquer le contrôle en cours de formation.</a:t>
            </a: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9"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16514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a:xfrm>
            <a:off x="450272" y="1484784"/>
            <a:ext cx="8243456" cy="4608512"/>
          </a:xfrm>
        </p:spPr>
        <p:txBody>
          <a:bodyPr>
            <a:normAutofit fontScale="92500" lnSpcReduction="10000"/>
          </a:bodyPr>
          <a:lstStyle/>
          <a:p>
            <a:pPr marL="0" indent="0">
              <a:buNone/>
            </a:pPr>
            <a:endParaRPr lang="fr-FR" sz="1900" dirty="0">
              <a:solidFill>
                <a:schemeClr val="tx2"/>
              </a:solidFill>
            </a:endParaRPr>
          </a:p>
          <a:p>
            <a:pPr marL="0" indent="0" algn="ctr">
              <a:buNone/>
            </a:pPr>
            <a:r>
              <a:rPr lang="fr-FR" sz="2600" dirty="0">
                <a:solidFill>
                  <a:schemeClr val="tx2"/>
                </a:solidFill>
              </a:rPr>
              <a:t>Extraits de l’annexe</a:t>
            </a:r>
          </a:p>
          <a:p>
            <a:pPr marL="0" indent="0" algn="ctr">
              <a:buNone/>
            </a:pPr>
            <a:r>
              <a:rPr lang="fr-FR" sz="1900" dirty="0">
                <a:solidFill>
                  <a:schemeClr val="tx2"/>
                </a:solidFill>
              </a:rPr>
              <a:t>ÉVALUATION TERMINALE ORALE DU CHEF-D’OEUVRE</a:t>
            </a:r>
          </a:p>
          <a:p>
            <a:pPr marL="0" indent="0" algn="ctr">
              <a:buNone/>
            </a:pPr>
            <a:r>
              <a:rPr lang="fr-FR" sz="1900" dirty="0">
                <a:solidFill>
                  <a:schemeClr val="tx2"/>
                </a:solidFill>
              </a:rPr>
              <a:t>comportant une présentation suivie de questions</a:t>
            </a:r>
          </a:p>
          <a:p>
            <a:pPr marL="0" indent="0">
              <a:buNone/>
            </a:pPr>
            <a:endParaRPr lang="fr-FR" sz="1900" dirty="0">
              <a:solidFill>
                <a:schemeClr val="tx2"/>
              </a:solidFill>
            </a:endParaRPr>
          </a:p>
          <a:p>
            <a:pPr marL="0" indent="0">
              <a:buNone/>
            </a:pPr>
            <a:r>
              <a:rPr lang="fr-FR" sz="1900" dirty="0">
                <a:solidFill>
                  <a:schemeClr val="tx2"/>
                </a:solidFill>
              </a:rPr>
              <a:t>I/ Les objectifs de l’évaluation orale</a:t>
            </a:r>
          </a:p>
          <a:p>
            <a:pPr marL="0" indent="0" algn="just">
              <a:buNone/>
            </a:pPr>
            <a:endParaRPr lang="fr-FR" sz="1900" dirty="0">
              <a:solidFill>
                <a:schemeClr val="tx2"/>
              </a:solidFill>
            </a:endParaRPr>
          </a:p>
          <a:p>
            <a:pPr marL="0" indent="0" algn="just">
              <a:buNone/>
            </a:pPr>
            <a:r>
              <a:rPr lang="fr-FR" sz="1900" dirty="0">
                <a:solidFill>
                  <a:schemeClr val="tx2"/>
                </a:solidFill>
              </a:rPr>
              <a:t>1. La capacité à relater la démarche utilisée pour conduire à la réalisation du chef d’œuvre : objectifs, étapes, acteurs et partenaires, part individuelle investie dans le projet.</a:t>
            </a:r>
          </a:p>
          <a:p>
            <a:pPr marL="0" indent="0" algn="just">
              <a:buNone/>
            </a:pPr>
            <a:r>
              <a:rPr lang="fr-FR" sz="1900" dirty="0">
                <a:solidFill>
                  <a:schemeClr val="tx2"/>
                </a:solidFill>
              </a:rPr>
              <a:t>2. L’aptitude à apprécier les points forts et les points faibles du chef d’œuvre et de la démarche adoptée.</a:t>
            </a:r>
          </a:p>
          <a:p>
            <a:pPr marL="0" indent="0" algn="just">
              <a:buNone/>
            </a:pPr>
            <a:r>
              <a:rPr lang="fr-FR" sz="1900" dirty="0">
                <a:solidFill>
                  <a:schemeClr val="tx2"/>
                </a:solidFill>
              </a:rPr>
              <a:t>3. L’aptitude à faire ressortir la valeur ou l’intérêt que présente son chef d’œuvre.</a:t>
            </a:r>
          </a:p>
          <a:p>
            <a:pPr marL="0" indent="0" algn="just">
              <a:buNone/>
            </a:pPr>
            <a:r>
              <a:rPr lang="fr-FR" sz="1900" dirty="0">
                <a:solidFill>
                  <a:schemeClr val="tx2"/>
                </a:solidFill>
              </a:rPr>
              <a:t>4. L’aptitude à s’adapter à ses interlocuteurs et à la situation.</a:t>
            </a:r>
          </a:p>
          <a:p>
            <a:endParaRPr lang="fr-FR"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9"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6748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7</a:t>
            </a:fld>
            <a:endParaRPr lang="fr-FR" dirty="0"/>
          </a:p>
        </p:txBody>
      </p:sp>
      <p:sp>
        <p:nvSpPr>
          <p:cNvPr id="6" name="Espace réservé du texte 5"/>
          <p:cNvSpPr>
            <a:spLocks noGrp="1"/>
          </p:cNvSpPr>
          <p:nvPr>
            <p:ph type="body" sz="quarter" idx="13"/>
          </p:nvPr>
        </p:nvSpPr>
        <p:spPr>
          <a:xfrm>
            <a:off x="450272" y="1484784"/>
            <a:ext cx="8243456" cy="4608512"/>
          </a:xfrm>
        </p:spPr>
        <p:txBody>
          <a:bodyPr>
            <a:normAutofit/>
          </a:bodyPr>
          <a:lstStyle/>
          <a:p>
            <a:pPr marL="0" indent="0">
              <a:buNone/>
            </a:pPr>
            <a:endParaRPr lang="fr-FR" dirty="0">
              <a:solidFill>
                <a:schemeClr val="tx2"/>
              </a:solidFill>
            </a:endParaRPr>
          </a:p>
          <a:p>
            <a:pPr marL="0" indent="0" algn="ctr">
              <a:buNone/>
            </a:pPr>
            <a:r>
              <a:rPr lang="fr-FR" sz="2400" dirty="0">
                <a:solidFill>
                  <a:schemeClr val="tx2"/>
                </a:solidFill>
              </a:rPr>
              <a:t>Extraits de l’annexe</a:t>
            </a:r>
          </a:p>
          <a:p>
            <a:pPr marL="0" indent="0" algn="ctr">
              <a:buNone/>
            </a:pPr>
            <a:r>
              <a:rPr lang="fr-FR" dirty="0">
                <a:solidFill>
                  <a:schemeClr val="tx2"/>
                </a:solidFill>
              </a:rPr>
              <a:t>ÉVALUATION TERMINALE ORALE DU CHEF-D’OEUVRE</a:t>
            </a:r>
          </a:p>
          <a:p>
            <a:pPr marL="0" indent="0" algn="ctr">
              <a:buNone/>
            </a:pPr>
            <a:r>
              <a:rPr lang="fr-FR" dirty="0">
                <a:solidFill>
                  <a:schemeClr val="tx2"/>
                </a:solidFill>
              </a:rPr>
              <a:t>comportant une présentation suivie de questions</a:t>
            </a:r>
          </a:p>
          <a:p>
            <a:pPr marL="0" indent="0">
              <a:buNone/>
            </a:pPr>
            <a:endParaRPr lang="fr-FR" sz="1100" dirty="0">
              <a:solidFill>
                <a:schemeClr val="tx2"/>
              </a:solidFill>
            </a:endParaRPr>
          </a:p>
          <a:p>
            <a:pPr marL="0" indent="0">
              <a:buNone/>
            </a:pPr>
            <a:r>
              <a:rPr lang="fr-FR" dirty="0">
                <a:solidFill>
                  <a:schemeClr val="tx2"/>
                </a:solidFill>
              </a:rPr>
              <a:t>II/ Les critères d’évaluation orale (au nombre de 8)</a:t>
            </a:r>
          </a:p>
          <a:p>
            <a:pPr algn="just"/>
            <a:r>
              <a:rPr lang="fr-FR" dirty="0">
                <a:solidFill>
                  <a:schemeClr val="tx2"/>
                </a:solidFill>
              </a:rPr>
              <a:t>La hiérarchisation correcte des informations délivrées pour introduire le sujet.</a:t>
            </a:r>
          </a:p>
          <a:p>
            <a:pPr algn="just"/>
            <a:r>
              <a:rPr lang="fr-FR" dirty="0">
                <a:solidFill>
                  <a:schemeClr val="tx2"/>
                </a:solidFill>
              </a:rPr>
              <a:t>La clarté de la présentation et la pertinence des termes utilisés.</a:t>
            </a:r>
          </a:p>
          <a:p>
            <a:pPr algn="just"/>
            <a:r>
              <a:rPr lang="fr-FR" dirty="0">
                <a:solidFill>
                  <a:schemeClr val="tx2"/>
                </a:solidFill>
              </a:rPr>
              <a:t>Le respect des consignes données sur le contenu exigé de la présentation.</a:t>
            </a:r>
          </a:p>
          <a:p>
            <a:pPr algn="just"/>
            <a:r>
              <a:rPr lang="fr-FR" dirty="0">
                <a:solidFill>
                  <a:schemeClr val="tx2"/>
                </a:solidFill>
              </a:rPr>
              <a:t>L’identification claire, précise et restituée objectivement des points suivants : objectifs du projet, étapes, acteurs, part individuelle investie dans le projet. </a:t>
            </a:r>
          </a:p>
          <a:p>
            <a:endParaRPr lang="fr-FR" dirty="0">
              <a:solidFill>
                <a:schemeClr val="tx2"/>
              </a:solidFill>
            </a:endParaRP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9"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15053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786685B-2977-D546-9E3D-3CA676A47F0C}" type="slidenum">
              <a:rPr lang="fr-FR" smtClean="0"/>
              <a:pPr/>
              <a:t>8</a:t>
            </a:fld>
            <a:endParaRPr lang="fr-FR" dirty="0"/>
          </a:p>
        </p:txBody>
      </p:sp>
      <p:sp>
        <p:nvSpPr>
          <p:cNvPr id="6" name="Espace réservé du texte 5"/>
          <p:cNvSpPr>
            <a:spLocks noGrp="1"/>
          </p:cNvSpPr>
          <p:nvPr>
            <p:ph type="body" sz="quarter" idx="13"/>
          </p:nvPr>
        </p:nvSpPr>
        <p:spPr>
          <a:xfrm>
            <a:off x="450272" y="1484784"/>
            <a:ext cx="8243456" cy="4608512"/>
          </a:xfrm>
        </p:spPr>
        <p:txBody>
          <a:bodyPr>
            <a:normAutofit/>
          </a:bodyPr>
          <a:lstStyle/>
          <a:p>
            <a:pPr marL="0" indent="0">
              <a:buNone/>
            </a:pPr>
            <a:endParaRPr lang="fr-FR" dirty="0">
              <a:solidFill>
                <a:schemeClr val="tx2"/>
              </a:solidFill>
            </a:endParaRPr>
          </a:p>
          <a:p>
            <a:pPr marL="0" indent="0" algn="ctr">
              <a:buNone/>
            </a:pPr>
            <a:r>
              <a:rPr lang="fr-FR" sz="2400" dirty="0">
                <a:solidFill>
                  <a:schemeClr val="tx2"/>
                </a:solidFill>
              </a:rPr>
              <a:t>Extraits de l’annexe</a:t>
            </a:r>
          </a:p>
          <a:p>
            <a:pPr marL="0" indent="0" algn="ctr">
              <a:buNone/>
            </a:pPr>
            <a:r>
              <a:rPr lang="fr-FR" dirty="0">
                <a:solidFill>
                  <a:schemeClr val="tx2"/>
                </a:solidFill>
              </a:rPr>
              <a:t>ÉVALUATION TERMINALE ORALE DU CHEF-D’OEUVRE</a:t>
            </a:r>
          </a:p>
          <a:p>
            <a:pPr marL="0" indent="0" algn="ctr">
              <a:buNone/>
            </a:pPr>
            <a:r>
              <a:rPr lang="fr-FR" dirty="0">
                <a:solidFill>
                  <a:schemeClr val="tx2"/>
                </a:solidFill>
              </a:rPr>
              <a:t>comportant une présentation suivie de questions</a:t>
            </a:r>
          </a:p>
          <a:p>
            <a:pPr marL="0" indent="0">
              <a:buNone/>
            </a:pPr>
            <a:endParaRPr lang="fr-FR" sz="1100" dirty="0">
              <a:solidFill>
                <a:schemeClr val="tx2"/>
              </a:solidFill>
            </a:endParaRPr>
          </a:p>
          <a:p>
            <a:pPr marL="0" indent="0">
              <a:buNone/>
            </a:pPr>
            <a:r>
              <a:rPr lang="fr-FR" dirty="0">
                <a:solidFill>
                  <a:schemeClr val="tx2"/>
                </a:solidFill>
              </a:rPr>
              <a:t>II/ Les critères d’évaluation orale (suite)</a:t>
            </a:r>
          </a:p>
          <a:p>
            <a:r>
              <a:rPr lang="fr-FR" dirty="0">
                <a:solidFill>
                  <a:schemeClr val="tx2"/>
                </a:solidFill>
              </a:rPr>
              <a:t>L’identification des difficultés rencontrées et de la manière dont elles ont été dépassées ou non.</a:t>
            </a:r>
          </a:p>
          <a:p>
            <a:r>
              <a:rPr lang="fr-FR" dirty="0">
                <a:solidFill>
                  <a:schemeClr val="tx2"/>
                </a:solidFill>
              </a:rPr>
              <a:t>La mise en avant des aspects positifs ou présentant des difficultés rencontrés au long du projet.</a:t>
            </a:r>
          </a:p>
          <a:p>
            <a:r>
              <a:rPr lang="fr-FR" dirty="0">
                <a:solidFill>
                  <a:schemeClr val="tx2"/>
                </a:solidFill>
              </a:rPr>
              <a:t>L’émission d’un avis ou ressenti personnel sur le chef d’œuvre entrepris. </a:t>
            </a:r>
          </a:p>
          <a:p>
            <a:r>
              <a:rPr lang="fr-FR" dirty="0">
                <a:solidFill>
                  <a:schemeClr val="tx2"/>
                </a:solidFill>
              </a:rPr>
              <a:t>La mise en exergue de la pertinence du chef d’œuvre par rapport à la filière métier du candidat. </a:t>
            </a:r>
          </a:p>
          <a:p>
            <a:pPr marL="0" indent="0">
              <a:buNone/>
            </a:pPr>
            <a:endParaRPr lang="fr-FR" dirty="0">
              <a:solidFill>
                <a:schemeClr val="tx2"/>
              </a:solidFill>
            </a:endParaRPr>
          </a:p>
          <a:p>
            <a:endParaRPr lang="fr-FR"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
        <p:nvSpPr>
          <p:cNvPr id="13"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Tree>
    <p:extLst>
      <p:ext uri="{BB962C8B-B14F-4D97-AF65-F5344CB8AC3E}">
        <p14:creationId xmlns:p14="http://schemas.microsoft.com/office/powerpoint/2010/main" val="21377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8440" y="379167"/>
            <a:ext cx="7881400" cy="1286937"/>
          </a:xfrm>
        </p:spPr>
        <p:txBody>
          <a:bodyPr>
            <a:normAutofit fontScale="90000"/>
          </a:bodyPr>
          <a:lstStyle/>
          <a:p>
            <a:pPr algn="ctr"/>
            <a:r>
              <a:rPr lang="fr-FR" dirty="0"/>
              <a:t>	 </a:t>
            </a:r>
            <a:br>
              <a:rPr lang="fr-FR" dirty="0"/>
            </a:br>
            <a:r>
              <a:rPr lang="fr-FR" dirty="0"/>
              <a:t>Les références réglementaires pour le CAP</a:t>
            </a:r>
            <a:br>
              <a:rPr lang="fr-FR" dirty="0"/>
            </a:br>
            <a:r>
              <a:rPr lang="fr-FR" sz="2200" dirty="0"/>
              <a:t>Arrêté du 28 novembre 2019 – </a:t>
            </a:r>
            <a:br>
              <a:rPr lang="fr-FR" sz="2200" dirty="0"/>
            </a:br>
            <a:r>
              <a:rPr lang="fr-FR" sz="2200" dirty="0"/>
              <a:t>J.O. du 24-12-2019</a:t>
            </a:r>
            <a:br>
              <a:rPr lang="fr-FR" dirty="0">
                <a:solidFill>
                  <a:schemeClr val="tx2"/>
                </a:solidFill>
              </a:rPr>
            </a:b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9</a:t>
            </a:fld>
            <a:endParaRPr lang="fr-FR" dirty="0"/>
          </a:p>
        </p:txBody>
      </p:sp>
      <p:sp>
        <p:nvSpPr>
          <p:cNvPr id="6" name="Espace réservé du texte 5"/>
          <p:cNvSpPr>
            <a:spLocks noGrp="1"/>
          </p:cNvSpPr>
          <p:nvPr>
            <p:ph type="body" sz="quarter" idx="13"/>
          </p:nvPr>
        </p:nvSpPr>
        <p:spPr>
          <a:xfrm>
            <a:off x="450272" y="1460904"/>
            <a:ext cx="8243456" cy="5112568"/>
          </a:xfrm>
        </p:spPr>
        <p:txBody>
          <a:bodyPr>
            <a:normAutofit fontScale="25000" lnSpcReduction="20000"/>
          </a:bodyPr>
          <a:lstStyle/>
          <a:p>
            <a:pPr marL="0" indent="0">
              <a:buNone/>
            </a:pPr>
            <a:endParaRPr lang="fr-FR" dirty="0">
              <a:solidFill>
                <a:schemeClr val="tx2"/>
              </a:solidFill>
            </a:endParaRPr>
          </a:p>
          <a:p>
            <a:pPr marL="0" indent="0" algn="ctr">
              <a:buNone/>
            </a:pPr>
            <a:r>
              <a:rPr lang="fr-FR" sz="9600" dirty="0">
                <a:solidFill>
                  <a:schemeClr val="tx2"/>
                </a:solidFill>
              </a:rPr>
              <a:t>Extraits de l’annexe</a:t>
            </a:r>
          </a:p>
          <a:p>
            <a:pPr marL="0" indent="0" algn="ctr">
              <a:buNone/>
            </a:pPr>
            <a:endParaRPr lang="fr-FR" sz="2500" dirty="0">
              <a:solidFill>
                <a:schemeClr val="tx2"/>
              </a:solidFill>
            </a:endParaRPr>
          </a:p>
          <a:p>
            <a:pPr marL="0" indent="0" algn="ctr">
              <a:buNone/>
            </a:pPr>
            <a:r>
              <a:rPr lang="fr-FR" sz="7200" dirty="0">
                <a:solidFill>
                  <a:schemeClr val="tx2"/>
                </a:solidFill>
              </a:rPr>
              <a:t>ÉVALUATION TERMINALE ORALE DU CHEF-D’OEUVRE</a:t>
            </a:r>
          </a:p>
          <a:p>
            <a:pPr marL="0" indent="0" algn="ctr">
              <a:buNone/>
            </a:pPr>
            <a:r>
              <a:rPr lang="fr-FR" sz="7200" dirty="0">
                <a:solidFill>
                  <a:schemeClr val="tx2"/>
                </a:solidFill>
              </a:rPr>
              <a:t>comportant une présentation suivie de questions</a:t>
            </a:r>
          </a:p>
          <a:p>
            <a:pPr marL="0" indent="0">
              <a:buNone/>
            </a:pPr>
            <a:endParaRPr lang="fr-FR" sz="2000" dirty="0">
              <a:solidFill>
                <a:schemeClr val="tx2"/>
              </a:solidFill>
            </a:endParaRPr>
          </a:p>
          <a:p>
            <a:pPr marL="0" indent="0">
              <a:buNone/>
            </a:pPr>
            <a:r>
              <a:rPr lang="fr-FR" sz="7200" dirty="0">
                <a:solidFill>
                  <a:schemeClr val="tx2"/>
                </a:solidFill>
              </a:rPr>
              <a:t>III/ Déroulé de l’évaluation orale (en résumé)</a:t>
            </a:r>
          </a:p>
          <a:p>
            <a:pPr marL="0" indent="0" algn="just">
              <a:buNone/>
            </a:pPr>
            <a:r>
              <a:rPr lang="fr-FR" sz="7200" dirty="0">
                <a:solidFill>
                  <a:schemeClr val="tx2"/>
                </a:solidFill>
              </a:rPr>
              <a:t>Durée de l’épreuve: 10 minutes, une présentation orale de la réalisation du chef d’œuvre par le candidat suivi d’un entretien; </a:t>
            </a:r>
            <a:r>
              <a:rPr lang="fr-FR" sz="7200" b="0" dirty="0">
                <a:solidFill>
                  <a:schemeClr val="tx2"/>
                </a:solidFill>
              </a:rPr>
              <a:t>répartition indicative de 5 minutes de présentation et 5 minutes de questions</a:t>
            </a:r>
            <a:r>
              <a:rPr lang="fr-FR" sz="7200" dirty="0">
                <a:solidFill>
                  <a:schemeClr val="tx2"/>
                </a:solidFill>
              </a:rPr>
              <a:t>. </a:t>
            </a:r>
          </a:p>
          <a:p>
            <a:pPr marL="0" indent="0" algn="just">
              <a:buNone/>
            </a:pPr>
            <a:endParaRPr lang="fr-FR" sz="7200" dirty="0">
              <a:solidFill>
                <a:schemeClr val="tx2"/>
              </a:solidFill>
            </a:endParaRPr>
          </a:p>
          <a:p>
            <a:pPr marL="0" indent="0" algn="just">
              <a:buNone/>
            </a:pPr>
            <a:r>
              <a:rPr lang="fr-FR" sz="7200" dirty="0">
                <a:solidFill>
                  <a:schemeClr val="tx2"/>
                </a:solidFill>
              </a:rPr>
              <a:t>Tous les élèves ou apprentis peuvent, s'ils le souhaitent, étayer leur propos en s'appuyant sur un support relatif à leur chef-d'œuvre, de 5 pages (recto) maximum et pouvant ne pas se limiter à du texte, qu'ils apportent et utilisent librement lors de l'oral.</a:t>
            </a:r>
          </a:p>
          <a:p>
            <a:pPr marL="0" indent="0" algn="just">
              <a:buNone/>
            </a:pPr>
            <a:endParaRPr lang="fr-FR" sz="7200" dirty="0">
              <a:solidFill>
                <a:schemeClr val="tx2"/>
              </a:solidFill>
            </a:endParaRPr>
          </a:p>
          <a:p>
            <a:pPr marL="0" indent="0" algn="just">
              <a:buNone/>
            </a:pPr>
            <a:r>
              <a:rPr lang="fr-FR" sz="7200" dirty="0">
                <a:solidFill>
                  <a:schemeClr val="tx2"/>
                </a:solidFill>
              </a:rPr>
              <a:t>Ce support ne doit pas nécessiter l'utilisation de technologie ou matériel particuliers de lecture, </a:t>
            </a:r>
            <a:r>
              <a:rPr lang="fr-FR" sz="7200" b="0" dirty="0">
                <a:solidFill>
                  <a:schemeClr val="tx2"/>
                </a:solidFill>
              </a:rPr>
              <a:t>excepté pour satisfaire à des aménagements d'épreuves accordés à des candidats en situation de handicap</a:t>
            </a:r>
            <a:r>
              <a:rPr lang="fr-FR" sz="7200" dirty="0">
                <a:solidFill>
                  <a:schemeClr val="tx2"/>
                </a:solidFill>
              </a:rPr>
              <a:t>.</a:t>
            </a:r>
          </a:p>
          <a:p>
            <a:pPr marL="0" indent="0" algn="just">
              <a:buNone/>
            </a:pPr>
            <a:endParaRPr lang="fr-FR" sz="4400" dirty="0">
              <a:solidFill>
                <a:schemeClr val="tx2"/>
              </a:solidFill>
            </a:endParaRPr>
          </a:p>
        </p:txBody>
      </p:sp>
      <p:grpSp>
        <p:nvGrpSpPr>
          <p:cNvPr id="10" name="Grouper 9"/>
          <p:cNvGrpSpPr/>
          <p:nvPr/>
        </p:nvGrpSpPr>
        <p:grpSpPr>
          <a:xfrm>
            <a:off x="920088" y="403179"/>
            <a:ext cx="525531" cy="171686"/>
            <a:chOff x="5391302" y="1426464"/>
            <a:chExt cx="604579" cy="197510"/>
          </a:xfrm>
          <a:solidFill>
            <a:srgbClr val="00A6BE"/>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spTree>
    <p:extLst>
      <p:ext uri="{BB962C8B-B14F-4D97-AF65-F5344CB8AC3E}">
        <p14:creationId xmlns:p14="http://schemas.microsoft.com/office/powerpoint/2010/main" val="20882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8177FE2E83E49AF06184E42BFE916" ma:contentTypeVersion="7" ma:contentTypeDescription="Crée un document." ma:contentTypeScope="" ma:versionID="e05a2b4d9a99239922d336da56370c71">
  <xsd:schema xmlns:xsd="http://www.w3.org/2001/XMLSchema" xmlns:xs="http://www.w3.org/2001/XMLSchema" xmlns:p="http://schemas.microsoft.com/office/2006/metadata/properties" xmlns:ns2="74b03d9b-255f-40d4-8284-485b6676fe3e" targetNamespace="http://schemas.microsoft.com/office/2006/metadata/properties" ma:root="true" ma:fieldsID="d81fbe301a60eee840aa4d6e246fed33" ns2:_="">
    <xsd:import namespace="74b03d9b-255f-40d4-8284-485b6676fe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b03d9b-255f-40d4-8284-485b6676f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2A60A-368C-4D16-82A9-9DF363388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b03d9b-255f-40d4-8284-485b6676f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F0DA3A-FAA3-4B1B-9B99-1798C16279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2CFFA2-E467-456A-A90F-409B1300E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2339</TotalTime>
  <Words>2081</Words>
  <Application>Microsoft Office PowerPoint</Application>
  <PresentationFormat>Affichage à l'écran (4:3)</PresentationFormat>
  <Paragraphs>270</Paragraphs>
  <Slides>23</Slides>
  <Notes>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23</vt:i4>
      </vt:variant>
    </vt:vector>
  </HeadingPairs>
  <TitlesOfParts>
    <vt:vector size="32" baseType="lpstr">
      <vt:lpstr>Arial</vt:lpstr>
      <vt:lpstr>Arial Black</vt:lpstr>
      <vt:lpstr>Calibri</vt:lpstr>
      <vt:lpstr>Courier New</vt:lpstr>
      <vt:lpstr>Wingdings</vt:lpstr>
      <vt:lpstr>Thème Office</vt:lpstr>
      <vt:lpstr>Conception personnalisée</vt:lpstr>
      <vt:lpstr>page de sous-partie</vt:lpstr>
      <vt:lpstr>pages de contenus</vt:lpstr>
      <vt:lpstr>La réalisation du chef-d'œuvre  Œuvrer ensemble aux talents de chacun </vt:lpstr>
      <vt:lpstr>SOMMAIRE</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Les références réglementaires pour le CAP Arrêté du 28 novembre 2019 –  J.O. du 24-12-2019 </vt:lpstr>
      <vt:lpstr>   Rappels du vade-mecum</vt:lpstr>
      <vt:lpstr>   Conséquences relatives à la pluridisciplinarité</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   Évaluer au cours de  la réalisation du chef-d'œuvre</vt:lpstr>
      <vt:lpstr>Évaluer au service de la réussite des élèves  Évaluer pour valoriser les élèves</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L’évaluation de la réalisation du chef d’oeuvre</dc:title>
  <dc:creator>Administration centrale</dc:creator>
  <cp:lastModifiedBy>fabienne mauri</cp:lastModifiedBy>
  <cp:revision>161</cp:revision>
  <dcterms:created xsi:type="dcterms:W3CDTF">2019-12-26T13:25:25Z</dcterms:created>
  <dcterms:modified xsi:type="dcterms:W3CDTF">2021-09-29T05:37:47Z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0x010100B6D8177FE2E83E49AF06184E42BFE916</vt:lpwstr>
  </property>
</Properties>
</file>